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5" r:id="rId8"/>
    <p:sldId id="266" r:id="rId9"/>
    <p:sldId id="271" r:id="rId10"/>
    <p:sldId id="283" r:id="rId11"/>
    <p:sldId id="282" r:id="rId12"/>
    <p:sldId id="261" r:id="rId13"/>
    <p:sldId id="262" r:id="rId14"/>
    <p:sldId id="277" r:id="rId15"/>
    <p:sldId id="267" r:id="rId16"/>
    <p:sldId id="270" r:id="rId17"/>
    <p:sldId id="279" r:id="rId18"/>
    <p:sldId id="263" r:id="rId19"/>
    <p:sldId id="269" r:id="rId20"/>
    <p:sldId id="273" r:id="rId21"/>
    <p:sldId id="274" r:id="rId22"/>
    <p:sldId id="268" r:id="rId23"/>
    <p:sldId id="280" r:id="rId24"/>
    <p:sldId id="281" r:id="rId25"/>
    <p:sldId id="276" r:id="rId26"/>
    <p:sldId id="272" r:id="rId27"/>
    <p:sldId id="278" r:id="rId28"/>
    <p:sldId id="284" r:id="rId29"/>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62" autoAdjust="0"/>
    <p:restoredTop sz="94660"/>
  </p:normalViewPr>
  <p:slideViewPr>
    <p:cSldViewPr>
      <p:cViewPr varScale="1">
        <p:scale>
          <a:sx n="64" d="100"/>
          <a:sy n="64" d="100"/>
        </p:scale>
        <p:origin x="-142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smtClean="0"/>
              <a:t>Clique para editar o estilo do título mestre</a:t>
            </a:r>
            <a:endParaRPr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en-US"/>
          </a:p>
        </p:txBody>
      </p:sp>
      <p:sp>
        <p:nvSpPr>
          <p:cNvPr id="4" name="Espaço Reservado para Data 29"/>
          <p:cNvSpPr>
            <a:spLocks noGrp="1"/>
          </p:cNvSpPr>
          <p:nvPr>
            <p:ph type="dt" sz="half" idx="10"/>
          </p:nvPr>
        </p:nvSpPr>
        <p:spPr/>
        <p:txBody>
          <a:bodyPr/>
          <a:lstStyle>
            <a:lvl1pPr>
              <a:defRPr/>
            </a:lvl1pPr>
          </a:lstStyle>
          <a:p>
            <a:pPr>
              <a:defRPr/>
            </a:pPr>
            <a:fld id="{E236DC14-5E7E-401F-9A5D-EAABC4FFD52F}" type="datetimeFigureOut">
              <a:rPr lang="pt-BR"/>
              <a:pPr>
                <a:defRPr/>
              </a:pPr>
              <a:t>07/09/2017</a:t>
            </a:fld>
            <a:endParaRPr lang="pt-BR"/>
          </a:p>
        </p:txBody>
      </p:sp>
      <p:sp>
        <p:nvSpPr>
          <p:cNvPr id="5" name="Espaço Reservado para Rodapé 18"/>
          <p:cNvSpPr>
            <a:spLocks noGrp="1"/>
          </p:cNvSpPr>
          <p:nvPr>
            <p:ph type="ftr" sz="quarter" idx="11"/>
          </p:nvPr>
        </p:nvSpPr>
        <p:spPr/>
        <p:txBody>
          <a:bodyPr/>
          <a:lstStyle>
            <a:lvl1pPr>
              <a:defRPr/>
            </a:lvl1pPr>
          </a:lstStyle>
          <a:p>
            <a:pPr>
              <a:defRPr/>
            </a:pPr>
            <a:endParaRPr lang="pt-BR"/>
          </a:p>
        </p:txBody>
      </p:sp>
      <p:sp>
        <p:nvSpPr>
          <p:cNvPr id="6" name="Espaço Reservado para Número de Slide 26"/>
          <p:cNvSpPr>
            <a:spLocks noGrp="1"/>
          </p:cNvSpPr>
          <p:nvPr>
            <p:ph type="sldNum" sz="quarter" idx="12"/>
          </p:nvPr>
        </p:nvSpPr>
        <p:spPr/>
        <p:txBody>
          <a:bodyPr/>
          <a:lstStyle>
            <a:lvl1pPr>
              <a:defRPr/>
            </a:lvl1pPr>
          </a:lstStyle>
          <a:p>
            <a:pPr>
              <a:defRPr/>
            </a:pPr>
            <a:fld id="{054A4095-54EE-420E-BFD2-F645AFDD47A4}" type="slidenum">
              <a:rPr lang="pt-BR"/>
              <a:pPr>
                <a:defRPr/>
              </a:pPr>
              <a:t>‹nº›</a:t>
            </a:fld>
            <a:endParaRPr lang="pt-BR"/>
          </a:p>
        </p:txBody>
      </p:sp>
    </p:spTree>
    <p:extLst>
      <p:ext uri="{BB962C8B-B14F-4D97-AF65-F5344CB8AC3E}">
        <p14:creationId xmlns:p14="http://schemas.microsoft.com/office/powerpoint/2010/main" xmlns="" val="311776574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EAD10856-9FF4-4169-8ED0-F7E2176A5FD9}" type="datetimeFigureOut">
              <a:rPr lang="pt-BR"/>
              <a:pPr>
                <a:defRPr/>
              </a:pPr>
              <a:t>07/09/2017</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272FCA7B-D513-4A2A-A273-6DAC14199FED}" type="slidenum">
              <a:rPr lang="pt-BR"/>
              <a:pPr>
                <a:defRPr/>
              </a:pPr>
              <a:t>‹nº›</a:t>
            </a:fld>
            <a:endParaRPr lang="pt-BR"/>
          </a:p>
        </p:txBody>
      </p:sp>
    </p:spTree>
    <p:extLst>
      <p:ext uri="{BB962C8B-B14F-4D97-AF65-F5344CB8AC3E}">
        <p14:creationId xmlns:p14="http://schemas.microsoft.com/office/powerpoint/2010/main" xmlns="" val="112036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E70E6571-009C-4DA6-B6D2-B372C163C2F9}" type="datetimeFigureOut">
              <a:rPr lang="pt-BR"/>
              <a:pPr>
                <a:defRPr/>
              </a:pPr>
              <a:t>07/09/2017</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11028115-2178-4D46-9D49-117BA8147E2F}" type="slidenum">
              <a:rPr lang="pt-BR"/>
              <a:pPr>
                <a:defRPr/>
              </a:pPr>
              <a:t>‹nº›</a:t>
            </a:fld>
            <a:endParaRPr lang="pt-BR"/>
          </a:p>
        </p:txBody>
      </p:sp>
    </p:spTree>
    <p:extLst>
      <p:ext uri="{BB962C8B-B14F-4D97-AF65-F5344CB8AC3E}">
        <p14:creationId xmlns:p14="http://schemas.microsoft.com/office/powerpoint/2010/main" xmlns="" val="303951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492C1AB4-472C-4C2F-8914-1AB050D92AD5}" type="datetimeFigureOut">
              <a:rPr lang="pt-BR"/>
              <a:pPr>
                <a:defRPr/>
              </a:pPr>
              <a:t>07/09/2017</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1BFDE1C3-D770-4CB4-9B4D-6BFD51F43256}" type="slidenum">
              <a:rPr lang="pt-BR"/>
              <a:pPr>
                <a:defRPr/>
              </a:pPr>
              <a:t>‹nº›</a:t>
            </a:fld>
            <a:endParaRPr lang="pt-BR"/>
          </a:p>
        </p:txBody>
      </p:sp>
    </p:spTree>
    <p:extLst>
      <p:ext uri="{BB962C8B-B14F-4D97-AF65-F5344CB8AC3E}">
        <p14:creationId xmlns:p14="http://schemas.microsoft.com/office/powerpoint/2010/main" xmlns="" val="265759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F2447CF2-AE7B-49CE-A844-AEB2F6D56728}" type="datetimeFigureOut">
              <a:rPr lang="pt-BR"/>
              <a:pPr>
                <a:defRPr/>
              </a:pPr>
              <a:t>07/09/2017</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C52BCC7-5918-4734-92F2-1382911A11A9}" type="slidenum">
              <a:rPr lang="pt-BR"/>
              <a:pPr>
                <a:defRPr/>
              </a:pPr>
              <a:t>‹nº›</a:t>
            </a:fld>
            <a:endParaRPr lang="pt-BR"/>
          </a:p>
        </p:txBody>
      </p:sp>
    </p:spTree>
    <p:extLst>
      <p:ext uri="{BB962C8B-B14F-4D97-AF65-F5344CB8AC3E}">
        <p14:creationId xmlns:p14="http://schemas.microsoft.com/office/powerpoint/2010/main" xmlns="" val="4083492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9"/>
          <p:cNvSpPr>
            <a:spLocks noGrp="1"/>
          </p:cNvSpPr>
          <p:nvPr>
            <p:ph type="dt" sz="half" idx="10"/>
          </p:nvPr>
        </p:nvSpPr>
        <p:spPr/>
        <p:txBody>
          <a:bodyPr/>
          <a:lstStyle>
            <a:lvl1pPr>
              <a:defRPr/>
            </a:lvl1pPr>
          </a:lstStyle>
          <a:p>
            <a:pPr>
              <a:defRPr/>
            </a:pPr>
            <a:fld id="{5EE1D835-C2D6-4A08-86AC-69B6495E2293}" type="datetimeFigureOut">
              <a:rPr lang="pt-BR"/>
              <a:pPr>
                <a:defRPr/>
              </a:pPr>
              <a:t>07/09/2017</a:t>
            </a:fld>
            <a:endParaRPr lang="pt-BR"/>
          </a:p>
        </p:txBody>
      </p:sp>
      <p:sp>
        <p:nvSpPr>
          <p:cNvPr id="6" name="Espaço Reservado para Rodapé 21"/>
          <p:cNvSpPr>
            <a:spLocks noGrp="1"/>
          </p:cNvSpPr>
          <p:nvPr>
            <p:ph type="ftr" sz="quarter" idx="11"/>
          </p:nvPr>
        </p:nvSpPr>
        <p:spPr/>
        <p:txBody>
          <a:bodyPr/>
          <a:lstStyle>
            <a:lvl1pPr>
              <a:defRPr/>
            </a:lvl1pPr>
          </a:lstStyle>
          <a:p>
            <a:pPr>
              <a:defRPr/>
            </a:pPr>
            <a:endParaRPr lang="pt-BR"/>
          </a:p>
        </p:txBody>
      </p:sp>
      <p:sp>
        <p:nvSpPr>
          <p:cNvPr id="7" name="Espaço Reservado para Número de Slide 17"/>
          <p:cNvSpPr>
            <a:spLocks noGrp="1"/>
          </p:cNvSpPr>
          <p:nvPr>
            <p:ph type="sldNum" sz="quarter" idx="12"/>
          </p:nvPr>
        </p:nvSpPr>
        <p:spPr/>
        <p:txBody>
          <a:bodyPr/>
          <a:lstStyle>
            <a:lvl1pPr>
              <a:defRPr/>
            </a:lvl1pPr>
          </a:lstStyle>
          <a:p>
            <a:pPr>
              <a:defRPr/>
            </a:pPr>
            <a:fld id="{D59ADFC6-6B98-4811-8D85-DE13374A9F59}" type="slidenum">
              <a:rPr lang="pt-BR"/>
              <a:pPr>
                <a:defRPr/>
              </a:pPr>
              <a:t>‹nº›</a:t>
            </a:fld>
            <a:endParaRPr lang="pt-BR"/>
          </a:p>
        </p:txBody>
      </p:sp>
    </p:spTree>
    <p:extLst>
      <p:ext uri="{BB962C8B-B14F-4D97-AF65-F5344CB8AC3E}">
        <p14:creationId xmlns:p14="http://schemas.microsoft.com/office/powerpoint/2010/main" xmlns="" val="132370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9"/>
          <p:cNvSpPr>
            <a:spLocks noGrp="1"/>
          </p:cNvSpPr>
          <p:nvPr>
            <p:ph type="dt" sz="half" idx="10"/>
          </p:nvPr>
        </p:nvSpPr>
        <p:spPr/>
        <p:txBody>
          <a:bodyPr/>
          <a:lstStyle>
            <a:lvl1pPr>
              <a:defRPr/>
            </a:lvl1pPr>
          </a:lstStyle>
          <a:p>
            <a:pPr>
              <a:defRPr/>
            </a:pPr>
            <a:fld id="{A334BD54-ADB8-44A2-A3ED-3F630F4854AC}" type="datetimeFigureOut">
              <a:rPr lang="pt-BR"/>
              <a:pPr>
                <a:defRPr/>
              </a:pPr>
              <a:t>07/09/2017</a:t>
            </a:fld>
            <a:endParaRPr lang="pt-BR"/>
          </a:p>
        </p:txBody>
      </p:sp>
      <p:sp>
        <p:nvSpPr>
          <p:cNvPr id="8" name="Espaço Reservado para Rodapé 21"/>
          <p:cNvSpPr>
            <a:spLocks noGrp="1"/>
          </p:cNvSpPr>
          <p:nvPr>
            <p:ph type="ftr" sz="quarter" idx="11"/>
          </p:nvPr>
        </p:nvSpPr>
        <p:spPr/>
        <p:txBody>
          <a:bodyPr/>
          <a:lstStyle>
            <a:lvl1pPr>
              <a:defRPr/>
            </a:lvl1pPr>
          </a:lstStyle>
          <a:p>
            <a:pPr>
              <a:defRPr/>
            </a:pPr>
            <a:endParaRPr lang="pt-BR"/>
          </a:p>
        </p:txBody>
      </p:sp>
      <p:sp>
        <p:nvSpPr>
          <p:cNvPr id="9" name="Espaço Reservado para Número de Slide 17"/>
          <p:cNvSpPr>
            <a:spLocks noGrp="1"/>
          </p:cNvSpPr>
          <p:nvPr>
            <p:ph type="sldNum" sz="quarter" idx="12"/>
          </p:nvPr>
        </p:nvSpPr>
        <p:spPr/>
        <p:txBody>
          <a:bodyPr/>
          <a:lstStyle>
            <a:lvl1pPr>
              <a:defRPr/>
            </a:lvl1pPr>
          </a:lstStyle>
          <a:p>
            <a:pPr>
              <a:defRPr/>
            </a:pPr>
            <a:fld id="{5DC9E1DF-97CA-4712-8DD5-E34A7AE775CF}" type="slidenum">
              <a:rPr lang="pt-BR"/>
              <a:pPr>
                <a:defRPr/>
              </a:pPr>
              <a:t>‹nº›</a:t>
            </a:fld>
            <a:endParaRPr lang="pt-BR"/>
          </a:p>
        </p:txBody>
      </p:sp>
    </p:spTree>
    <p:extLst>
      <p:ext uri="{BB962C8B-B14F-4D97-AF65-F5344CB8AC3E}">
        <p14:creationId xmlns:p14="http://schemas.microsoft.com/office/powerpoint/2010/main" xmlns="" val="1322807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pt-BR" smtClean="0"/>
              <a:t>Clique para editar o estilo do título mestre</a:t>
            </a:r>
            <a:endParaRPr lang="en-US"/>
          </a:p>
        </p:txBody>
      </p:sp>
      <p:sp>
        <p:nvSpPr>
          <p:cNvPr id="3" name="Espaço Reservado para Data 9"/>
          <p:cNvSpPr>
            <a:spLocks noGrp="1"/>
          </p:cNvSpPr>
          <p:nvPr>
            <p:ph type="dt" sz="half" idx="10"/>
          </p:nvPr>
        </p:nvSpPr>
        <p:spPr/>
        <p:txBody>
          <a:bodyPr/>
          <a:lstStyle>
            <a:lvl1pPr>
              <a:defRPr/>
            </a:lvl1pPr>
          </a:lstStyle>
          <a:p>
            <a:pPr>
              <a:defRPr/>
            </a:pPr>
            <a:fld id="{EED8FD6E-732F-433A-BDEF-22EF2817C2AE}" type="datetimeFigureOut">
              <a:rPr lang="pt-BR"/>
              <a:pPr>
                <a:defRPr/>
              </a:pPr>
              <a:t>07/09/2017</a:t>
            </a:fld>
            <a:endParaRPr lang="pt-BR"/>
          </a:p>
        </p:txBody>
      </p:sp>
      <p:sp>
        <p:nvSpPr>
          <p:cNvPr id="4" name="Espaço Reservado para Rodapé 21"/>
          <p:cNvSpPr>
            <a:spLocks noGrp="1"/>
          </p:cNvSpPr>
          <p:nvPr>
            <p:ph type="ftr" sz="quarter" idx="11"/>
          </p:nvPr>
        </p:nvSpPr>
        <p:spPr/>
        <p:txBody>
          <a:bodyPr/>
          <a:lstStyle>
            <a:lvl1pPr>
              <a:defRPr/>
            </a:lvl1pPr>
          </a:lstStyle>
          <a:p>
            <a:pPr>
              <a:defRPr/>
            </a:pPr>
            <a:endParaRPr lang="pt-BR"/>
          </a:p>
        </p:txBody>
      </p:sp>
      <p:sp>
        <p:nvSpPr>
          <p:cNvPr id="5" name="Espaço Reservado para Número de Slide 17"/>
          <p:cNvSpPr>
            <a:spLocks noGrp="1"/>
          </p:cNvSpPr>
          <p:nvPr>
            <p:ph type="sldNum" sz="quarter" idx="12"/>
          </p:nvPr>
        </p:nvSpPr>
        <p:spPr/>
        <p:txBody>
          <a:bodyPr/>
          <a:lstStyle>
            <a:lvl1pPr>
              <a:defRPr/>
            </a:lvl1pPr>
          </a:lstStyle>
          <a:p>
            <a:pPr>
              <a:defRPr/>
            </a:pPr>
            <a:fld id="{CC97B945-91B6-4116-B43F-BEC238244316}" type="slidenum">
              <a:rPr lang="pt-BR"/>
              <a:pPr>
                <a:defRPr/>
              </a:pPr>
              <a:t>‹nº›</a:t>
            </a:fld>
            <a:endParaRPr lang="pt-BR"/>
          </a:p>
        </p:txBody>
      </p:sp>
    </p:spTree>
    <p:extLst>
      <p:ext uri="{BB962C8B-B14F-4D97-AF65-F5344CB8AC3E}">
        <p14:creationId xmlns:p14="http://schemas.microsoft.com/office/powerpoint/2010/main" xmlns="" val="123591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9"/>
          <p:cNvSpPr>
            <a:spLocks noGrp="1"/>
          </p:cNvSpPr>
          <p:nvPr>
            <p:ph type="dt" sz="half" idx="10"/>
          </p:nvPr>
        </p:nvSpPr>
        <p:spPr/>
        <p:txBody>
          <a:bodyPr/>
          <a:lstStyle>
            <a:lvl1pPr>
              <a:defRPr/>
            </a:lvl1pPr>
          </a:lstStyle>
          <a:p>
            <a:pPr>
              <a:defRPr/>
            </a:pPr>
            <a:fld id="{F846363D-418F-4A80-A67E-728CD4811C99}" type="datetimeFigureOut">
              <a:rPr lang="pt-BR"/>
              <a:pPr>
                <a:defRPr/>
              </a:pPr>
              <a:t>07/09/2017</a:t>
            </a:fld>
            <a:endParaRPr lang="pt-BR"/>
          </a:p>
        </p:txBody>
      </p:sp>
      <p:sp>
        <p:nvSpPr>
          <p:cNvPr id="3" name="Espaço Reservado para Rodapé 21"/>
          <p:cNvSpPr>
            <a:spLocks noGrp="1"/>
          </p:cNvSpPr>
          <p:nvPr>
            <p:ph type="ftr" sz="quarter" idx="11"/>
          </p:nvPr>
        </p:nvSpPr>
        <p:spPr/>
        <p:txBody>
          <a:bodyPr/>
          <a:lstStyle>
            <a:lvl1pPr>
              <a:defRPr/>
            </a:lvl1pPr>
          </a:lstStyle>
          <a:p>
            <a:pPr>
              <a:defRPr/>
            </a:pPr>
            <a:endParaRPr lang="pt-BR"/>
          </a:p>
        </p:txBody>
      </p:sp>
      <p:sp>
        <p:nvSpPr>
          <p:cNvPr id="4" name="Espaço Reservado para Número de Slide 17"/>
          <p:cNvSpPr>
            <a:spLocks noGrp="1"/>
          </p:cNvSpPr>
          <p:nvPr>
            <p:ph type="sldNum" sz="quarter" idx="12"/>
          </p:nvPr>
        </p:nvSpPr>
        <p:spPr/>
        <p:txBody>
          <a:bodyPr/>
          <a:lstStyle>
            <a:lvl1pPr>
              <a:defRPr/>
            </a:lvl1pPr>
          </a:lstStyle>
          <a:p>
            <a:pPr>
              <a:defRPr/>
            </a:pPr>
            <a:fld id="{C7B4A3C5-6334-489A-BE12-D74C5EAE3C06}" type="slidenum">
              <a:rPr lang="pt-BR"/>
              <a:pPr>
                <a:defRPr/>
              </a:pPr>
              <a:t>‹nº›</a:t>
            </a:fld>
            <a:endParaRPr lang="pt-BR"/>
          </a:p>
        </p:txBody>
      </p:sp>
    </p:spTree>
    <p:extLst>
      <p:ext uri="{BB962C8B-B14F-4D97-AF65-F5344CB8AC3E}">
        <p14:creationId xmlns:p14="http://schemas.microsoft.com/office/powerpoint/2010/main" xmlns="" val="2544091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pt-BR" smtClean="0"/>
              <a:t>Clique para editar o estilo do título mestre</a:t>
            </a:r>
            <a:endParaRPr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9"/>
          <p:cNvSpPr>
            <a:spLocks noGrp="1"/>
          </p:cNvSpPr>
          <p:nvPr>
            <p:ph type="dt" sz="half" idx="10"/>
          </p:nvPr>
        </p:nvSpPr>
        <p:spPr/>
        <p:txBody>
          <a:bodyPr/>
          <a:lstStyle>
            <a:lvl1pPr>
              <a:defRPr/>
            </a:lvl1pPr>
          </a:lstStyle>
          <a:p>
            <a:pPr>
              <a:defRPr/>
            </a:pPr>
            <a:fld id="{17C45AE7-1AB6-481F-AAA6-E1554DBF7C35}" type="datetimeFigureOut">
              <a:rPr lang="pt-BR"/>
              <a:pPr>
                <a:defRPr/>
              </a:pPr>
              <a:t>07/09/2017</a:t>
            </a:fld>
            <a:endParaRPr lang="pt-BR"/>
          </a:p>
        </p:txBody>
      </p:sp>
      <p:sp>
        <p:nvSpPr>
          <p:cNvPr id="6" name="Espaço Reservado para Rodapé 21"/>
          <p:cNvSpPr>
            <a:spLocks noGrp="1"/>
          </p:cNvSpPr>
          <p:nvPr>
            <p:ph type="ftr" sz="quarter" idx="11"/>
          </p:nvPr>
        </p:nvSpPr>
        <p:spPr/>
        <p:txBody>
          <a:bodyPr/>
          <a:lstStyle>
            <a:lvl1pPr>
              <a:defRPr/>
            </a:lvl1pPr>
          </a:lstStyle>
          <a:p>
            <a:pPr>
              <a:defRPr/>
            </a:pPr>
            <a:endParaRPr lang="pt-BR"/>
          </a:p>
        </p:txBody>
      </p:sp>
      <p:sp>
        <p:nvSpPr>
          <p:cNvPr id="7" name="Espaço Reservado para Número de Slide 17"/>
          <p:cNvSpPr>
            <a:spLocks noGrp="1"/>
          </p:cNvSpPr>
          <p:nvPr>
            <p:ph type="sldNum" sz="quarter" idx="12"/>
          </p:nvPr>
        </p:nvSpPr>
        <p:spPr/>
        <p:txBody>
          <a:bodyPr/>
          <a:lstStyle>
            <a:lvl1pPr>
              <a:defRPr/>
            </a:lvl1pPr>
          </a:lstStyle>
          <a:p>
            <a:pPr>
              <a:defRPr/>
            </a:pPr>
            <a:fld id="{2CAEEEDE-B881-441F-A3C3-2863C60A3CCD}" type="slidenum">
              <a:rPr lang="pt-BR"/>
              <a:pPr>
                <a:defRPr/>
              </a:pPr>
              <a:t>‹nº›</a:t>
            </a:fld>
            <a:endParaRPr lang="pt-BR"/>
          </a:p>
        </p:txBody>
      </p:sp>
    </p:spTree>
    <p:extLst>
      <p:ext uri="{BB962C8B-B14F-4D97-AF65-F5344CB8AC3E}">
        <p14:creationId xmlns:p14="http://schemas.microsoft.com/office/powerpoint/2010/main" xmlns="" val="4257492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Retângulo com Único Canto Aparado e Arredondado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ângulo retângulo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a liv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a liv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ítulo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pt-BR" smtClean="0"/>
              <a:t>Clique para editar o estilo do título mestre</a:t>
            </a:r>
            <a:endParaRPr lang="en-US"/>
          </a:p>
        </p:txBody>
      </p:sp>
      <p:sp>
        <p:nvSpPr>
          <p:cNvPr id="4" name="Espaço Reservado para Texto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pt-BR" smtClean="0"/>
              <a:t>Clique para editar os estilos do texto mestre</a:t>
            </a: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pt-BR" noProof="0" smtClean="0"/>
              <a:t>Clique no ícone para adicionar uma imagem</a:t>
            </a:r>
            <a:endParaRPr lang="en-US" noProof="0" dirty="0"/>
          </a:p>
        </p:txBody>
      </p:sp>
      <p:sp>
        <p:nvSpPr>
          <p:cNvPr id="9" name="Espaço Reservado para Data 4"/>
          <p:cNvSpPr>
            <a:spLocks noGrp="1"/>
          </p:cNvSpPr>
          <p:nvPr>
            <p:ph type="dt" sz="half" idx="10"/>
          </p:nvPr>
        </p:nvSpPr>
        <p:spPr/>
        <p:txBody>
          <a:bodyPr/>
          <a:lstStyle>
            <a:lvl1pPr>
              <a:defRPr/>
            </a:lvl1pPr>
          </a:lstStyle>
          <a:p>
            <a:pPr>
              <a:defRPr/>
            </a:pPr>
            <a:fld id="{289F7C5F-451E-461D-BC3E-731F654C0F27}" type="datetimeFigureOut">
              <a:rPr lang="pt-BR"/>
              <a:pPr>
                <a:defRPr/>
              </a:pPr>
              <a:t>07/09/2017</a:t>
            </a:fld>
            <a:endParaRPr lang="pt-BR"/>
          </a:p>
        </p:txBody>
      </p:sp>
      <p:sp>
        <p:nvSpPr>
          <p:cNvPr id="10" name="Espaço Reservado para Rodapé 5"/>
          <p:cNvSpPr>
            <a:spLocks noGrp="1"/>
          </p:cNvSpPr>
          <p:nvPr>
            <p:ph type="ftr" sz="quarter" idx="11"/>
          </p:nvPr>
        </p:nvSpPr>
        <p:spPr/>
        <p:txBody>
          <a:bodyPr/>
          <a:lstStyle>
            <a:lvl1pPr>
              <a:defRPr/>
            </a:lvl1pPr>
          </a:lstStyle>
          <a:p>
            <a:pPr>
              <a:defRPr/>
            </a:pPr>
            <a:endParaRPr lang="pt-BR"/>
          </a:p>
        </p:txBody>
      </p:sp>
      <p:sp>
        <p:nvSpPr>
          <p:cNvPr id="11" name="Espaço Reservado para Número de Slide 6"/>
          <p:cNvSpPr>
            <a:spLocks noGrp="1"/>
          </p:cNvSpPr>
          <p:nvPr>
            <p:ph type="sldNum" sz="quarter" idx="12"/>
          </p:nvPr>
        </p:nvSpPr>
        <p:spPr>
          <a:xfrm>
            <a:off x="8077200" y="6356350"/>
            <a:ext cx="609600" cy="365125"/>
          </a:xfrm>
        </p:spPr>
        <p:txBody>
          <a:bodyPr/>
          <a:lstStyle>
            <a:lvl1pPr>
              <a:defRPr/>
            </a:lvl1pPr>
          </a:lstStyle>
          <a:p>
            <a:pPr>
              <a:defRPr/>
            </a:pPr>
            <a:fld id="{A7C561C3-B658-4723-804B-9D9EB1F85BAB}" type="slidenum">
              <a:rPr lang="pt-BR"/>
              <a:pPr>
                <a:defRPr/>
              </a:pPr>
              <a:t>‹nº›</a:t>
            </a:fld>
            <a:endParaRPr lang="pt-BR"/>
          </a:p>
        </p:txBody>
      </p:sp>
    </p:spTree>
    <p:extLst>
      <p:ext uri="{BB962C8B-B14F-4D97-AF65-F5344CB8AC3E}">
        <p14:creationId xmlns:p14="http://schemas.microsoft.com/office/powerpoint/2010/main" xmlns="" val="1722475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a liv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Espaço Reservado para Título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pt-BR" smtClean="0"/>
              <a:t>Clique para editar o estilo do título mestre</a:t>
            </a:r>
            <a:endParaRPr lang="en-US" smtClean="0"/>
          </a:p>
        </p:txBody>
      </p:sp>
      <p:sp>
        <p:nvSpPr>
          <p:cNvPr id="1029" name="Espaço Reservado para Texto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A996ED89-FF89-4A16-B9B8-C03831B0E959}" type="datetimeFigureOut">
              <a:rPr lang="pt-BR"/>
              <a:pPr>
                <a:defRPr/>
              </a:pPr>
              <a:t>07/09/2017</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C441F8B-700F-4946-A048-55DEB7172967}" type="slidenum">
              <a:rPr lang="pt-BR"/>
              <a:pPr>
                <a:defRPr/>
              </a:pPr>
              <a:t>‹nº›</a:t>
            </a:fld>
            <a:endParaRPr lang="pt-BR"/>
          </a:p>
        </p:txBody>
      </p:sp>
      <p:grpSp>
        <p:nvGrpSpPr>
          <p:cNvPr id="1033" name="Grupo 1"/>
          <p:cNvGrpSpPr>
            <a:grpSpLocks/>
          </p:cNvGrpSpPr>
          <p:nvPr/>
        </p:nvGrpSpPr>
        <p:grpSpPr bwMode="auto">
          <a:xfrm>
            <a:off x="-19050" y="203200"/>
            <a:ext cx="9180513" cy="647700"/>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11" r:id="rId1"/>
    <p:sldLayoutId id="2147483703" r:id="rId2"/>
    <p:sldLayoutId id="2147483712" r:id="rId3"/>
    <p:sldLayoutId id="2147483704" r:id="rId4"/>
    <p:sldLayoutId id="2147483705" r:id="rId5"/>
    <p:sldLayoutId id="2147483706" r:id="rId6"/>
    <p:sldLayoutId id="2147483707" r:id="rId7"/>
    <p:sldLayoutId id="2147483708" r:id="rId8"/>
    <p:sldLayoutId id="2147483713" r:id="rId9"/>
    <p:sldLayoutId id="2147483709" r:id="rId10"/>
    <p:sldLayoutId id="214748371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ítulo 1"/>
          <p:cNvSpPr>
            <a:spLocks noGrp="1"/>
          </p:cNvSpPr>
          <p:nvPr>
            <p:ph type="ctrTitle"/>
          </p:nvPr>
        </p:nvSpPr>
        <p:spPr>
          <a:extLst/>
        </p:spPr>
        <p:txBody>
          <a:bodyPr/>
          <a:lstStyle/>
          <a:p>
            <a:pPr eaLnBrk="1" fontAlgn="auto" hangingPunct="1">
              <a:spcAft>
                <a:spcPts val="0"/>
              </a:spcAft>
              <a:defRPr/>
            </a:pPr>
            <a:r>
              <a:rPr lang="pt-BR" dirty="0" smtClean="0"/>
              <a:t>A pastoral paroquial</a:t>
            </a:r>
          </a:p>
        </p:txBody>
      </p:sp>
      <p:sp>
        <p:nvSpPr>
          <p:cNvPr id="5123" name="Subtítulo 2"/>
          <p:cNvSpPr>
            <a:spLocks noGrp="1"/>
          </p:cNvSpPr>
          <p:nvPr>
            <p:ph type="subTitle" idx="1"/>
          </p:nvPr>
        </p:nvSpPr>
        <p:spPr>
          <a:xfrm>
            <a:off x="533400" y="3228975"/>
            <a:ext cx="7854950" cy="1752600"/>
          </a:xfrm>
        </p:spPr>
        <p:txBody>
          <a:bodyPr/>
          <a:lstStyle/>
          <a:p>
            <a:pPr marR="0" eaLnBrk="1" hangingPunct="1">
              <a:lnSpc>
                <a:spcPct val="90000"/>
              </a:lnSpc>
              <a:buFont typeface="Arial" charset="0"/>
              <a:buNone/>
            </a:pPr>
            <a:r>
              <a:rPr lang="pt-BR" sz="2400" smtClean="0"/>
              <a:t>Escola Diaconal São Filipe</a:t>
            </a:r>
          </a:p>
          <a:p>
            <a:pPr marR="0" eaLnBrk="1" hangingPunct="1">
              <a:lnSpc>
                <a:spcPct val="90000"/>
              </a:lnSpc>
              <a:buFont typeface="Arial" charset="0"/>
              <a:buNone/>
            </a:pPr>
            <a:r>
              <a:rPr lang="pt-BR" sz="2400" smtClean="0"/>
              <a:t>Estágio Pastoral</a:t>
            </a:r>
          </a:p>
          <a:p>
            <a:pPr marR="0" eaLnBrk="1" hangingPunct="1">
              <a:lnSpc>
                <a:spcPct val="90000"/>
              </a:lnSpc>
              <a:buFont typeface="Arial" charset="0"/>
              <a:buNone/>
            </a:pPr>
            <a:r>
              <a:rPr lang="pt-BR" sz="2400" smtClean="0"/>
              <a:t>Prof. Daniel Luiz</a:t>
            </a:r>
          </a:p>
          <a:p>
            <a:pPr marR="0" eaLnBrk="1" hangingPunct="1">
              <a:lnSpc>
                <a:spcPct val="90000"/>
              </a:lnSpc>
              <a:buFont typeface="Arial" charset="0"/>
              <a:buNone/>
            </a:pPr>
            <a:r>
              <a:rPr lang="pt-BR" sz="2400" smtClean="0"/>
              <a:t>Quarto encontro – 03.09.17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850" y="1052513"/>
            <a:ext cx="8362950" cy="5272087"/>
          </a:xfrm>
        </p:spPr>
        <p:txBody>
          <a:bodyPr/>
          <a:lstStyle/>
          <a:p>
            <a:pPr marL="0" indent="0" algn="just">
              <a:buFont typeface="Wingdings 2" pitchFamily="18" charset="2"/>
              <a:buNone/>
              <a:defRPr/>
            </a:pPr>
            <a:r>
              <a:rPr lang="pt-BR" i="1" dirty="0" smtClean="0"/>
              <a:t>“Ficando vacante a paróquia ou impedido o pároco de exercer a função pastoral na paróquia, por motivo de prisão, exílio ou confinamento, incapacidade, doença ou qualquer outra coisa, seja quanto antes nomeado pelo Bispo diocesano um administrador paroquial, isto é, um sacerdote que substitua o pároco, de acordo com o </a:t>
            </a:r>
            <a:r>
              <a:rPr lang="pt-BR" i="1" dirty="0" err="1" smtClean="0"/>
              <a:t>cân</a:t>
            </a:r>
            <a:r>
              <a:rPr lang="pt-BR" i="1" dirty="0" smtClean="0"/>
              <a:t>. 540” (Cân.539).</a:t>
            </a:r>
          </a:p>
          <a:p>
            <a:pPr algn="just">
              <a:defRPr/>
            </a:pPr>
            <a:endParaRPr lang="pt-BR" i="1" dirty="0" smtClean="0"/>
          </a:p>
          <a:p>
            <a:pPr marL="0" indent="0" algn="just">
              <a:buFont typeface="Wingdings 2" pitchFamily="18" charset="2"/>
              <a:buNone/>
              <a:defRPr/>
            </a:pPr>
            <a:r>
              <a:rPr lang="pt-BR" i="1" dirty="0" smtClean="0"/>
              <a:t>“O administrador paroquial tem os mesmos deveres e os mesmos direitos que o pároco, salvo determinação contrária do Bispo diocesano” (Cân.540, § 1)</a:t>
            </a:r>
          </a:p>
          <a:p>
            <a:pPr algn="just">
              <a:defRPr/>
            </a:pPr>
            <a:endParaRPr lang="pt-BR"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p:txBody>
          <a:bodyPr/>
          <a:lstStyle/>
          <a:p>
            <a:pPr eaLnBrk="1" hangingPunct="1"/>
            <a:endParaRPr lang="pt-BR" smtClean="0"/>
          </a:p>
        </p:txBody>
      </p:sp>
      <p:sp>
        <p:nvSpPr>
          <p:cNvPr id="15363" name="Espaço Reservado para Conteúdo 2"/>
          <p:cNvSpPr>
            <a:spLocks noGrp="1"/>
          </p:cNvSpPr>
          <p:nvPr>
            <p:ph idx="1"/>
          </p:nvPr>
        </p:nvSpPr>
        <p:spPr>
          <a:xfrm>
            <a:off x="457200" y="2205038"/>
            <a:ext cx="8229600" cy="4119562"/>
          </a:xfrm>
        </p:spPr>
        <p:txBody>
          <a:bodyPr/>
          <a:lstStyle/>
          <a:p>
            <a:pPr algn="just" eaLnBrk="1" hangingPunct="1"/>
            <a:r>
              <a:rPr lang="pt-BR" i="1" smtClean="0"/>
              <a:t>O presbítero, em cuja paróquia atua um diácono, cuide de não sobrecarregá-lo com tarefas pastorais, tendo presente que ele, em geral, é esposo, pai de família, homem de trabalho, e que, portanto, sua atividade é limitada por natureza. Igualmente não ponha obstáculo ao serviço de seu ministério, reconhecendo nele um irmão e um colaborador. (Doc.96, n.113)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p:txBody>
          <a:bodyPr/>
          <a:lstStyle/>
          <a:p>
            <a:pPr eaLnBrk="1" hangingPunct="1"/>
            <a:r>
              <a:rPr lang="pt-BR" smtClean="0"/>
              <a:t>A realidade paroquial no Brasil</a:t>
            </a:r>
          </a:p>
        </p:txBody>
      </p:sp>
      <p:sp>
        <p:nvSpPr>
          <p:cNvPr id="10243" name="Espaço Reservado para Conteúdo 2"/>
          <p:cNvSpPr>
            <a:spLocks noGrp="1"/>
          </p:cNvSpPr>
          <p:nvPr>
            <p:ph idx="1"/>
          </p:nvPr>
        </p:nvSpPr>
        <p:spPr>
          <a:xfrm>
            <a:off x="457200" y="2143125"/>
            <a:ext cx="8229600" cy="4500563"/>
          </a:xfrm>
        </p:spPr>
        <p:txBody>
          <a:bodyPr/>
          <a:lstStyle/>
          <a:p>
            <a:pPr algn="just" eaLnBrk="1" hangingPunct="1"/>
            <a:r>
              <a:rPr lang="pt-BR" smtClean="0"/>
              <a:t>Se a Igreja Católica estruturou-se na Europa a partir da </a:t>
            </a:r>
            <a:r>
              <a:rPr lang="pt-BR" i="1" smtClean="0"/>
              <a:t>paróquia</a:t>
            </a:r>
            <a:r>
              <a:rPr lang="pt-BR" smtClean="0"/>
              <a:t>, no Brasil a história é diferente. </a:t>
            </a:r>
          </a:p>
          <a:p>
            <a:pPr algn="just" eaLnBrk="1" hangingPunct="1"/>
            <a:endParaRPr lang="pt-BR" smtClean="0"/>
          </a:p>
          <a:p>
            <a:pPr algn="just" eaLnBrk="1" hangingPunct="1"/>
            <a:r>
              <a:rPr lang="pt-BR" smtClean="0"/>
              <a:t>No Brasil a presença da Igreja Católica se deu primeiramente por meio de ordens religiosas e irmandades de fiéis.</a:t>
            </a:r>
          </a:p>
          <a:p>
            <a:pPr algn="just" eaLnBrk="1" hangingPunct="1"/>
            <a:endParaRPr lang="pt-BR" smtClean="0"/>
          </a:p>
          <a:p>
            <a:pPr algn="just" eaLnBrk="1" hangingPunct="1"/>
            <a:r>
              <a:rPr lang="pt-BR" smtClean="0"/>
              <a:t>Em 1889, com a proclamação da República, muitas congregações europeias chegaram ao Brasil.</a:t>
            </a:r>
          </a:p>
          <a:p>
            <a:pPr eaLnBrk="1" hangingPunct="1"/>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12" dur="500"/>
                                        <p:tgtEl>
                                          <p:spTgt spid="102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animEffect transition="in" filter="blinds(horizontal)">
                                      <p:cBhvr>
                                        <p:cTn id="17"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428625" y="285750"/>
            <a:ext cx="8229600" cy="1143000"/>
          </a:xfrm>
        </p:spPr>
        <p:txBody>
          <a:bodyPr/>
          <a:lstStyle/>
          <a:p>
            <a:pPr eaLnBrk="1" hangingPunct="1"/>
            <a:r>
              <a:rPr lang="pt-BR" smtClean="0"/>
              <a:t>A realidade paroquial no Brasil</a:t>
            </a:r>
          </a:p>
        </p:txBody>
      </p:sp>
      <p:sp>
        <p:nvSpPr>
          <p:cNvPr id="3" name="Espaço Reservado para Conteúdo 2"/>
          <p:cNvSpPr>
            <a:spLocks noGrp="1"/>
          </p:cNvSpPr>
          <p:nvPr>
            <p:ph idx="1"/>
          </p:nvPr>
        </p:nvSpPr>
        <p:spPr>
          <a:xfrm>
            <a:off x="428625" y="1500188"/>
            <a:ext cx="8229600" cy="5214937"/>
          </a:xfrm>
        </p:spPr>
        <p:txBody>
          <a:bodyPr rtlCol="0">
            <a:normAutofit lnSpcReduction="10000"/>
          </a:bodyPr>
          <a:lstStyle/>
          <a:p>
            <a:pPr marL="274320" indent="-274320" algn="just" eaLnBrk="1" fontAlgn="auto" hangingPunct="1">
              <a:spcAft>
                <a:spcPts val="0"/>
              </a:spcAft>
              <a:buClr>
                <a:schemeClr val="accent3"/>
              </a:buClr>
              <a:buFont typeface="Arial" pitchFamily="34" charset="0"/>
              <a:buChar char="•"/>
              <a:defRPr/>
            </a:pPr>
            <a:r>
              <a:rPr lang="pt-BR" dirty="0" smtClean="0"/>
              <a:t>Devido às dificuldades pastorais, à pluralidade de congregações e à ausência de clero diocesano, consequentemente não havia a preocupação em organizar a Igreja em paróquias – embora as paróquias existissem, juridicamente falando.</a:t>
            </a:r>
          </a:p>
          <a:p>
            <a:pPr marL="274320" indent="-274320" algn="just" eaLnBrk="1" fontAlgn="auto" hangingPunct="1">
              <a:spcAft>
                <a:spcPts val="0"/>
              </a:spcAft>
              <a:buClr>
                <a:schemeClr val="accent3"/>
              </a:buClr>
              <a:buFont typeface="Arial" pitchFamily="34" charset="0"/>
              <a:buChar char="•"/>
              <a:defRPr/>
            </a:pPr>
            <a:endParaRPr lang="pt-BR" dirty="0" smtClean="0"/>
          </a:p>
          <a:p>
            <a:pPr marL="274320" indent="-274320" algn="just" eaLnBrk="1" fontAlgn="auto" hangingPunct="1">
              <a:spcAft>
                <a:spcPts val="0"/>
              </a:spcAft>
              <a:buClr>
                <a:schemeClr val="accent3"/>
              </a:buClr>
              <a:buFont typeface="Arial" pitchFamily="34" charset="0"/>
              <a:buChar char="•"/>
              <a:defRPr/>
            </a:pPr>
            <a:r>
              <a:rPr lang="pt-BR" dirty="0" smtClean="0"/>
              <a:t>Desenvolveu-se no Brasil uma fé pouco esclarecida, voltada à religiosidade popular; fé supersticiosa e até sincretista. Pode-se dizer: havia o catolicismo popular </a:t>
            </a:r>
            <a:r>
              <a:rPr lang="pt-BR" i="1" dirty="0" smtClean="0"/>
              <a:t>versus</a:t>
            </a:r>
            <a:r>
              <a:rPr lang="pt-BR" dirty="0" smtClean="0"/>
              <a:t> catolicismo oficial.</a:t>
            </a:r>
          </a:p>
          <a:p>
            <a:pPr marL="274320" indent="-274320" algn="just" eaLnBrk="1" fontAlgn="auto" hangingPunct="1">
              <a:spcAft>
                <a:spcPts val="0"/>
              </a:spcAft>
              <a:buClr>
                <a:schemeClr val="accent3"/>
              </a:buClr>
              <a:buFont typeface="Arial" pitchFamily="34" charset="0"/>
              <a:buChar char="•"/>
              <a:defRPr/>
            </a:pPr>
            <a:endParaRPr lang="pt-BR" dirty="0" smtClean="0"/>
          </a:p>
          <a:p>
            <a:pPr marL="274320" indent="-274320" algn="just" eaLnBrk="1" fontAlgn="auto" hangingPunct="1">
              <a:spcAft>
                <a:spcPts val="0"/>
              </a:spcAft>
              <a:buClr>
                <a:schemeClr val="accent3"/>
              </a:buClr>
              <a:buFont typeface="Arial" pitchFamily="34" charset="0"/>
              <a:buChar char="•"/>
              <a:defRPr/>
            </a:pPr>
            <a:r>
              <a:rPr lang="pt-BR" dirty="0" smtClean="0"/>
              <a:t>Desde 1962 a Igreja no Brasil tem procurado avançar no tema da renovação paroquial.</a:t>
            </a:r>
          </a:p>
          <a:p>
            <a:pPr marL="274320" indent="-274320" algn="just" eaLnBrk="1" fontAlgn="auto" hangingPunct="1">
              <a:spcAft>
                <a:spcPts val="0"/>
              </a:spcAft>
              <a:buClr>
                <a:schemeClr val="accent3"/>
              </a:buClr>
              <a:buFont typeface="Arial" pitchFamily="34" charset="0"/>
              <a:buChar char="•"/>
              <a:defRPr/>
            </a:pPr>
            <a:endParaRPr lang="pt-BR" dirty="0" smtClean="0"/>
          </a:p>
          <a:p>
            <a:pPr marL="274320" indent="-274320" algn="just" eaLnBrk="1" fontAlgn="auto" hangingPunct="1">
              <a:spcAft>
                <a:spcPts val="0"/>
              </a:spcAft>
              <a:buClr>
                <a:schemeClr val="accent3"/>
              </a:buClr>
              <a:buFont typeface="Arial" pitchFamily="34" charset="0"/>
              <a:buChar char="•"/>
              <a:defRPr/>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8434" name="Título 1"/>
          <p:cNvSpPr>
            <a:spLocks noGrp="1"/>
          </p:cNvSpPr>
          <p:nvPr>
            <p:ph type="title"/>
          </p:nvPr>
        </p:nvSpPr>
        <p:spPr/>
        <p:txBody>
          <a:bodyPr/>
          <a:lstStyle/>
          <a:p>
            <a:pPr eaLnBrk="1" hangingPunct="1"/>
            <a:endParaRPr lang="pt-BR" smtClean="0"/>
          </a:p>
        </p:txBody>
      </p:sp>
      <p:pic>
        <p:nvPicPr>
          <p:cNvPr id="18435" name="Espaço Reservado para Conteúdo 3" descr="maxresdefault.jpg"/>
          <p:cNvPicPr>
            <a:picLocks noGrp="1" noChangeAspect="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2000250" y="0"/>
            <a:ext cx="4959350" cy="68580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p:cNvSpPr>
            <a:spLocks noGrp="1"/>
          </p:cNvSpPr>
          <p:nvPr>
            <p:ph type="title"/>
          </p:nvPr>
        </p:nvSpPr>
        <p:spPr>
          <a:xfrm>
            <a:off x="500063" y="428625"/>
            <a:ext cx="8229600" cy="1143000"/>
          </a:xfrm>
        </p:spPr>
        <p:txBody>
          <a:bodyPr/>
          <a:lstStyle/>
          <a:p>
            <a:pPr eaLnBrk="1" hangingPunct="1"/>
            <a:r>
              <a:rPr lang="pt-BR" smtClean="0"/>
              <a:t>A paróquia no Direito Canônico</a:t>
            </a:r>
          </a:p>
        </p:txBody>
      </p:sp>
      <p:sp>
        <p:nvSpPr>
          <p:cNvPr id="3" name="Espaço Reservado para Conteúdo 2"/>
          <p:cNvSpPr>
            <a:spLocks noGrp="1"/>
          </p:cNvSpPr>
          <p:nvPr>
            <p:ph idx="1"/>
          </p:nvPr>
        </p:nvSpPr>
        <p:spPr>
          <a:xfrm>
            <a:off x="357188" y="1571625"/>
            <a:ext cx="8229600" cy="5143500"/>
          </a:xfrm>
        </p:spPr>
        <p:txBody>
          <a:bodyPr/>
          <a:lstStyle/>
          <a:p>
            <a:pPr algn="just" eaLnBrk="1" hangingPunct="1">
              <a:buFont typeface="Wingdings 2" pitchFamily="18" charset="2"/>
              <a:buNone/>
            </a:pPr>
            <a:r>
              <a:rPr lang="pt-BR" smtClean="0"/>
              <a:t>	“Paróquia é uma determinada comunidade de fiéis, constituída estavelmente na Igreja particular, e seu cuidado pastoral é confiado ao pároco como a seu pastor próprio, sob autoridade do Bispo diocesano.” (Cân.515, § 1)</a:t>
            </a:r>
          </a:p>
          <a:p>
            <a:pPr algn="just" eaLnBrk="1" hangingPunct="1">
              <a:buFont typeface="Wingdings 2" pitchFamily="18" charset="2"/>
              <a:buNone/>
            </a:pPr>
            <a:endParaRPr lang="pt-BR" smtClean="0"/>
          </a:p>
          <a:p>
            <a:pPr algn="just" eaLnBrk="1" hangingPunct="1">
              <a:buFont typeface="Wingdings 2" pitchFamily="18" charset="2"/>
              <a:buNone/>
            </a:pPr>
            <a:r>
              <a:rPr lang="pt-BR" smtClean="0"/>
              <a:t>	“Por via de regra, a paróquia seja territorial, isto é, seja tal que compreenda todos os fiéis de determinado território; onde, porém, for conveniente, constituam-se paróquias pessoais, em razão de rito, língua, nacionalidade dos fiéis de um território, e também por outra razão determinada.” (Cân.518)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p:cNvSpPr>
            <a:spLocks noGrp="1"/>
          </p:cNvSpPr>
          <p:nvPr>
            <p:ph type="title"/>
          </p:nvPr>
        </p:nvSpPr>
        <p:spPr/>
        <p:txBody>
          <a:bodyPr/>
          <a:lstStyle/>
          <a:p>
            <a:pPr eaLnBrk="1" hangingPunct="1"/>
            <a:r>
              <a:rPr lang="pt-BR" smtClean="0"/>
              <a:t>A paróquia no Direito Canônico</a:t>
            </a:r>
          </a:p>
        </p:txBody>
      </p:sp>
      <p:sp>
        <p:nvSpPr>
          <p:cNvPr id="20483" name="Espaço Reservado para Conteúdo 2"/>
          <p:cNvSpPr>
            <a:spLocks noGrp="1"/>
          </p:cNvSpPr>
          <p:nvPr>
            <p:ph idx="1"/>
          </p:nvPr>
        </p:nvSpPr>
        <p:spPr>
          <a:xfrm>
            <a:off x="285750" y="2143125"/>
            <a:ext cx="8229600" cy="4389438"/>
          </a:xfrm>
        </p:spPr>
        <p:txBody>
          <a:bodyPr/>
          <a:lstStyle/>
          <a:p>
            <a:pPr algn="just" eaLnBrk="1" hangingPunct="1">
              <a:buFont typeface="Wingdings 2" pitchFamily="18" charset="2"/>
              <a:buNone/>
            </a:pPr>
            <a:r>
              <a:rPr lang="pt-BR" smtClean="0"/>
              <a:t>	“O pároco é o pastor próprio da paróquia a ele confiada; exerce o cuidado pastoral da comunidade que lhe foi entregue, sob a autoridade do Bispo diocesano, em cujo ministério de Cristo é chamado a participar, a fim de exercer em favor dessa comunidade o múnus de ensinar, santificar e governar, com a cooperação também de outros presbíteros ou diáconos e com a colaboração dos fiéis leigos, de acordo com o direito.” (Cân. 519)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p:cNvSpPr>
            <a:spLocks noGrp="1"/>
          </p:cNvSpPr>
          <p:nvPr>
            <p:ph type="title"/>
          </p:nvPr>
        </p:nvSpPr>
        <p:spPr/>
        <p:txBody>
          <a:bodyPr/>
          <a:lstStyle/>
          <a:p>
            <a:pPr eaLnBrk="1" hangingPunct="1"/>
            <a:r>
              <a:rPr lang="pt-BR" smtClean="0"/>
              <a:t>Nossas realidades paroquiais</a:t>
            </a:r>
          </a:p>
        </p:txBody>
      </p:sp>
      <p:sp>
        <p:nvSpPr>
          <p:cNvPr id="21507" name="Espaço Reservado para Conteúdo 2"/>
          <p:cNvSpPr>
            <a:spLocks noGrp="1"/>
          </p:cNvSpPr>
          <p:nvPr>
            <p:ph idx="1"/>
          </p:nvPr>
        </p:nvSpPr>
        <p:spPr/>
        <p:txBody>
          <a:bodyPr/>
          <a:lstStyle/>
          <a:p>
            <a:pPr eaLnBrk="1" hangingPunct="1"/>
            <a:r>
              <a:rPr lang="pt-BR" smtClean="0"/>
              <a:t>Como está hoje a realidade de nossas paróquias?</a:t>
            </a:r>
          </a:p>
          <a:p>
            <a:pPr eaLnBrk="1" hangingPunct="1"/>
            <a:endParaRPr lang="pt-BR" smtClean="0"/>
          </a:p>
          <a:p>
            <a:pPr lvl="1" eaLnBrk="1" hangingPunct="1"/>
            <a:r>
              <a:rPr lang="pt-BR" smtClean="0"/>
              <a:t>Fé madura?</a:t>
            </a:r>
          </a:p>
          <a:p>
            <a:pPr lvl="1" eaLnBrk="1" hangingPunct="1"/>
            <a:r>
              <a:rPr lang="pt-BR" smtClean="0"/>
              <a:t>Espiritualidade bem fundamentada?</a:t>
            </a:r>
          </a:p>
          <a:p>
            <a:pPr lvl="1" eaLnBrk="1" hangingPunct="1"/>
            <a:r>
              <a:rPr lang="pt-BR" smtClean="0"/>
              <a:t>Bem estruturada?</a:t>
            </a:r>
          </a:p>
          <a:p>
            <a:pPr lvl="1" eaLnBrk="1" hangingPunct="1"/>
            <a:r>
              <a:rPr lang="pt-BR" smtClean="0"/>
              <a:t>Comunidade de comunidades?</a:t>
            </a:r>
          </a:p>
          <a:p>
            <a:pPr lvl="1" eaLnBrk="1" hangingPunct="1"/>
            <a:r>
              <a:rPr lang="pt-BR" smtClean="0"/>
              <a:t>Rede de comunidades?</a:t>
            </a:r>
          </a:p>
          <a:p>
            <a:pPr lvl="1" eaLnBrk="1" hangingPunct="1"/>
            <a:r>
              <a:rPr lang="pt-BR" smtClean="0"/>
              <a:t>Igreja em saída?</a:t>
            </a:r>
          </a:p>
          <a:p>
            <a:pPr lvl="1" eaLnBrk="1" hangingPunct="1"/>
            <a:r>
              <a:rPr lang="pt-BR" smtClean="0"/>
              <a:t>Comunidade acolhedora?</a:t>
            </a:r>
          </a:p>
          <a:p>
            <a:pPr lvl="1" eaLnBrk="1" hangingPunct="1"/>
            <a:endParaRPr lang="pt-BR" smtClean="0"/>
          </a:p>
          <a:p>
            <a:pPr lvl="1" eaLnBrk="1" hangingPunct="1"/>
            <a:endParaRPr lang="pt-BR" smtClean="0"/>
          </a:p>
          <a:p>
            <a:pPr lvl="1" eaLnBrk="1" hangingPunct="1"/>
            <a:endParaRPr lang="pt-B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a:xfrm>
            <a:off x="428625" y="500063"/>
            <a:ext cx="8229600" cy="1143000"/>
          </a:xfrm>
        </p:spPr>
        <p:txBody>
          <a:bodyPr/>
          <a:lstStyle/>
          <a:p>
            <a:pPr eaLnBrk="1" hangingPunct="1"/>
            <a:r>
              <a:rPr lang="pt-BR" smtClean="0"/>
              <a:t>Nossas realidades paroquiais</a:t>
            </a:r>
          </a:p>
        </p:txBody>
      </p:sp>
      <p:sp>
        <p:nvSpPr>
          <p:cNvPr id="12291" name="Espaço Reservado para Conteúdo 2"/>
          <p:cNvSpPr>
            <a:spLocks noGrp="1"/>
          </p:cNvSpPr>
          <p:nvPr>
            <p:ph idx="1"/>
          </p:nvPr>
        </p:nvSpPr>
        <p:spPr>
          <a:xfrm>
            <a:off x="457200" y="1357313"/>
            <a:ext cx="8229600" cy="5286375"/>
          </a:xfrm>
        </p:spPr>
        <p:txBody>
          <a:bodyPr/>
          <a:lstStyle/>
          <a:p>
            <a:pPr eaLnBrk="1" hangingPunct="1"/>
            <a:endParaRPr lang="pt-BR" smtClean="0"/>
          </a:p>
          <a:p>
            <a:pPr eaLnBrk="1" hangingPunct="1"/>
            <a:r>
              <a:rPr lang="pt-BR" smtClean="0"/>
              <a:t>Como está hoje a realidade de nossas paróquias?</a:t>
            </a:r>
          </a:p>
          <a:p>
            <a:pPr eaLnBrk="1" hangingPunct="1"/>
            <a:endParaRPr lang="pt-BR" smtClean="0"/>
          </a:p>
          <a:p>
            <a:pPr lvl="1" eaLnBrk="1" hangingPunct="1"/>
            <a:r>
              <a:rPr lang="pt-BR" smtClean="0"/>
              <a:t>Fé  superficial?</a:t>
            </a:r>
          </a:p>
          <a:p>
            <a:pPr lvl="1" eaLnBrk="1" hangingPunct="1"/>
            <a:r>
              <a:rPr lang="pt-BR" smtClean="0"/>
              <a:t>Ênfase na religiosidade popular?</a:t>
            </a:r>
          </a:p>
          <a:p>
            <a:pPr lvl="1" eaLnBrk="1" hangingPunct="1"/>
            <a:r>
              <a:rPr lang="pt-BR" smtClean="0"/>
              <a:t>“Romanismos”?</a:t>
            </a:r>
          </a:p>
          <a:p>
            <a:pPr lvl="1" eaLnBrk="1" hangingPunct="1"/>
            <a:r>
              <a:rPr lang="pt-BR" smtClean="0"/>
              <a:t>“Canonista”?</a:t>
            </a:r>
          </a:p>
          <a:p>
            <a:pPr lvl="1" eaLnBrk="1" hangingPunct="1"/>
            <a:r>
              <a:rPr lang="pt-BR" smtClean="0"/>
              <a:t>Desleixada?</a:t>
            </a:r>
          </a:p>
          <a:p>
            <a:pPr lvl="1" eaLnBrk="1" hangingPunct="1"/>
            <a:r>
              <a:rPr lang="pt-BR" smtClean="0"/>
              <a:t>“Paróquia Clube”?</a:t>
            </a:r>
          </a:p>
          <a:p>
            <a:pPr lvl="1" eaLnBrk="1" hangingPunct="1"/>
            <a:r>
              <a:rPr lang="pt-BR" smtClean="0"/>
              <a:t>Entidade mantenedora de igrejas diversas?</a:t>
            </a:r>
          </a:p>
          <a:p>
            <a:pPr lvl="1" eaLnBrk="1" hangingPunct="1"/>
            <a:endParaRPr lang="pt-BR" smtClean="0"/>
          </a:p>
          <a:p>
            <a:pPr lvl="1" eaLnBrk="1" hangingPunct="1"/>
            <a:endParaRPr lang="pt-BR" smtClean="0"/>
          </a:p>
          <a:p>
            <a:pPr lvl="1" eaLnBrk="1" hangingPunct="1"/>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7" dur="500"/>
                                        <p:tgtEl>
                                          <p:spTgt spid="122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2291">
                                            <p:txEl>
                                              <p:pRg st="3" end="3"/>
                                            </p:txEl>
                                          </p:spTgt>
                                        </p:tgtEl>
                                        <p:attrNameLst>
                                          <p:attrName>style.visibility</p:attrName>
                                        </p:attrNameLst>
                                      </p:cBhvr>
                                      <p:to>
                                        <p:strVal val="visible"/>
                                      </p:to>
                                    </p:set>
                                    <p:animEffect transition="in" filter="blinds(horizontal)">
                                      <p:cBhvr>
                                        <p:cTn id="12" dur="500"/>
                                        <p:tgtEl>
                                          <p:spTgt spid="12291">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animEffect transition="in" filter="blinds(horizontal)">
                                      <p:cBhvr>
                                        <p:cTn id="17" dur="500"/>
                                        <p:tgtEl>
                                          <p:spTgt spid="1229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2291">
                                            <p:txEl>
                                              <p:pRg st="5" end="5"/>
                                            </p:txEl>
                                          </p:spTgt>
                                        </p:tgtEl>
                                        <p:attrNameLst>
                                          <p:attrName>style.visibility</p:attrName>
                                        </p:attrNameLst>
                                      </p:cBhvr>
                                      <p:to>
                                        <p:strVal val="visible"/>
                                      </p:to>
                                    </p:set>
                                    <p:animEffect transition="in" filter="blinds(horizontal)">
                                      <p:cBhvr>
                                        <p:cTn id="22" dur="500"/>
                                        <p:tgtEl>
                                          <p:spTgt spid="12291">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2291">
                                            <p:txEl>
                                              <p:pRg st="6" end="6"/>
                                            </p:txEl>
                                          </p:spTgt>
                                        </p:tgtEl>
                                        <p:attrNameLst>
                                          <p:attrName>style.visibility</p:attrName>
                                        </p:attrNameLst>
                                      </p:cBhvr>
                                      <p:to>
                                        <p:strVal val="visible"/>
                                      </p:to>
                                    </p:set>
                                    <p:animEffect transition="in" filter="blinds(horizontal)">
                                      <p:cBhvr>
                                        <p:cTn id="27" dur="500"/>
                                        <p:tgtEl>
                                          <p:spTgt spid="12291">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2291">
                                            <p:txEl>
                                              <p:pRg st="7" end="7"/>
                                            </p:txEl>
                                          </p:spTgt>
                                        </p:tgtEl>
                                        <p:attrNameLst>
                                          <p:attrName>style.visibility</p:attrName>
                                        </p:attrNameLst>
                                      </p:cBhvr>
                                      <p:to>
                                        <p:strVal val="visible"/>
                                      </p:to>
                                    </p:set>
                                    <p:animEffect transition="in" filter="blinds(horizontal)">
                                      <p:cBhvr>
                                        <p:cTn id="32" dur="500"/>
                                        <p:tgtEl>
                                          <p:spTgt spid="12291">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2291">
                                            <p:txEl>
                                              <p:pRg st="8" end="8"/>
                                            </p:txEl>
                                          </p:spTgt>
                                        </p:tgtEl>
                                        <p:attrNameLst>
                                          <p:attrName>style.visibility</p:attrName>
                                        </p:attrNameLst>
                                      </p:cBhvr>
                                      <p:to>
                                        <p:strVal val="visible"/>
                                      </p:to>
                                    </p:set>
                                    <p:animEffect transition="in" filter="blinds(horizontal)">
                                      <p:cBhvr>
                                        <p:cTn id="37" dur="500"/>
                                        <p:tgtEl>
                                          <p:spTgt spid="12291">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2291">
                                            <p:txEl>
                                              <p:pRg st="9" end="9"/>
                                            </p:txEl>
                                          </p:spTgt>
                                        </p:tgtEl>
                                        <p:attrNameLst>
                                          <p:attrName>style.visibility</p:attrName>
                                        </p:attrNameLst>
                                      </p:cBhvr>
                                      <p:to>
                                        <p:strVal val="visible"/>
                                      </p:to>
                                    </p:set>
                                    <p:animEffect transition="in" filter="blinds(horizontal)">
                                      <p:cBhvr>
                                        <p:cTn id="42" dur="500"/>
                                        <p:tgtEl>
                                          <p:spTgt spid="1229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500063" y="571500"/>
            <a:ext cx="8229600" cy="1143000"/>
          </a:xfrm>
        </p:spPr>
        <p:txBody>
          <a:bodyPr/>
          <a:lstStyle/>
          <a:p>
            <a:pPr eaLnBrk="1" hangingPunct="1"/>
            <a:r>
              <a:rPr lang="pt-BR" smtClean="0"/>
              <a:t>Conselho de pastoral (CIC)</a:t>
            </a:r>
          </a:p>
        </p:txBody>
      </p:sp>
      <p:sp>
        <p:nvSpPr>
          <p:cNvPr id="3" name="Espaço Reservado para Conteúdo 2"/>
          <p:cNvSpPr>
            <a:spLocks noGrp="1"/>
          </p:cNvSpPr>
          <p:nvPr>
            <p:ph idx="1"/>
          </p:nvPr>
        </p:nvSpPr>
        <p:spPr>
          <a:xfrm>
            <a:off x="428625" y="2000250"/>
            <a:ext cx="8229600" cy="4143375"/>
          </a:xfrm>
        </p:spPr>
        <p:txBody>
          <a:bodyPr/>
          <a:lstStyle/>
          <a:p>
            <a:pPr algn="just" eaLnBrk="1" hangingPunct="1">
              <a:buFont typeface="Wingdings 2" pitchFamily="18" charset="2"/>
              <a:buNone/>
            </a:pPr>
            <a:r>
              <a:rPr lang="pt-BR" smtClean="0"/>
              <a:t>§ 1. A juízo do Bispo diocesano, ouvido o conselho presbiteral, se for oportuno, seja constituído em cada paróquia o conselho pastoral, presidido pelo pároco, no qual os fiéis ajudem a promover a ação pastoral, juntamente com os que participam do cuidado pastoral em virtude do próprio ofício.</a:t>
            </a:r>
          </a:p>
          <a:p>
            <a:pPr algn="just" eaLnBrk="1" hangingPunct="1">
              <a:buFont typeface="Wingdings 2" pitchFamily="18" charset="2"/>
              <a:buNone/>
            </a:pPr>
            <a:r>
              <a:rPr lang="pt-BR" smtClean="0"/>
              <a:t>§ 2. O conselho pastoral tem somente voto consultivo e se rege pelas normas estatuídas pelo Bispo diocesano. (Cân. 536)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p:cNvSpPr>
            <a:spLocks noGrp="1"/>
          </p:cNvSpPr>
          <p:nvPr>
            <p:ph type="title"/>
          </p:nvPr>
        </p:nvSpPr>
        <p:spPr>
          <a:xfrm>
            <a:off x="428625" y="285750"/>
            <a:ext cx="8229600" cy="1143000"/>
          </a:xfrm>
        </p:spPr>
        <p:txBody>
          <a:bodyPr/>
          <a:lstStyle/>
          <a:p>
            <a:pPr eaLnBrk="1" hangingPunct="1"/>
            <a:r>
              <a:rPr lang="pt-BR" smtClean="0"/>
              <a:t>Paróquia</a:t>
            </a:r>
          </a:p>
        </p:txBody>
      </p:sp>
      <p:sp>
        <p:nvSpPr>
          <p:cNvPr id="3" name="Espaço Reservado para Conteúdo 2"/>
          <p:cNvSpPr>
            <a:spLocks noGrp="1"/>
          </p:cNvSpPr>
          <p:nvPr>
            <p:ph idx="1"/>
          </p:nvPr>
        </p:nvSpPr>
        <p:spPr>
          <a:xfrm>
            <a:off x="457200" y="1643063"/>
            <a:ext cx="8229600" cy="5214937"/>
          </a:xfrm>
        </p:spPr>
        <p:txBody>
          <a:bodyPr rtlCol="0">
            <a:normAutofit/>
          </a:bodyPr>
          <a:lstStyle/>
          <a:p>
            <a:pPr marL="274320" indent="-274320" algn="just" eaLnBrk="1" fontAlgn="auto" hangingPunct="1">
              <a:spcAft>
                <a:spcPts val="0"/>
              </a:spcAft>
              <a:buClr>
                <a:schemeClr val="accent3"/>
              </a:buClr>
              <a:buFont typeface="Arial" pitchFamily="34" charset="0"/>
              <a:buChar char="•"/>
              <a:defRPr/>
            </a:pPr>
            <a:r>
              <a:rPr lang="pt-BR" dirty="0" smtClean="0"/>
              <a:t>Do grego </a:t>
            </a:r>
            <a:r>
              <a:rPr lang="el-GR" dirty="0" smtClean="0"/>
              <a:t>παροικία</a:t>
            </a:r>
            <a:r>
              <a:rPr lang="pt-BR" dirty="0" smtClean="0"/>
              <a:t> (= </a:t>
            </a:r>
            <a:r>
              <a:rPr lang="pt-BR" dirty="0" err="1" smtClean="0"/>
              <a:t>paroikía</a:t>
            </a:r>
            <a:r>
              <a:rPr lang="pt-BR" dirty="0" smtClean="0"/>
              <a:t>) = </a:t>
            </a:r>
          </a:p>
          <a:p>
            <a:pPr marL="0" indent="0" algn="just" eaLnBrk="1" fontAlgn="auto" hangingPunct="1">
              <a:spcAft>
                <a:spcPts val="0"/>
              </a:spcAft>
              <a:buClr>
                <a:schemeClr val="accent3"/>
              </a:buClr>
              <a:buFont typeface="Arial" pitchFamily="34" charset="0"/>
              <a:buNone/>
              <a:defRPr/>
            </a:pPr>
            <a:r>
              <a:rPr lang="pt-BR" dirty="0" smtClean="0"/>
              <a:t>	</a:t>
            </a:r>
            <a:r>
              <a:rPr lang="el-GR" dirty="0" smtClean="0"/>
              <a:t>παρα</a:t>
            </a:r>
            <a:r>
              <a:rPr lang="pt-BR" dirty="0" smtClean="0"/>
              <a:t> = junto à</a:t>
            </a:r>
          </a:p>
          <a:p>
            <a:pPr marL="0" indent="0" algn="just" eaLnBrk="1" fontAlgn="auto" hangingPunct="1">
              <a:spcAft>
                <a:spcPts val="0"/>
              </a:spcAft>
              <a:buClr>
                <a:schemeClr val="accent3"/>
              </a:buClr>
              <a:buFont typeface="Arial" pitchFamily="34" charset="0"/>
              <a:buNone/>
              <a:defRPr/>
            </a:pPr>
            <a:r>
              <a:rPr lang="pt-BR" dirty="0" smtClean="0"/>
              <a:t>	</a:t>
            </a:r>
            <a:r>
              <a:rPr lang="el-GR" dirty="0" smtClean="0"/>
              <a:t>οἰκία</a:t>
            </a:r>
            <a:r>
              <a:rPr lang="pt-BR" dirty="0" smtClean="0"/>
              <a:t> = casa, morada</a:t>
            </a:r>
          </a:p>
          <a:p>
            <a:pPr marL="0" indent="0" algn="just" eaLnBrk="1" fontAlgn="auto" hangingPunct="1">
              <a:spcAft>
                <a:spcPts val="0"/>
              </a:spcAft>
              <a:buClr>
                <a:schemeClr val="accent3"/>
              </a:buClr>
              <a:buFont typeface="Arial" pitchFamily="34" charset="0"/>
              <a:buNone/>
              <a:defRPr/>
            </a:pPr>
            <a:r>
              <a:rPr lang="pt-BR" dirty="0" smtClean="0"/>
              <a:t>Sentido: </a:t>
            </a:r>
          </a:p>
          <a:p>
            <a:pPr marL="0" indent="0" algn="just" eaLnBrk="1" fontAlgn="auto" hangingPunct="1">
              <a:spcAft>
                <a:spcPts val="0"/>
              </a:spcAft>
              <a:buClr>
                <a:schemeClr val="accent3"/>
              </a:buClr>
              <a:buFont typeface="Arial" pitchFamily="34" charset="0"/>
              <a:buNone/>
              <a:defRPr/>
            </a:pPr>
            <a:r>
              <a:rPr lang="pt-BR" dirty="0"/>
              <a:t>	</a:t>
            </a:r>
            <a:r>
              <a:rPr lang="pt-BR" dirty="0" smtClean="0"/>
              <a:t>paralela à casa, morar em casa alheia</a:t>
            </a:r>
          </a:p>
          <a:p>
            <a:pPr marL="0" indent="0" algn="just" eaLnBrk="1" fontAlgn="auto" hangingPunct="1">
              <a:spcAft>
                <a:spcPts val="0"/>
              </a:spcAft>
              <a:buClr>
                <a:schemeClr val="accent3"/>
              </a:buClr>
              <a:buFont typeface="Arial" pitchFamily="34" charset="0"/>
              <a:buNone/>
              <a:defRPr/>
            </a:pPr>
            <a:r>
              <a:rPr lang="pt-BR" dirty="0" smtClean="0"/>
              <a:t>	habitar como estrangeiro</a:t>
            </a:r>
          </a:p>
          <a:p>
            <a:pPr marL="0" indent="0" algn="just" eaLnBrk="1" fontAlgn="auto" hangingPunct="1">
              <a:spcAft>
                <a:spcPts val="0"/>
              </a:spcAft>
              <a:buClr>
                <a:schemeClr val="accent3"/>
              </a:buClr>
              <a:buFont typeface="Arial" pitchFamily="34" charset="0"/>
              <a:buNone/>
              <a:defRPr/>
            </a:pPr>
            <a:endParaRPr lang="pt-BR" dirty="0" smtClean="0"/>
          </a:p>
          <a:p>
            <a:pPr marL="0" indent="0" algn="just" eaLnBrk="1" fontAlgn="auto" hangingPunct="1">
              <a:spcAft>
                <a:spcPts val="0"/>
              </a:spcAft>
              <a:buClr>
                <a:schemeClr val="accent3"/>
              </a:buClr>
              <a:buFont typeface="Arial" pitchFamily="34" charset="0"/>
              <a:buNone/>
              <a:defRPr/>
            </a:pPr>
            <a:r>
              <a:rPr lang="pt-BR" dirty="0" smtClean="0"/>
              <a:t>A paróquia é uma morada provisória, pois o cristão é peregrino. Assim, paróquia é uma hospedagem que acolhe aqueles que peregrinam rumo à pátria celeste.</a:t>
            </a:r>
          </a:p>
          <a:p>
            <a:pPr marL="0" indent="0" algn="just" eaLnBrk="1" fontAlgn="auto" hangingPunct="1">
              <a:spcAft>
                <a:spcPts val="0"/>
              </a:spcAft>
              <a:buClr>
                <a:schemeClr val="accent3"/>
              </a:buClr>
              <a:buFont typeface="Arial" pitchFamily="34" charset="0"/>
              <a:buNone/>
              <a:defRPr/>
            </a:pPr>
            <a:r>
              <a:rPr lang="pt-BR" dirty="0" smtClean="0"/>
              <a:t>	</a:t>
            </a:r>
            <a:r>
              <a:rPr lang="pt-BR" dirty="0" smtClean="0">
                <a:latin typeface="Arial"/>
                <a:cs typeface="Arial"/>
              </a:rPr>
              <a:t>→ </a:t>
            </a:r>
            <a:r>
              <a:rPr lang="pt-BR" dirty="0" smtClean="0"/>
              <a:t>De modo semelhante aos exilados na Babilônia</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blinds(horizontal)">
                                      <p:cBhvr>
                                        <p:cTn id="29" dur="500"/>
                                        <p:tgtEl>
                                          <p:spTgt spid="3">
                                            <p:txEl>
                                              <p:pRg st="7" end="7"/>
                                            </p:txEl>
                                          </p:spTgt>
                                        </p:tgtEl>
                                      </p:cBhvr>
                                    </p:animEffect>
                                  </p:childTnLst>
                                </p:cTn>
                              </p:par>
                            </p:childTnLst>
                          </p:cTn>
                        </p:par>
                        <p:par>
                          <p:cTn id="30" fill="hold" nodeType="afterGroup">
                            <p:stCondLst>
                              <p:cond delay="500"/>
                            </p:stCondLst>
                            <p:childTnLst>
                              <p:par>
                                <p:cTn id="31" presetID="3" presetClass="entr" presetSubtype="10" fill="hold" nodeType="afterEffect">
                                  <p:stCondLst>
                                    <p:cond delay="500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ítulo 1"/>
          <p:cNvSpPr>
            <a:spLocks noGrp="1"/>
          </p:cNvSpPr>
          <p:nvPr>
            <p:ph type="title"/>
          </p:nvPr>
        </p:nvSpPr>
        <p:spPr/>
        <p:txBody>
          <a:bodyPr/>
          <a:lstStyle/>
          <a:p>
            <a:pPr eaLnBrk="1" hangingPunct="1"/>
            <a:r>
              <a:rPr lang="pt-BR" smtClean="0"/>
              <a:t>Atribuição do CPP</a:t>
            </a:r>
          </a:p>
        </p:txBody>
      </p:sp>
      <p:sp>
        <p:nvSpPr>
          <p:cNvPr id="24579" name="Espaço Reservado para Conteúdo 2"/>
          <p:cNvSpPr>
            <a:spLocks noGrp="1"/>
          </p:cNvSpPr>
          <p:nvPr>
            <p:ph idx="1"/>
          </p:nvPr>
        </p:nvSpPr>
        <p:spPr>
          <a:xfrm>
            <a:off x="457200" y="2643188"/>
            <a:ext cx="8229600" cy="3681412"/>
          </a:xfrm>
        </p:spPr>
        <p:txBody>
          <a:bodyPr/>
          <a:lstStyle/>
          <a:p>
            <a:pPr algn="just" eaLnBrk="1" hangingPunct="1"/>
            <a:r>
              <a:rPr lang="pt-BR" smtClean="0"/>
              <a:t>Planejar, organizar, animar e avaliar a pastoral de conjunto e orgânica da comunidade paroquial, expressando a unidade e corresponsabilidade na comunhão eclesial: leigos, religiosos, presbíteros e diáconos. (DIR. ARQ., Art.409)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p:cNvSpPr>
            <a:spLocks noGrp="1"/>
          </p:cNvSpPr>
          <p:nvPr>
            <p:ph type="title"/>
          </p:nvPr>
        </p:nvSpPr>
        <p:spPr>
          <a:xfrm>
            <a:off x="428625" y="428625"/>
            <a:ext cx="8229600" cy="1143000"/>
          </a:xfrm>
        </p:spPr>
        <p:txBody>
          <a:bodyPr/>
          <a:lstStyle/>
          <a:p>
            <a:pPr eaLnBrk="1" hangingPunct="1"/>
            <a:r>
              <a:rPr lang="pt-BR" smtClean="0"/>
              <a:t>Estrutura do CPP</a:t>
            </a:r>
          </a:p>
        </p:txBody>
      </p:sp>
      <p:sp>
        <p:nvSpPr>
          <p:cNvPr id="18435" name="Espaço Reservado para Conteúdo 2"/>
          <p:cNvSpPr>
            <a:spLocks noGrp="1"/>
          </p:cNvSpPr>
          <p:nvPr>
            <p:ph idx="1"/>
          </p:nvPr>
        </p:nvSpPr>
        <p:spPr>
          <a:xfrm>
            <a:off x="457200" y="1643063"/>
            <a:ext cx="8229600" cy="5000625"/>
          </a:xfrm>
        </p:spPr>
        <p:txBody>
          <a:bodyPr>
            <a:normAutofit lnSpcReduction="10000"/>
          </a:bodyPr>
          <a:lstStyle/>
          <a:p>
            <a:pPr marL="274320" indent="-274320" algn="just" eaLnBrk="1" fontAlgn="auto" hangingPunct="1">
              <a:spcAft>
                <a:spcPts val="0"/>
              </a:spcAft>
              <a:buClr>
                <a:schemeClr val="accent3"/>
              </a:buClr>
              <a:buFont typeface="Wingdings 2"/>
              <a:buNone/>
              <a:defRPr/>
            </a:pPr>
            <a:r>
              <a:rPr lang="pt-BR" dirty="0" smtClean="0"/>
              <a:t>Membros:</a:t>
            </a:r>
          </a:p>
          <a:p>
            <a:pPr marL="274320" indent="-274320" algn="just" eaLnBrk="1" fontAlgn="auto" hangingPunct="1">
              <a:spcAft>
                <a:spcPts val="0"/>
              </a:spcAft>
              <a:buClr>
                <a:schemeClr val="accent3"/>
              </a:buClr>
              <a:buFont typeface="Wingdings 2"/>
              <a:buNone/>
              <a:defRPr/>
            </a:pPr>
            <a:endParaRPr lang="pt-BR" dirty="0" smtClean="0"/>
          </a:p>
          <a:p>
            <a:pPr marL="274320" indent="-274320" algn="just" eaLnBrk="1" fontAlgn="auto" hangingPunct="1">
              <a:spcAft>
                <a:spcPts val="0"/>
              </a:spcAft>
              <a:buClr>
                <a:schemeClr val="accent3"/>
              </a:buClr>
              <a:buFont typeface="Wingdings 2"/>
              <a:buChar char=""/>
              <a:defRPr/>
            </a:pPr>
            <a:r>
              <a:rPr lang="pt-BR" dirty="0" smtClean="0"/>
              <a:t>Pároco: é sempre o presidente.</a:t>
            </a:r>
          </a:p>
          <a:p>
            <a:pPr marL="274320" indent="-274320" algn="just" eaLnBrk="1" fontAlgn="auto" hangingPunct="1">
              <a:spcAft>
                <a:spcPts val="0"/>
              </a:spcAft>
              <a:buClr>
                <a:schemeClr val="accent3"/>
              </a:buClr>
              <a:buFont typeface="Wingdings 2"/>
              <a:buChar char=""/>
              <a:defRPr/>
            </a:pPr>
            <a:r>
              <a:rPr lang="pt-BR" dirty="0" smtClean="0"/>
              <a:t>Vigários paroquiais e diáconos</a:t>
            </a:r>
          </a:p>
          <a:p>
            <a:pPr marL="274320" indent="-274320" algn="just" eaLnBrk="1" fontAlgn="auto" hangingPunct="1">
              <a:spcAft>
                <a:spcPts val="0"/>
              </a:spcAft>
              <a:buClr>
                <a:schemeClr val="accent3"/>
              </a:buClr>
              <a:buFont typeface="Wingdings 2"/>
              <a:buChar char=""/>
              <a:defRPr/>
            </a:pPr>
            <a:r>
              <a:rPr lang="pt-BR" dirty="0" smtClean="0"/>
              <a:t>Representantes dos religiosos atuantes na pastoral paroquial</a:t>
            </a:r>
          </a:p>
          <a:p>
            <a:pPr marL="274320" indent="-274320" algn="just" eaLnBrk="1" fontAlgn="auto" hangingPunct="1">
              <a:spcAft>
                <a:spcPts val="0"/>
              </a:spcAft>
              <a:buClr>
                <a:schemeClr val="accent3"/>
              </a:buClr>
              <a:buFont typeface="Wingdings 2"/>
              <a:buChar char=""/>
              <a:defRPr/>
            </a:pPr>
            <a:r>
              <a:rPr lang="pt-BR" dirty="0" smtClean="0"/>
              <a:t>Coordenadores das </a:t>
            </a:r>
            <a:r>
              <a:rPr lang="pt-BR" dirty="0" err="1" smtClean="0"/>
              <a:t>CCPs</a:t>
            </a:r>
            <a:endParaRPr lang="pt-BR" dirty="0" smtClean="0"/>
          </a:p>
          <a:p>
            <a:pPr marL="274320" indent="-274320" algn="just" eaLnBrk="1" fontAlgn="auto" hangingPunct="1">
              <a:spcAft>
                <a:spcPts val="0"/>
              </a:spcAft>
              <a:buClr>
                <a:schemeClr val="accent3"/>
              </a:buClr>
              <a:buFont typeface="Wingdings 2"/>
              <a:buChar char=""/>
              <a:defRPr/>
            </a:pPr>
            <a:r>
              <a:rPr lang="pt-BR" dirty="0" smtClean="0"/>
              <a:t>Coordenadores de pastorais, movimentos, associações e outros organismos da paróquia.</a:t>
            </a:r>
          </a:p>
          <a:p>
            <a:pPr marL="274320" indent="-274320" algn="just" eaLnBrk="1" fontAlgn="auto" hangingPunct="1">
              <a:spcAft>
                <a:spcPts val="0"/>
              </a:spcAft>
              <a:buClr>
                <a:schemeClr val="accent3"/>
              </a:buClr>
              <a:buFont typeface="Wingdings 2"/>
              <a:buChar char=""/>
              <a:defRPr/>
            </a:pPr>
            <a:r>
              <a:rPr lang="pt-BR" dirty="0" smtClean="0"/>
              <a:t>Secretário(a) – pode ser ou não funcionário</a:t>
            </a:r>
          </a:p>
          <a:p>
            <a:pPr marL="274320" indent="-274320" algn="just" eaLnBrk="1" fontAlgn="auto" hangingPunct="1">
              <a:spcAft>
                <a:spcPts val="0"/>
              </a:spcAft>
              <a:buClr>
                <a:schemeClr val="accent3"/>
              </a:buClr>
              <a:buFont typeface="Wingdings 2"/>
              <a:buChar char=""/>
              <a:defRPr/>
            </a:pPr>
            <a:r>
              <a:rPr lang="pt-BR" dirty="0" smtClean="0"/>
              <a:t>Coordenador(a) do CAEP.</a:t>
            </a:r>
          </a:p>
          <a:p>
            <a:pPr marL="274320" indent="-274320" algn="just" eaLnBrk="1" fontAlgn="auto" hangingPunct="1">
              <a:spcAft>
                <a:spcPts val="0"/>
              </a:spcAft>
              <a:buClr>
                <a:schemeClr val="accent3"/>
              </a:buClr>
              <a:buFont typeface="Wingdings 2"/>
              <a:buNone/>
              <a:defRPr/>
            </a:pPr>
            <a:endParaRPr lang="pt-BR" dirty="0" smtClean="0"/>
          </a:p>
          <a:p>
            <a:pPr marL="274320" indent="-274320" eaLnBrk="1" fontAlgn="auto" hangingPunct="1">
              <a:spcAft>
                <a:spcPts val="0"/>
              </a:spcAft>
              <a:buClr>
                <a:schemeClr val="accent3"/>
              </a:buClr>
              <a:buFont typeface="Wingdings 2"/>
              <a:buChar char=""/>
              <a:defRPr/>
            </a:pPr>
            <a:endParaRPr lang="pt-B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box(in)">
                                      <p:cBhvr>
                                        <p:cTn id="7" dur="500"/>
                                        <p:tgtEl>
                                          <p:spTgt spid="1843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8435">
                                            <p:txEl>
                                              <p:pRg st="2" end="2"/>
                                            </p:txEl>
                                          </p:spTgt>
                                        </p:tgtEl>
                                        <p:attrNameLst>
                                          <p:attrName>style.visibility</p:attrName>
                                        </p:attrNameLst>
                                      </p:cBhvr>
                                      <p:to>
                                        <p:strVal val="visible"/>
                                      </p:to>
                                    </p:set>
                                    <p:animEffect transition="in" filter="box(in)">
                                      <p:cBhvr>
                                        <p:cTn id="10" dur="500"/>
                                        <p:tgtEl>
                                          <p:spTgt spid="18435">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animEffect transition="in" filter="box(in)">
                                      <p:cBhvr>
                                        <p:cTn id="13" dur="500"/>
                                        <p:tgtEl>
                                          <p:spTgt spid="18435">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8435">
                                            <p:txEl>
                                              <p:pRg st="4" end="4"/>
                                            </p:txEl>
                                          </p:spTgt>
                                        </p:tgtEl>
                                        <p:attrNameLst>
                                          <p:attrName>style.visibility</p:attrName>
                                        </p:attrNameLst>
                                      </p:cBhvr>
                                      <p:to>
                                        <p:strVal val="visible"/>
                                      </p:to>
                                    </p:set>
                                    <p:animEffect transition="in" filter="box(in)">
                                      <p:cBhvr>
                                        <p:cTn id="16" dur="500"/>
                                        <p:tgtEl>
                                          <p:spTgt spid="18435">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18435">
                                            <p:txEl>
                                              <p:pRg st="5" end="5"/>
                                            </p:txEl>
                                          </p:spTgt>
                                        </p:tgtEl>
                                        <p:attrNameLst>
                                          <p:attrName>style.visibility</p:attrName>
                                        </p:attrNameLst>
                                      </p:cBhvr>
                                      <p:to>
                                        <p:strVal val="visible"/>
                                      </p:to>
                                    </p:set>
                                    <p:animEffect transition="in" filter="box(in)">
                                      <p:cBhvr>
                                        <p:cTn id="19" dur="500"/>
                                        <p:tgtEl>
                                          <p:spTgt spid="18435">
                                            <p:txEl>
                                              <p:pRg st="5" end="5"/>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18435">
                                            <p:txEl>
                                              <p:pRg st="6" end="6"/>
                                            </p:txEl>
                                          </p:spTgt>
                                        </p:tgtEl>
                                        <p:attrNameLst>
                                          <p:attrName>style.visibility</p:attrName>
                                        </p:attrNameLst>
                                      </p:cBhvr>
                                      <p:to>
                                        <p:strVal val="visible"/>
                                      </p:to>
                                    </p:set>
                                    <p:animEffect transition="in" filter="box(in)">
                                      <p:cBhvr>
                                        <p:cTn id="22" dur="500"/>
                                        <p:tgtEl>
                                          <p:spTgt spid="18435">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18435">
                                            <p:txEl>
                                              <p:pRg st="7" end="7"/>
                                            </p:txEl>
                                          </p:spTgt>
                                        </p:tgtEl>
                                        <p:attrNameLst>
                                          <p:attrName>style.visibility</p:attrName>
                                        </p:attrNameLst>
                                      </p:cBhvr>
                                      <p:to>
                                        <p:strVal val="visible"/>
                                      </p:to>
                                    </p:set>
                                    <p:animEffect transition="in" filter="box(in)">
                                      <p:cBhvr>
                                        <p:cTn id="25" dur="500"/>
                                        <p:tgtEl>
                                          <p:spTgt spid="18435">
                                            <p:txEl>
                                              <p:pRg st="7" end="7"/>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18435">
                                            <p:txEl>
                                              <p:pRg st="8" end="8"/>
                                            </p:txEl>
                                          </p:spTgt>
                                        </p:tgtEl>
                                        <p:attrNameLst>
                                          <p:attrName>style.visibility</p:attrName>
                                        </p:attrNameLst>
                                      </p:cBhvr>
                                      <p:to>
                                        <p:strVal val="visible"/>
                                      </p:to>
                                    </p:set>
                                    <p:animEffect transition="in" filter="box(in)">
                                      <p:cBhvr>
                                        <p:cTn id="28" dur="500"/>
                                        <p:tgtEl>
                                          <p:spTgt spid="184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1"/>
          <p:cNvSpPr>
            <a:spLocks noGrp="1"/>
          </p:cNvSpPr>
          <p:nvPr>
            <p:ph type="title"/>
          </p:nvPr>
        </p:nvSpPr>
        <p:spPr>
          <a:xfrm>
            <a:off x="428625" y="357188"/>
            <a:ext cx="8229600" cy="1143000"/>
          </a:xfrm>
        </p:spPr>
        <p:txBody>
          <a:bodyPr/>
          <a:lstStyle/>
          <a:p>
            <a:pPr eaLnBrk="1" hangingPunct="1"/>
            <a:r>
              <a:rPr lang="pt-BR" smtClean="0"/>
              <a:t>Conselho econômico paroquial</a:t>
            </a:r>
          </a:p>
        </p:txBody>
      </p:sp>
      <p:sp>
        <p:nvSpPr>
          <p:cNvPr id="20483" name="Espaço Reservado para Conteúdo 2"/>
          <p:cNvSpPr>
            <a:spLocks noGrp="1"/>
          </p:cNvSpPr>
          <p:nvPr>
            <p:ph idx="1"/>
          </p:nvPr>
        </p:nvSpPr>
        <p:spPr>
          <a:xfrm>
            <a:off x="214313" y="1714500"/>
            <a:ext cx="8443912" cy="4786313"/>
          </a:xfrm>
        </p:spPr>
        <p:txBody>
          <a:bodyPr>
            <a:normAutofit lnSpcReduction="10000"/>
          </a:bodyPr>
          <a:lstStyle/>
          <a:p>
            <a:pPr marL="274320" indent="-274320" algn="just" eaLnBrk="1" fontAlgn="auto" hangingPunct="1">
              <a:spcAft>
                <a:spcPts val="0"/>
              </a:spcAft>
              <a:buClr>
                <a:schemeClr val="accent3"/>
              </a:buClr>
              <a:buFont typeface="Wingdings 2"/>
              <a:buNone/>
              <a:defRPr/>
            </a:pPr>
            <a:r>
              <a:rPr lang="pt-BR" dirty="0" smtClean="0"/>
              <a:t>	“Em cada paróquia, haja o conselho econômico, que se rege pelo direito universal e pelas normas dadas pelo Bispo diocesano; nele os fiéis, escolhidos de acordo com essas normas, ajudem o pároco na administração dos bens da paróquia, salva a prescrição do </a:t>
            </a:r>
            <a:r>
              <a:rPr lang="pt-BR" dirty="0" err="1" smtClean="0"/>
              <a:t>cân</a:t>
            </a:r>
            <a:r>
              <a:rPr lang="pt-BR" dirty="0" smtClean="0"/>
              <a:t>. 532” (</a:t>
            </a:r>
            <a:r>
              <a:rPr lang="pt-BR" dirty="0" err="1" smtClean="0"/>
              <a:t>Cân</a:t>
            </a:r>
            <a:r>
              <a:rPr lang="pt-BR" dirty="0" smtClean="0"/>
              <a:t>. 537).</a:t>
            </a:r>
          </a:p>
          <a:p>
            <a:pPr marL="274320" indent="-274320" algn="just" eaLnBrk="1" fontAlgn="auto" hangingPunct="1">
              <a:spcAft>
                <a:spcPts val="0"/>
              </a:spcAft>
              <a:buClr>
                <a:schemeClr val="accent3"/>
              </a:buClr>
              <a:buFont typeface="Wingdings 2"/>
              <a:buNone/>
              <a:defRPr/>
            </a:pPr>
            <a:endParaRPr lang="pt-BR" dirty="0" smtClean="0"/>
          </a:p>
          <a:p>
            <a:pPr marL="274320" indent="-274320" algn="just" eaLnBrk="1" fontAlgn="auto" hangingPunct="1">
              <a:spcAft>
                <a:spcPts val="0"/>
              </a:spcAft>
              <a:buClr>
                <a:schemeClr val="accent3"/>
              </a:buClr>
              <a:buFont typeface="Wingdings 2"/>
              <a:buNone/>
              <a:defRPr/>
            </a:pPr>
            <a:r>
              <a:rPr lang="pt-BR" dirty="0" smtClean="0"/>
              <a:t>Notem: </a:t>
            </a:r>
          </a:p>
          <a:p>
            <a:pPr marL="274320" indent="-274320" algn="ctr" eaLnBrk="1" fontAlgn="auto" hangingPunct="1">
              <a:spcAft>
                <a:spcPts val="0"/>
              </a:spcAft>
              <a:buClr>
                <a:schemeClr val="accent3"/>
              </a:buClr>
              <a:buFont typeface="Wingdings 2"/>
              <a:buNone/>
              <a:defRPr/>
            </a:pPr>
            <a:r>
              <a:rPr lang="pt-BR" dirty="0" smtClean="0"/>
              <a:t>“</a:t>
            </a:r>
            <a:r>
              <a:rPr lang="pt-BR" u="sng" dirty="0" smtClean="0"/>
              <a:t>ajudem o pároco</a:t>
            </a:r>
            <a:r>
              <a:rPr lang="pt-BR" dirty="0" smtClean="0"/>
              <a:t> na administração dos bens da paróquia” </a:t>
            </a:r>
          </a:p>
          <a:p>
            <a:pPr marL="274320" indent="-274320" algn="ctr" eaLnBrk="1" fontAlgn="auto" hangingPunct="1">
              <a:spcAft>
                <a:spcPts val="0"/>
              </a:spcAft>
              <a:buClr>
                <a:schemeClr val="accent3"/>
              </a:buClr>
              <a:buFont typeface="Wingdings 2"/>
              <a:buNone/>
              <a:defRPr/>
            </a:pPr>
            <a:r>
              <a:rPr lang="pt-BR" dirty="0" smtClean="0">
                <a:latin typeface="Arial"/>
                <a:cs typeface="Arial"/>
              </a:rPr>
              <a:t>≠ </a:t>
            </a:r>
          </a:p>
          <a:p>
            <a:pPr marL="274320" indent="-274320" algn="ctr" eaLnBrk="1" fontAlgn="auto" hangingPunct="1">
              <a:spcAft>
                <a:spcPts val="0"/>
              </a:spcAft>
              <a:buClr>
                <a:schemeClr val="accent3"/>
              </a:buClr>
              <a:buFont typeface="Wingdings 2"/>
              <a:buNone/>
              <a:defRPr/>
            </a:pPr>
            <a:r>
              <a:rPr lang="pt-BR" dirty="0" smtClean="0"/>
              <a:t>“administrem os bens da paróquia”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diamond(in)">
                                      <p:cBhvr>
                                        <p:cTn id="7" dur="20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diamond(in)">
                                      <p:cBhvr>
                                        <p:cTn id="12" dur="2000"/>
                                        <p:tgtEl>
                                          <p:spTgt spid="20483">
                                            <p:txEl>
                                              <p:pRg st="2" end="2"/>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animEffect transition="in" filter="diamond(in)">
                                      <p:cBhvr>
                                        <p:cTn id="15" dur="2000"/>
                                        <p:tgtEl>
                                          <p:spTgt spid="20483">
                                            <p:txEl>
                                              <p:pRg st="3" end="3"/>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20483">
                                            <p:txEl>
                                              <p:pRg st="4" end="4"/>
                                            </p:txEl>
                                          </p:spTgt>
                                        </p:tgtEl>
                                        <p:attrNameLst>
                                          <p:attrName>style.visibility</p:attrName>
                                        </p:attrNameLst>
                                      </p:cBhvr>
                                      <p:to>
                                        <p:strVal val="visible"/>
                                      </p:to>
                                    </p:set>
                                    <p:animEffect transition="in" filter="diamond(in)">
                                      <p:cBhvr>
                                        <p:cTn id="18" dur="2000"/>
                                        <p:tgtEl>
                                          <p:spTgt spid="20483">
                                            <p:txEl>
                                              <p:pRg st="4" end="4"/>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20483">
                                            <p:txEl>
                                              <p:pRg st="5" end="5"/>
                                            </p:txEl>
                                          </p:spTgt>
                                        </p:tgtEl>
                                        <p:attrNameLst>
                                          <p:attrName>style.visibility</p:attrName>
                                        </p:attrNameLst>
                                      </p:cBhvr>
                                      <p:to>
                                        <p:strVal val="visible"/>
                                      </p:to>
                                    </p:set>
                                    <p:animEffect transition="in" filter="diamond(in)">
                                      <p:cBhvr>
                                        <p:cTn id="21" dur="20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p:cNvSpPr>
            <a:spLocks noGrp="1"/>
          </p:cNvSpPr>
          <p:nvPr>
            <p:ph type="title"/>
          </p:nvPr>
        </p:nvSpPr>
        <p:spPr>
          <a:xfrm>
            <a:off x="428625" y="357188"/>
            <a:ext cx="8229600" cy="1143000"/>
          </a:xfrm>
        </p:spPr>
        <p:txBody>
          <a:bodyPr/>
          <a:lstStyle/>
          <a:p>
            <a:pPr eaLnBrk="1" hangingPunct="1"/>
            <a:r>
              <a:rPr lang="pt-BR" smtClean="0"/>
              <a:t>Estrutura do CAEP</a:t>
            </a:r>
          </a:p>
        </p:txBody>
      </p:sp>
      <p:sp>
        <p:nvSpPr>
          <p:cNvPr id="3" name="Espaço Reservado para Conteúdo 2"/>
          <p:cNvSpPr>
            <a:spLocks noGrp="1"/>
          </p:cNvSpPr>
          <p:nvPr>
            <p:ph idx="1"/>
          </p:nvPr>
        </p:nvSpPr>
        <p:spPr>
          <a:xfrm>
            <a:off x="457200" y="1500188"/>
            <a:ext cx="8229600" cy="5357812"/>
          </a:xfrm>
        </p:spPr>
        <p:txBody>
          <a:bodyPr>
            <a:normAutofit lnSpcReduction="10000"/>
          </a:bodyPr>
          <a:lstStyle/>
          <a:p>
            <a:pPr marL="274320" indent="-274320" algn="just" eaLnBrk="1" fontAlgn="auto" hangingPunct="1">
              <a:spcAft>
                <a:spcPts val="0"/>
              </a:spcAft>
              <a:buClr>
                <a:schemeClr val="accent3"/>
              </a:buClr>
              <a:buFont typeface="Wingdings 2"/>
              <a:buNone/>
              <a:defRPr/>
            </a:pPr>
            <a:r>
              <a:rPr lang="pt-BR" dirty="0" smtClean="0"/>
              <a:t>Membros:</a:t>
            </a:r>
          </a:p>
          <a:p>
            <a:pPr marL="274320" indent="-274320" algn="just" eaLnBrk="1" fontAlgn="auto" hangingPunct="1">
              <a:spcAft>
                <a:spcPts val="0"/>
              </a:spcAft>
              <a:buClr>
                <a:schemeClr val="accent3"/>
              </a:buClr>
              <a:buFont typeface="Wingdings 2"/>
              <a:buNone/>
              <a:defRPr/>
            </a:pPr>
            <a:endParaRPr lang="pt-BR" dirty="0" smtClean="0"/>
          </a:p>
          <a:p>
            <a:pPr marL="274320" indent="-274320" algn="just" eaLnBrk="1" fontAlgn="auto" hangingPunct="1">
              <a:spcAft>
                <a:spcPts val="0"/>
              </a:spcAft>
              <a:buClr>
                <a:schemeClr val="accent3"/>
              </a:buClr>
              <a:buFont typeface="Wingdings 2"/>
              <a:buChar char=""/>
              <a:defRPr/>
            </a:pPr>
            <a:r>
              <a:rPr lang="pt-BR" dirty="0" smtClean="0"/>
              <a:t>Pároco: é sempre o presidente.</a:t>
            </a:r>
          </a:p>
          <a:p>
            <a:pPr marL="274320" indent="-274320" algn="just" eaLnBrk="1" fontAlgn="auto" hangingPunct="1">
              <a:spcAft>
                <a:spcPts val="0"/>
              </a:spcAft>
              <a:buClr>
                <a:schemeClr val="accent3"/>
              </a:buClr>
              <a:buFont typeface="Wingdings 2"/>
              <a:buChar char=""/>
              <a:defRPr/>
            </a:pPr>
            <a:r>
              <a:rPr lang="pt-BR" dirty="0" smtClean="0"/>
              <a:t>Coordenador(a)</a:t>
            </a:r>
          </a:p>
          <a:p>
            <a:pPr marL="274320" indent="-274320" algn="just" eaLnBrk="1" fontAlgn="auto" hangingPunct="1">
              <a:spcAft>
                <a:spcPts val="0"/>
              </a:spcAft>
              <a:buClr>
                <a:schemeClr val="accent3"/>
              </a:buClr>
              <a:buFont typeface="Wingdings 2"/>
              <a:buChar char=""/>
              <a:defRPr/>
            </a:pPr>
            <a:r>
              <a:rPr lang="pt-BR" dirty="0" smtClean="0"/>
              <a:t>Vice-coordenador</a:t>
            </a:r>
          </a:p>
          <a:p>
            <a:pPr marL="274320" indent="-274320" algn="just" eaLnBrk="1" fontAlgn="auto" hangingPunct="1">
              <a:spcAft>
                <a:spcPts val="0"/>
              </a:spcAft>
              <a:buClr>
                <a:schemeClr val="accent3"/>
              </a:buClr>
              <a:buFont typeface="Wingdings 2"/>
              <a:buChar char=""/>
              <a:defRPr/>
            </a:pPr>
            <a:r>
              <a:rPr lang="pt-BR" dirty="0" smtClean="0"/>
              <a:t>Secretário</a:t>
            </a:r>
          </a:p>
          <a:p>
            <a:pPr marL="274320" indent="-274320" algn="just" eaLnBrk="1" fontAlgn="auto" hangingPunct="1">
              <a:spcAft>
                <a:spcPts val="0"/>
              </a:spcAft>
              <a:buClr>
                <a:schemeClr val="accent3"/>
              </a:buClr>
              <a:buFont typeface="Wingdings 2"/>
              <a:buChar char=""/>
              <a:defRPr/>
            </a:pPr>
            <a:r>
              <a:rPr lang="pt-BR" dirty="0" smtClean="0"/>
              <a:t>Segundo secretário</a:t>
            </a:r>
          </a:p>
          <a:p>
            <a:pPr marL="274320" indent="-274320" algn="just" eaLnBrk="1" fontAlgn="auto" hangingPunct="1">
              <a:spcAft>
                <a:spcPts val="0"/>
              </a:spcAft>
              <a:buClr>
                <a:schemeClr val="accent3"/>
              </a:buClr>
              <a:buFont typeface="Wingdings 2"/>
              <a:buChar char=""/>
              <a:defRPr/>
            </a:pPr>
            <a:r>
              <a:rPr lang="pt-BR" dirty="0" smtClean="0"/>
              <a:t>Tesoureiro</a:t>
            </a:r>
          </a:p>
          <a:p>
            <a:pPr marL="274320" indent="-274320" algn="just" eaLnBrk="1" fontAlgn="auto" hangingPunct="1">
              <a:spcAft>
                <a:spcPts val="0"/>
              </a:spcAft>
              <a:buClr>
                <a:schemeClr val="accent3"/>
              </a:buClr>
              <a:buFont typeface="Wingdings 2"/>
              <a:buChar char=""/>
              <a:defRPr/>
            </a:pPr>
            <a:r>
              <a:rPr lang="pt-BR" dirty="0" smtClean="0"/>
              <a:t>Segundo tesoureiro</a:t>
            </a:r>
          </a:p>
          <a:p>
            <a:pPr marL="274320" indent="-274320" algn="just" eaLnBrk="1" fontAlgn="auto" hangingPunct="1">
              <a:spcAft>
                <a:spcPts val="0"/>
              </a:spcAft>
              <a:buClr>
                <a:schemeClr val="accent3"/>
              </a:buClr>
              <a:buFont typeface="Wingdings 2"/>
              <a:buChar char=""/>
              <a:defRPr/>
            </a:pPr>
            <a:endParaRPr lang="pt-BR" dirty="0" smtClean="0"/>
          </a:p>
          <a:p>
            <a:pPr marL="274320" indent="-274320" algn="just" eaLnBrk="1" fontAlgn="auto" hangingPunct="1">
              <a:spcAft>
                <a:spcPts val="0"/>
              </a:spcAft>
              <a:buClr>
                <a:schemeClr val="accent3"/>
              </a:buClr>
              <a:buFont typeface="Wingdings 2"/>
              <a:buNone/>
              <a:defRPr/>
            </a:pPr>
            <a:r>
              <a:rPr lang="pt-BR" sz="2400" dirty="0" smtClean="0"/>
              <a:t>Via de regra, não podem integrar o CAEP (o mesmo vale para o CAEC) funcionários paroquiais.</a:t>
            </a:r>
            <a:endParaRPr lang="pt-BR"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diamond(in)">
                                      <p:cBhvr>
                                        <p:cTn id="7" dur="2000"/>
                                        <p:tgtEl>
                                          <p:spTgt spid="3">
                                            <p:txEl>
                                              <p:pRg st="10" end="1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 calcmode="lin" valueType="num">
                                      <p:cBhvr additive="base">
                                        <p:cTn id="3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 calcmode="lin" valueType="num">
                                      <p:cBhvr additive="base">
                                        <p:cTn id="4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p:cNvSpPr>
            <a:spLocks noGrp="1"/>
          </p:cNvSpPr>
          <p:nvPr>
            <p:ph type="title"/>
          </p:nvPr>
        </p:nvSpPr>
        <p:spPr/>
        <p:txBody>
          <a:bodyPr/>
          <a:lstStyle/>
          <a:p>
            <a:pPr eaLnBrk="1" hangingPunct="1"/>
            <a:r>
              <a:rPr lang="pt-BR" smtClean="0"/>
              <a:t>CAEP</a:t>
            </a:r>
          </a:p>
        </p:txBody>
      </p:sp>
      <p:sp>
        <p:nvSpPr>
          <p:cNvPr id="28675" name="Espaço Reservado para Conteúdo 2"/>
          <p:cNvSpPr>
            <a:spLocks noGrp="1"/>
          </p:cNvSpPr>
          <p:nvPr>
            <p:ph idx="1"/>
          </p:nvPr>
        </p:nvSpPr>
        <p:spPr/>
        <p:txBody>
          <a:bodyPr/>
          <a:lstStyle/>
          <a:p>
            <a:pPr algn="just" eaLnBrk="1" hangingPunct="1"/>
            <a:r>
              <a:rPr lang="pt-BR" smtClean="0"/>
              <a:t>Importante: O CAEP, bem como o CAEC têm personalidade própria e seus membros não respondem, nem mesmo subsidiariamente, pelas obrigações contraídas em nome da paróquia ou capela.</a:t>
            </a:r>
          </a:p>
          <a:p>
            <a:pPr algn="just" eaLnBrk="1" hangingPunct="1"/>
            <a:endParaRPr lang="pt-BR" smtClean="0"/>
          </a:p>
          <a:p>
            <a:pPr algn="just" eaLnBrk="1" hangingPunct="1"/>
            <a:r>
              <a:rPr lang="pt-BR" smtClean="0"/>
              <a:t>Obs.: uma parte dos membros do CAEP não podem tomar decisões em nome do CAEP.</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ítulo 1"/>
          <p:cNvSpPr>
            <a:spLocks noGrp="1"/>
          </p:cNvSpPr>
          <p:nvPr>
            <p:ph type="title"/>
          </p:nvPr>
        </p:nvSpPr>
        <p:spPr/>
        <p:txBody>
          <a:bodyPr/>
          <a:lstStyle/>
          <a:p>
            <a:pPr eaLnBrk="1" hangingPunct="1"/>
            <a:r>
              <a:rPr lang="pt-BR" smtClean="0"/>
              <a:t>Assembleia paroquial</a:t>
            </a:r>
          </a:p>
        </p:txBody>
      </p:sp>
      <p:sp>
        <p:nvSpPr>
          <p:cNvPr id="21507" name="Espaço Reservado para Conteúdo 2"/>
          <p:cNvSpPr>
            <a:spLocks noGrp="1"/>
          </p:cNvSpPr>
          <p:nvPr>
            <p:ph idx="1"/>
          </p:nvPr>
        </p:nvSpPr>
        <p:spPr>
          <a:xfrm>
            <a:off x="500063" y="2214563"/>
            <a:ext cx="8229600" cy="3571875"/>
          </a:xfrm>
        </p:spPr>
        <p:txBody>
          <a:bodyPr/>
          <a:lstStyle/>
          <a:p>
            <a:pPr algn="just" eaLnBrk="1" hangingPunct="1"/>
            <a:r>
              <a:rPr lang="pt-BR" smtClean="0"/>
              <a:t>“Suas funções principais são: conhecer tudo o que se faz na paróquia, descobrir novas necessidades, sancionar os planos e programas e avaliá-los.” (PAYÁ, 2005, p.247)</a:t>
            </a:r>
          </a:p>
          <a:p>
            <a:pPr algn="just" eaLnBrk="1" hangingPunct="1"/>
            <a:endParaRPr lang="pt-BR" smtClean="0"/>
          </a:p>
          <a:p>
            <a:pPr algn="just" eaLnBrk="1" hangingPunct="1"/>
            <a:r>
              <a:rPr lang="pt-BR" smtClean="0"/>
              <a:t>É ainda um momento de espiritualidade, formação e confraternização com todos os membros de pastoral e movimento.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diamond(in)">
                                      <p:cBhvr>
                                        <p:cTn id="7" dur="20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diamond(in)">
                                      <p:cBhvr>
                                        <p:cTn id="12" dur="20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a:xfrm>
            <a:off x="500063" y="428625"/>
            <a:ext cx="8229600" cy="1143000"/>
          </a:xfrm>
        </p:spPr>
        <p:txBody>
          <a:bodyPr/>
          <a:lstStyle/>
          <a:p>
            <a:pPr eaLnBrk="1" hangingPunct="1"/>
            <a:r>
              <a:rPr lang="pt-BR" smtClean="0"/>
              <a:t>Algumas questões provocativas </a:t>
            </a:r>
          </a:p>
        </p:txBody>
      </p:sp>
      <p:sp>
        <p:nvSpPr>
          <p:cNvPr id="22531" name="Espaço Reservado para Conteúdo 2"/>
          <p:cNvSpPr>
            <a:spLocks noGrp="1"/>
          </p:cNvSpPr>
          <p:nvPr>
            <p:ph idx="1"/>
          </p:nvPr>
        </p:nvSpPr>
        <p:spPr>
          <a:xfrm>
            <a:off x="457200" y="1643063"/>
            <a:ext cx="8229600" cy="5214937"/>
          </a:xfrm>
        </p:spPr>
        <p:txBody>
          <a:bodyPr/>
          <a:lstStyle/>
          <a:p>
            <a:pPr algn="just" eaLnBrk="1" hangingPunct="1"/>
            <a:r>
              <a:rPr lang="pt-BR" smtClean="0"/>
              <a:t>Com que frequência acontece a reunião do CPP em sua paróquia?</a:t>
            </a:r>
          </a:p>
          <a:p>
            <a:pPr algn="just" eaLnBrk="1" hangingPunct="1"/>
            <a:endParaRPr lang="pt-BR" smtClean="0"/>
          </a:p>
          <a:p>
            <a:pPr algn="just" eaLnBrk="1" hangingPunct="1"/>
            <a:r>
              <a:rPr lang="pt-BR" smtClean="0"/>
              <a:t>E a reunião do CAEP, qual a frequência?</a:t>
            </a:r>
          </a:p>
          <a:p>
            <a:pPr algn="just" eaLnBrk="1" hangingPunct="1"/>
            <a:endParaRPr lang="pt-BR" smtClean="0"/>
          </a:p>
          <a:p>
            <a:pPr algn="just" eaLnBrk="1" hangingPunct="1"/>
            <a:r>
              <a:rPr lang="pt-BR" smtClean="0"/>
              <a:t>Há assembleia paroquial em sua paróquia?</a:t>
            </a:r>
          </a:p>
          <a:p>
            <a:pPr algn="just" eaLnBrk="1" hangingPunct="1"/>
            <a:endParaRPr lang="pt-BR" smtClean="0"/>
          </a:p>
          <a:p>
            <a:pPr algn="just" eaLnBrk="1" hangingPunct="1"/>
            <a:r>
              <a:rPr lang="pt-BR" smtClean="0"/>
              <a:t>Como é feito o planejamento pastoral em sua paróquia?</a:t>
            </a:r>
          </a:p>
          <a:p>
            <a:pPr algn="just" eaLnBrk="1" hangingPunct="1"/>
            <a:endParaRPr lang="pt-BR" smtClean="0"/>
          </a:p>
          <a:p>
            <a:pPr algn="just" eaLnBrk="1" hangingPunct="1"/>
            <a:r>
              <a:rPr lang="pt-BR" smtClean="0"/>
              <a:t>Há sintonia entre o CPP e o CAEP?</a:t>
            </a:r>
          </a:p>
          <a:p>
            <a:pPr eaLnBrk="1" hangingPunct="1"/>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2" end="2"/>
                                            </p:txEl>
                                          </p:spTgt>
                                        </p:tgtEl>
                                        <p:attrNameLst>
                                          <p:attrName>style.visibility</p:attrName>
                                        </p:attrNameLst>
                                      </p:cBhvr>
                                      <p:to>
                                        <p:strVal val="visible"/>
                                      </p:to>
                                    </p:set>
                                    <p:anim calcmode="lin" valueType="num">
                                      <p:cBhvr additive="base">
                                        <p:cTn id="13"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anim calcmode="lin" valueType="num">
                                      <p:cBhvr additive="base">
                                        <p:cTn id="19" dur="5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2531">
                                            <p:txEl>
                                              <p:pRg st="6" end="6"/>
                                            </p:txEl>
                                          </p:spTgt>
                                        </p:tgtEl>
                                        <p:attrNameLst>
                                          <p:attrName>style.visibility</p:attrName>
                                        </p:attrNameLst>
                                      </p:cBhvr>
                                      <p:to>
                                        <p:strVal val="visible"/>
                                      </p:to>
                                    </p:set>
                                    <p:anim calcmode="lin" valueType="num">
                                      <p:cBhvr additive="base">
                                        <p:cTn id="25" dur="5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2531">
                                            <p:txEl>
                                              <p:pRg st="8" end="8"/>
                                            </p:txEl>
                                          </p:spTgt>
                                        </p:tgtEl>
                                        <p:attrNameLst>
                                          <p:attrName>style.visibility</p:attrName>
                                        </p:attrNameLst>
                                      </p:cBhvr>
                                      <p:to>
                                        <p:strVal val="visible"/>
                                      </p:to>
                                    </p:set>
                                    <p:anim calcmode="lin" valueType="num">
                                      <p:cBhvr additive="base">
                                        <p:cTn id="31" dur="500" fill="hold"/>
                                        <p:tgtEl>
                                          <p:spTgt spid="22531">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ítulo 1"/>
          <p:cNvSpPr>
            <a:spLocks noGrp="1"/>
          </p:cNvSpPr>
          <p:nvPr>
            <p:ph type="title"/>
          </p:nvPr>
        </p:nvSpPr>
        <p:spPr>
          <a:xfrm>
            <a:off x="468313" y="333375"/>
            <a:ext cx="8229600" cy="1143000"/>
          </a:xfrm>
        </p:spPr>
        <p:txBody>
          <a:bodyPr/>
          <a:lstStyle/>
          <a:p>
            <a:pPr eaLnBrk="1" hangingPunct="1"/>
            <a:r>
              <a:rPr lang="pt-BR" smtClean="0"/>
              <a:t>Referências citadas</a:t>
            </a:r>
          </a:p>
        </p:txBody>
      </p:sp>
      <p:sp>
        <p:nvSpPr>
          <p:cNvPr id="31747" name="Espaço Reservado para Conteúdo 2"/>
          <p:cNvSpPr>
            <a:spLocks noGrp="1"/>
          </p:cNvSpPr>
          <p:nvPr>
            <p:ph idx="1"/>
          </p:nvPr>
        </p:nvSpPr>
        <p:spPr>
          <a:xfrm>
            <a:off x="323850" y="1916113"/>
            <a:ext cx="8362950" cy="4752975"/>
          </a:xfrm>
        </p:spPr>
        <p:txBody>
          <a:bodyPr/>
          <a:lstStyle/>
          <a:p>
            <a:pPr marL="0" indent="0" algn="just" eaLnBrk="1" hangingPunct="1">
              <a:buFont typeface="Wingdings 2" pitchFamily="18" charset="2"/>
              <a:buNone/>
            </a:pPr>
            <a:r>
              <a:rPr lang="pt-BR" smtClean="0"/>
              <a:t>CÓDIGO DE DIREITO CANÔNIO. 19ª ed. São Paulo: Loyola, 2010.</a:t>
            </a:r>
          </a:p>
          <a:p>
            <a:pPr marL="0" indent="0" algn="just" eaLnBrk="1" hangingPunct="1">
              <a:buFont typeface="Wingdings 2" pitchFamily="18" charset="2"/>
              <a:buNone/>
            </a:pPr>
            <a:r>
              <a:rPr lang="pt-BR" smtClean="0"/>
              <a:t>DIRETÓRIO ARQUIDIOCESANO. Curitiba: Arquidiocesana, 2013.</a:t>
            </a:r>
          </a:p>
          <a:p>
            <a:pPr marL="0" indent="0" algn="just" eaLnBrk="1" hangingPunct="1">
              <a:buFont typeface="Wingdings 2" pitchFamily="18" charset="2"/>
              <a:buNone/>
            </a:pPr>
            <a:r>
              <a:rPr lang="pt-BR" smtClean="0"/>
              <a:t>CNBB. </a:t>
            </a:r>
            <a:r>
              <a:rPr lang="pt-BR" i="1" smtClean="0"/>
              <a:t>Comunidade de Comunidades:</a:t>
            </a:r>
            <a:r>
              <a:rPr lang="pt-BR" smtClean="0"/>
              <a:t> uma nova paróquia. São Paulo: Paulinas, 2014. (Doc.100).</a:t>
            </a:r>
          </a:p>
          <a:p>
            <a:pPr marL="0" indent="0" algn="just" eaLnBrk="1" hangingPunct="1">
              <a:buFont typeface="Wingdings 2" pitchFamily="18" charset="2"/>
              <a:buNone/>
            </a:pPr>
            <a:r>
              <a:rPr lang="pt-BR" smtClean="0"/>
              <a:t>_____. </a:t>
            </a:r>
            <a:r>
              <a:rPr lang="pt-BR" i="1" smtClean="0"/>
              <a:t>Diretrizes para o diaconado permanente da Igreja no Brasil</a:t>
            </a:r>
            <a:r>
              <a:rPr lang="pt-BR" smtClean="0"/>
              <a:t>. São Paulo: Paulinas, 2015. (Doc.96).</a:t>
            </a:r>
          </a:p>
          <a:p>
            <a:pPr marL="0" indent="0" algn="just" eaLnBrk="1" hangingPunct="1">
              <a:buFont typeface="Wingdings 2" pitchFamily="18" charset="2"/>
              <a:buNone/>
            </a:pPr>
            <a:r>
              <a:rPr lang="pt-BR" smtClean="0"/>
              <a:t>PAYÁ, Miguel. </a:t>
            </a:r>
            <a:r>
              <a:rPr lang="pt-BR" i="1" smtClean="0"/>
              <a:t>O planejamento Pastoral a Serviço da Evangelização</a:t>
            </a:r>
            <a:r>
              <a:rPr lang="pt-BR" smtClean="0"/>
              <a:t>. São Paulo: Ave-Maria, 2005.</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ítulo 1"/>
          <p:cNvSpPr>
            <a:spLocks noGrp="1"/>
          </p:cNvSpPr>
          <p:nvPr>
            <p:ph type="ctrTitle"/>
          </p:nvPr>
        </p:nvSpPr>
        <p:spPr>
          <a:extLst/>
        </p:spPr>
        <p:txBody>
          <a:bodyPr/>
          <a:lstStyle/>
          <a:p>
            <a:pPr eaLnBrk="1" fontAlgn="auto" hangingPunct="1">
              <a:spcAft>
                <a:spcPts val="0"/>
              </a:spcAft>
              <a:defRPr/>
            </a:pPr>
            <a:r>
              <a:rPr lang="pt-BR" dirty="0" smtClean="0"/>
              <a:t>A pastoral paroquial</a:t>
            </a:r>
          </a:p>
        </p:txBody>
      </p:sp>
      <p:sp>
        <p:nvSpPr>
          <p:cNvPr id="32771" name="Subtítulo 2"/>
          <p:cNvSpPr>
            <a:spLocks noGrp="1"/>
          </p:cNvSpPr>
          <p:nvPr>
            <p:ph type="subTitle" idx="1"/>
          </p:nvPr>
        </p:nvSpPr>
        <p:spPr>
          <a:xfrm>
            <a:off x="533400" y="3228975"/>
            <a:ext cx="7854950" cy="1752600"/>
          </a:xfrm>
        </p:spPr>
        <p:txBody>
          <a:bodyPr/>
          <a:lstStyle/>
          <a:p>
            <a:pPr marR="0" eaLnBrk="1" hangingPunct="1">
              <a:lnSpc>
                <a:spcPct val="90000"/>
              </a:lnSpc>
              <a:buFont typeface="Arial" charset="0"/>
              <a:buNone/>
            </a:pPr>
            <a:r>
              <a:rPr lang="pt-BR" sz="2400" smtClean="0"/>
              <a:t>Escola Diaconal São Filipe</a:t>
            </a:r>
          </a:p>
          <a:p>
            <a:pPr marR="0" eaLnBrk="1" hangingPunct="1">
              <a:lnSpc>
                <a:spcPct val="90000"/>
              </a:lnSpc>
              <a:buFont typeface="Arial" charset="0"/>
              <a:buNone/>
            </a:pPr>
            <a:r>
              <a:rPr lang="pt-BR" sz="2400" smtClean="0"/>
              <a:t>Estágio Pastoral</a:t>
            </a:r>
          </a:p>
          <a:p>
            <a:pPr marR="0" eaLnBrk="1" hangingPunct="1">
              <a:lnSpc>
                <a:spcPct val="90000"/>
              </a:lnSpc>
              <a:buFont typeface="Arial" charset="0"/>
              <a:buNone/>
            </a:pPr>
            <a:r>
              <a:rPr lang="pt-BR" sz="2400" smtClean="0"/>
              <a:t>Prof. Daniel Luiz</a:t>
            </a:r>
          </a:p>
          <a:p>
            <a:pPr marR="0" eaLnBrk="1" hangingPunct="1">
              <a:lnSpc>
                <a:spcPct val="90000"/>
              </a:lnSpc>
              <a:buFont typeface="Arial" charset="0"/>
              <a:buNone/>
            </a:pPr>
            <a:r>
              <a:rPr lang="pt-BR" sz="2400" smtClean="0"/>
              <a:t>Quarto encontro – 03.09.17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1"/>
          <p:cNvSpPr>
            <a:spLocks noGrp="1"/>
          </p:cNvSpPr>
          <p:nvPr>
            <p:ph type="title"/>
          </p:nvPr>
        </p:nvSpPr>
        <p:spPr/>
        <p:txBody>
          <a:bodyPr/>
          <a:lstStyle/>
          <a:p>
            <a:pPr eaLnBrk="1" hangingPunct="1"/>
            <a:r>
              <a:rPr lang="pt-BR" smtClean="0"/>
              <a:t>Paróquia</a:t>
            </a:r>
          </a:p>
        </p:txBody>
      </p:sp>
      <p:sp>
        <p:nvSpPr>
          <p:cNvPr id="3" name="Espaço Reservado para Conteúdo 2"/>
          <p:cNvSpPr>
            <a:spLocks noGrp="1"/>
          </p:cNvSpPr>
          <p:nvPr>
            <p:ph idx="1"/>
          </p:nvPr>
        </p:nvSpPr>
        <p:spPr>
          <a:xfrm>
            <a:off x="357188" y="2071688"/>
            <a:ext cx="8229600" cy="4210050"/>
          </a:xfrm>
        </p:spPr>
        <p:txBody>
          <a:bodyPr/>
          <a:lstStyle/>
          <a:p>
            <a:pPr algn="just" eaLnBrk="1" hangingPunct="1">
              <a:buFont typeface="Arial" charset="0"/>
              <a:buChar char="•"/>
            </a:pPr>
            <a:r>
              <a:rPr lang="pt-BR" smtClean="0"/>
              <a:t>No início do cristianismo não existia a paróquia!</a:t>
            </a:r>
          </a:p>
          <a:p>
            <a:pPr lvl="1" algn="just" eaLnBrk="1" hangingPunct="1">
              <a:buFont typeface="Arial" charset="0"/>
              <a:buChar char="•"/>
            </a:pPr>
            <a:r>
              <a:rPr lang="pt-BR" smtClean="0">
                <a:latin typeface="Arial" charset="0"/>
                <a:cs typeface="Arial" charset="0"/>
              </a:rPr>
              <a:t>→ </a:t>
            </a:r>
            <a:r>
              <a:rPr lang="pt-BR" smtClean="0"/>
              <a:t>havia comunidades nas residências</a:t>
            </a:r>
          </a:p>
          <a:p>
            <a:pPr lvl="1" algn="just" eaLnBrk="1" hangingPunct="1">
              <a:buFont typeface="Arial" charset="0"/>
              <a:buChar char="•"/>
            </a:pPr>
            <a:endParaRPr lang="pt-BR" smtClean="0"/>
          </a:p>
          <a:p>
            <a:pPr algn="just" eaLnBrk="1" hangingPunct="1">
              <a:buFont typeface="Arial" charset="0"/>
              <a:buChar char="•"/>
            </a:pPr>
            <a:r>
              <a:rPr lang="pt-BR" smtClean="0"/>
              <a:t>A paróquia é o lugar onde o cristianismo se torna visível → após o cristianismo se tornar religião oficial.</a:t>
            </a:r>
          </a:p>
          <a:p>
            <a:pPr algn="just" eaLnBrk="1" hangingPunct="1">
              <a:buFont typeface="Arial" charset="0"/>
              <a:buChar char="•"/>
            </a:pPr>
            <a:endParaRPr lang="pt-BR" smtClean="0"/>
          </a:p>
          <a:p>
            <a:pPr algn="just" eaLnBrk="1" hangingPunct="1">
              <a:buFont typeface="Arial" charset="0"/>
              <a:buChar char="•"/>
            </a:pPr>
            <a:r>
              <a:rPr lang="pt-BR" smtClean="0"/>
              <a:t>Constituição da paróquia: séc. IV e V no meio rural, distante da cidade e do bispo.</a:t>
            </a:r>
          </a:p>
          <a:p>
            <a:pPr algn="just" eaLnBrk="1" hangingPunct="1">
              <a:buFont typeface="Arial" charset="0"/>
              <a:buChar char="•"/>
            </a:pPr>
            <a:endParaRPr lang="pt-BR"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p:txBody>
          <a:bodyPr/>
          <a:lstStyle/>
          <a:p>
            <a:pPr eaLnBrk="1" hangingPunct="1"/>
            <a:r>
              <a:rPr lang="pt-BR" smtClean="0"/>
              <a:t>Paróquia</a:t>
            </a:r>
          </a:p>
        </p:txBody>
      </p:sp>
      <p:sp>
        <p:nvSpPr>
          <p:cNvPr id="3" name="Espaço Reservado para Conteúdo 2"/>
          <p:cNvSpPr>
            <a:spLocks noGrp="1"/>
          </p:cNvSpPr>
          <p:nvPr>
            <p:ph idx="1"/>
          </p:nvPr>
        </p:nvSpPr>
        <p:spPr/>
        <p:txBody>
          <a:bodyPr/>
          <a:lstStyle/>
          <a:p>
            <a:pPr algn="just" eaLnBrk="1" hangingPunct="1">
              <a:buFont typeface="Arial" charset="0"/>
              <a:buChar char="•"/>
            </a:pPr>
            <a:r>
              <a:rPr lang="pt-BR" smtClean="0"/>
              <a:t>Posteriormente a paróquia torna-se uma realidade também da cidade.</a:t>
            </a:r>
          </a:p>
          <a:p>
            <a:pPr algn="just" eaLnBrk="1" hangingPunct="1">
              <a:buFont typeface="Arial" charset="0"/>
              <a:buChar char="•"/>
            </a:pPr>
            <a:r>
              <a:rPr lang="pt-BR" smtClean="0"/>
              <a:t>A estrutura paroquial perpassou toda a Idade Média, aprimorando-se cada vez mais. </a:t>
            </a:r>
          </a:p>
          <a:p>
            <a:pPr algn="just" eaLnBrk="1" hangingPunct="1">
              <a:buFont typeface="Arial" charset="0"/>
              <a:buChar char="•"/>
            </a:pPr>
            <a:r>
              <a:rPr lang="pt-BR" smtClean="0"/>
              <a:t>Com o fim do Império Romano no ocidente (476) “a paróquia medieval era uma grandeza teológica na qual se desenvolvia a vida inteira das pessoas, pois, além da agregação religiosa, também influenciava na economia e na educação da região em que se situava” (CNBB, doc. 100, n.116)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p:txBody>
          <a:bodyPr/>
          <a:lstStyle/>
          <a:p>
            <a:pPr eaLnBrk="1" hangingPunct="1"/>
            <a:r>
              <a:rPr lang="pt-BR" smtClean="0"/>
              <a:t>Paróquia</a:t>
            </a:r>
          </a:p>
        </p:txBody>
      </p:sp>
      <p:sp>
        <p:nvSpPr>
          <p:cNvPr id="6147" name="Espaço Reservado para Conteúdo 2"/>
          <p:cNvSpPr>
            <a:spLocks noGrp="1"/>
          </p:cNvSpPr>
          <p:nvPr>
            <p:ph idx="1"/>
          </p:nvPr>
        </p:nvSpPr>
        <p:spPr/>
        <p:txBody>
          <a:bodyPr/>
          <a:lstStyle/>
          <a:p>
            <a:pPr algn="just" eaLnBrk="1" hangingPunct="1"/>
            <a:r>
              <a:rPr lang="pt-BR" smtClean="0"/>
              <a:t>O Concílio de Trento não modificou a estrutura da paróquia, mas propôs normas como: critérios para a criação de paróquias e para os limites territoriais e a obrigatoriedade do pároco residir no território paroquial. Isso permaneceu até o Concílio Vaticano II.</a:t>
            </a:r>
          </a:p>
          <a:p>
            <a:pPr algn="just" eaLnBrk="1" hangingPunct="1"/>
            <a:endParaRPr lang="pt-BR" smtClean="0"/>
          </a:p>
          <a:p>
            <a:pPr algn="just" eaLnBrk="1" hangingPunct="1"/>
            <a:r>
              <a:rPr lang="pt-BR" smtClean="0"/>
              <a:t>Para o Vaticano II a paróquia só pode ser compreendida a partir da diocese.</a:t>
            </a:r>
          </a:p>
          <a:p>
            <a:pPr lvl="1" algn="just" eaLnBrk="1" hangingPunct="1"/>
            <a:r>
              <a:rPr lang="pt-BR" smtClean="0"/>
              <a:t>Extingue-se o conceito de </a:t>
            </a:r>
            <a:r>
              <a:rPr lang="pt-BR" i="1" smtClean="0"/>
              <a:t>vigário paroquial</a:t>
            </a:r>
            <a:r>
              <a:rPr lang="pt-BR"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 calcmode="lin" valueType="num">
                                      <p:cBhvr additive="base">
                                        <p:cTn id="1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p:txBody>
          <a:bodyPr/>
          <a:lstStyle/>
          <a:p>
            <a:pPr eaLnBrk="1" hangingPunct="1"/>
            <a:r>
              <a:rPr lang="pt-BR" smtClean="0"/>
              <a:t>A paróquia na América Latina</a:t>
            </a:r>
          </a:p>
        </p:txBody>
      </p:sp>
      <p:sp>
        <p:nvSpPr>
          <p:cNvPr id="7171" name="Espaço Reservado para Conteúdo 2"/>
          <p:cNvSpPr>
            <a:spLocks noGrp="1"/>
          </p:cNvSpPr>
          <p:nvPr>
            <p:ph idx="1"/>
          </p:nvPr>
        </p:nvSpPr>
        <p:spPr/>
        <p:txBody>
          <a:bodyPr/>
          <a:lstStyle/>
          <a:p>
            <a:pPr algn="just" eaLnBrk="1" hangingPunct="1"/>
            <a:r>
              <a:rPr lang="pt-BR" smtClean="0"/>
              <a:t>No contexto dos anos 1960-90, devidos aos problemas característicos da América Latina (regimes militares, êxodo rural, pobreza, etc.) as paróquias também foram locais de refúgios a perseguidos e ambientes privilegiados de profetismo.</a:t>
            </a:r>
          </a:p>
          <a:p>
            <a:pPr algn="just" eaLnBrk="1" hangingPunct="1"/>
            <a:endParaRPr lang="pt-BR" smtClean="0"/>
          </a:p>
          <a:p>
            <a:pPr algn="just" eaLnBrk="1" hangingPunct="1"/>
            <a:r>
              <a:rPr lang="pt-BR" smtClean="0"/>
              <a:t>Isso favoreceu uma consciência evangélica para além da celebração dos sacramentos. </a:t>
            </a:r>
          </a:p>
          <a:p>
            <a:pPr lvl="3" algn="just" eaLnBrk="1" hangingPunct="1">
              <a:buFont typeface="Wingdings 2" pitchFamily="18" charset="2"/>
              <a:buNone/>
            </a:pPr>
            <a:r>
              <a:rPr lang="pt-BR" smtClean="0">
                <a:cs typeface="Arial" charset="0"/>
              </a:rPr>
              <a:t>→ Local de consciência crítica diante da realidade social</a:t>
            </a:r>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checkerboard(across)">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checkerboard(across)">
                                      <p:cBhvr>
                                        <p:cTn id="12" dur="500"/>
                                        <p:tgtEl>
                                          <p:spTgt spid="7171">
                                            <p:txEl>
                                              <p:pRg st="2" end="2"/>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animEffect transition="in" filter="checkerboard(across)">
                                      <p:cBhvr>
                                        <p:cTn id="15"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a:xfrm>
            <a:off x="428625" y="500063"/>
            <a:ext cx="8229600" cy="1143000"/>
          </a:xfrm>
        </p:spPr>
        <p:txBody>
          <a:bodyPr/>
          <a:lstStyle/>
          <a:p>
            <a:pPr eaLnBrk="1" hangingPunct="1"/>
            <a:r>
              <a:rPr lang="pt-BR" smtClean="0"/>
              <a:t>A paróquia na América Latina</a:t>
            </a:r>
          </a:p>
        </p:txBody>
      </p:sp>
      <p:sp>
        <p:nvSpPr>
          <p:cNvPr id="3" name="Espaço Reservado para Conteúdo 2"/>
          <p:cNvSpPr>
            <a:spLocks noGrp="1"/>
          </p:cNvSpPr>
          <p:nvPr>
            <p:ph idx="1"/>
          </p:nvPr>
        </p:nvSpPr>
        <p:spPr>
          <a:xfrm>
            <a:off x="457200" y="1928813"/>
            <a:ext cx="8229600" cy="4714875"/>
          </a:xfrm>
        </p:spPr>
        <p:txBody>
          <a:bodyPr/>
          <a:lstStyle/>
          <a:p>
            <a:pPr algn="just" eaLnBrk="1" hangingPunct="1">
              <a:buFont typeface="Arial" charset="0"/>
              <a:buChar char="•"/>
            </a:pPr>
            <a:r>
              <a:rPr lang="pt-BR" smtClean="0"/>
              <a:t>A partir da Conferência de Medellín (1968) surge a proposta de organização da paróquia em pequenas comunidades em torno da Sagrada Escritura.</a:t>
            </a:r>
          </a:p>
          <a:p>
            <a:pPr algn="just" eaLnBrk="1" hangingPunct="1">
              <a:buFont typeface="Arial" charset="0"/>
              <a:buChar char="•"/>
            </a:pPr>
            <a:endParaRPr lang="pt-BR" smtClean="0"/>
          </a:p>
          <a:p>
            <a:pPr algn="just" eaLnBrk="1" hangingPunct="1">
              <a:buFont typeface="Arial" charset="0"/>
              <a:buChar char="•"/>
            </a:pPr>
            <a:r>
              <a:rPr lang="pt-BR" smtClean="0"/>
              <a:t>O diaconado permanente vem também como uma estratégia para a formação das comunidades.</a:t>
            </a:r>
          </a:p>
          <a:p>
            <a:pPr algn="just" eaLnBrk="1" hangingPunct="1">
              <a:buFont typeface="Arial" charset="0"/>
              <a:buChar char="•"/>
            </a:pPr>
            <a:endParaRPr lang="pt-BR" smtClean="0"/>
          </a:p>
          <a:p>
            <a:pPr algn="just" eaLnBrk="1" hangingPunct="1">
              <a:buFont typeface="Arial" charset="0"/>
              <a:buChar char="•"/>
            </a:pPr>
            <a:r>
              <a:rPr lang="pt-BR" smtClean="0"/>
              <a:t>Puebla (1979) compreendeu ser necessário que a paróquia fosse uma “coordenação e animação de comunidades, grupos e movimentos”.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a:xfrm>
            <a:off x="428625" y="428625"/>
            <a:ext cx="8229600" cy="1143000"/>
          </a:xfrm>
        </p:spPr>
        <p:txBody>
          <a:bodyPr/>
          <a:lstStyle/>
          <a:p>
            <a:pPr eaLnBrk="1" hangingPunct="1"/>
            <a:r>
              <a:rPr lang="pt-BR" smtClean="0"/>
              <a:t>A paróquia na América Latina</a:t>
            </a:r>
          </a:p>
        </p:txBody>
      </p:sp>
      <p:sp>
        <p:nvSpPr>
          <p:cNvPr id="3" name="Espaço Reservado para Conteúdo 2"/>
          <p:cNvSpPr>
            <a:spLocks noGrp="1"/>
          </p:cNvSpPr>
          <p:nvPr>
            <p:ph idx="1"/>
          </p:nvPr>
        </p:nvSpPr>
        <p:spPr>
          <a:xfrm>
            <a:off x="428625" y="1857375"/>
            <a:ext cx="8229600" cy="4643438"/>
          </a:xfrm>
        </p:spPr>
        <p:txBody>
          <a:bodyPr/>
          <a:lstStyle/>
          <a:p>
            <a:pPr algn="just" eaLnBrk="1" hangingPunct="1">
              <a:buFont typeface="Arial" charset="0"/>
              <a:buChar char="•"/>
            </a:pPr>
            <a:r>
              <a:rPr lang="pt-BR" smtClean="0"/>
              <a:t>A partir destas reflexões emerge o ideal de Comunidades Eclesiais de Base.</a:t>
            </a:r>
          </a:p>
          <a:p>
            <a:pPr algn="just" eaLnBrk="1" hangingPunct="1">
              <a:buFont typeface="Arial" charset="0"/>
              <a:buChar char="•"/>
            </a:pPr>
            <a:r>
              <a:rPr lang="pt-BR" smtClean="0"/>
              <a:t>Santo Domingo (1992) compreendeu a paróquia como “comunidade de comunidades e movimentos, acolhe as angústias e esperanças dos homens, anima e orienta a comunhão, participação e missão” (SD, n.58).</a:t>
            </a:r>
          </a:p>
          <a:p>
            <a:pPr algn="just" eaLnBrk="1" hangingPunct="1">
              <a:buFont typeface="Arial" charset="0"/>
              <a:buChar char="•"/>
            </a:pPr>
            <a:r>
              <a:rPr lang="pt-BR" smtClean="0"/>
              <a:t>Aparecida (2007) falou sobre a necessidade de deixar de lado a pastoral de conservação e assumir a missionaridade. Reforçou ainda a ideia de comunidade de comunidades.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Espaço Reservado para Conteúdo 2"/>
          <p:cNvSpPr>
            <a:spLocks noGrp="1"/>
          </p:cNvSpPr>
          <p:nvPr>
            <p:ph idx="1"/>
          </p:nvPr>
        </p:nvSpPr>
        <p:spPr>
          <a:xfrm>
            <a:off x="323850" y="890588"/>
            <a:ext cx="8534400" cy="5967412"/>
          </a:xfrm>
        </p:spPr>
        <p:txBody>
          <a:bodyPr>
            <a:normAutofit lnSpcReduction="10000"/>
          </a:bodyPr>
          <a:lstStyle/>
          <a:p>
            <a:pPr marL="0" indent="0" algn="just" eaLnBrk="1" fontAlgn="auto" hangingPunct="1">
              <a:spcAft>
                <a:spcPts val="0"/>
              </a:spcAft>
              <a:buClr>
                <a:schemeClr val="accent3"/>
              </a:buClr>
              <a:buFont typeface="Wingdings 2" pitchFamily="18" charset="2"/>
              <a:buNone/>
              <a:defRPr/>
            </a:pPr>
            <a:r>
              <a:rPr lang="pt-BR" i="1" dirty="0" smtClean="0"/>
              <a:t>O Documento de Aparecida sugere que os diáconos permanentes acompanhem “a formação de novas comunidades eclesiais, especialmente nas fronteiras geográficas e culturais, aonde ordinariamente não chega a ação evangelizadora da Igreja”. Assim, a conversão paroquial supõe oportunamente a atuação de diáconos permanentes, preferencialmente se eles estiverem morando nessas comunidades urbanas ou rurais. O diácono permanente, inserido no “comum” da comunidade pela sua dupla </a:t>
            </a:r>
            <a:r>
              <a:rPr lang="pt-BR" i="1" dirty="0" err="1" smtClean="0"/>
              <a:t>sacramentalidade</a:t>
            </a:r>
            <a:r>
              <a:rPr lang="pt-BR" i="1" dirty="0" smtClean="0"/>
              <a:t>, explicita a presença servidora de Cristo, e constitui-se como sinal da unidade eclesial. Também a eles pode ser confiada uma comunidade não territorial, como o atendimento a dependentes químicos, a universidades ou a hospitais, por exemplo. Em caso de necessidade, a eles ainda pode ser confiada a administração de uma paróquia. (</a:t>
            </a:r>
            <a:r>
              <a:rPr lang="pt-BR" i="1" dirty="0" err="1" smtClean="0"/>
              <a:t>Doc</a:t>
            </a:r>
            <a:r>
              <a:rPr lang="pt-BR" i="1" dirty="0" smtClean="0"/>
              <a:t>. 100, n.200)</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587</TotalTime>
  <Words>1476</Words>
  <Application>Microsoft Office PowerPoint</Application>
  <PresentationFormat>Apresentação na tela (4:3)</PresentationFormat>
  <Paragraphs>155</Paragraphs>
  <Slides>28</Slides>
  <Notes>0</Notes>
  <HiddenSlides>0</HiddenSlides>
  <MMClips>0</MMClips>
  <ScaleCrop>false</ScaleCrop>
  <HeadingPairs>
    <vt:vector size="4" baseType="variant">
      <vt:variant>
        <vt:lpstr>Tema</vt:lpstr>
      </vt:variant>
      <vt:variant>
        <vt:i4>1</vt:i4>
      </vt:variant>
      <vt:variant>
        <vt:lpstr>Títulos de slides</vt:lpstr>
      </vt:variant>
      <vt:variant>
        <vt:i4>28</vt:i4>
      </vt:variant>
    </vt:vector>
  </HeadingPairs>
  <TitlesOfParts>
    <vt:vector size="29" baseType="lpstr">
      <vt:lpstr>Fluxo</vt:lpstr>
      <vt:lpstr>A pastoral paroquial</vt:lpstr>
      <vt:lpstr>Paróquia</vt:lpstr>
      <vt:lpstr>Paróquia</vt:lpstr>
      <vt:lpstr>Paróquia</vt:lpstr>
      <vt:lpstr>Paróquia</vt:lpstr>
      <vt:lpstr>A paróquia na América Latina</vt:lpstr>
      <vt:lpstr>A paróquia na América Latina</vt:lpstr>
      <vt:lpstr>A paróquia na América Latina</vt:lpstr>
      <vt:lpstr>Slide 9</vt:lpstr>
      <vt:lpstr>Slide 10</vt:lpstr>
      <vt:lpstr>Slide 11</vt:lpstr>
      <vt:lpstr>A realidade paroquial no Brasil</vt:lpstr>
      <vt:lpstr>A realidade paroquial no Brasil</vt:lpstr>
      <vt:lpstr>Slide 14</vt:lpstr>
      <vt:lpstr>A paróquia no Direito Canônico</vt:lpstr>
      <vt:lpstr>A paróquia no Direito Canônico</vt:lpstr>
      <vt:lpstr>Nossas realidades paroquiais</vt:lpstr>
      <vt:lpstr>Nossas realidades paroquiais</vt:lpstr>
      <vt:lpstr>Conselho de pastoral (CIC)</vt:lpstr>
      <vt:lpstr>Atribuição do CPP</vt:lpstr>
      <vt:lpstr>Estrutura do CPP</vt:lpstr>
      <vt:lpstr>Conselho econômico paroquial</vt:lpstr>
      <vt:lpstr>Estrutura do CAEP</vt:lpstr>
      <vt:lpstr>CAEP</vt:lpstr>
      <vt:lpstr>Assembleia paroquial</vt:lpstr>
      <vt:lpstr>Algumas questões provocativas </vt:lpstr>
      <vt:lpstr>Referências citadas</vt:lpstr>
      <vt:lpstr>A pastoral paroquial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PC HOME</dc:creator>
  <cp:lastModifiedBy>ADS</cp:lastModifiedBy>
  <cp:revision>61</cp:revision>
  <dcterms:created xsi:type="dcterms:W3CDTF">2017-09-01T23:09:07Z</dcterms:created>
  <dcterms:modified xsi:type="dcterms:W3CDTF">2017-09-08T02:30:32Z</dcterms:modified>
</cp:coreProperties>
</file>