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0" r:id="rId5"/>
    <p:sldId id="261" r:id="rId6"/>
    <p:sldId id="262" r:id="rId7"/>
    <p:sldId id="263" r:id="rId8"/>
    <p:sldId id="264" r:id="rId9"/>
    <p:sldId id="266" r:id="rId10"/>
    <p:sldId id="267" r:id="rId11"/>
    <p:sldId id="265" r:id="rId12"/>
    <p:sldId id="269" r:id="rId13"/>
    <p:sldId id="268"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9" r:id="rId30"/>
    <p:sldId id="285" r:id="rId31"/>
    <p:sldId id="288" r:id="rId32"/>
    <p:sldId id="287" r:id="rId33"/>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1">
        <a:schemeClr val="bg2"/>
      </p:bgRef>
    </p:bg>
    <p:spTree>
      <p:nvGrpSpPr>
        <p:cNvPr id="1" name=""/>
        <p:cNvGrpSpPr/>
        <p:nvPr/>
      </p:nvGrpSpPr>
      <p:grpSpPr>
        <a:xfrm>
          <a:off x="0" y="0"/>
          <a:ext cx="0" cy="0"/>
          <a:chOff x="0" y="0"/>
          <a:chExt cx="0" cy="0"/>
        </a:xfrm>
      </p:grpSpPr>
      <p:sp>
        <p:nvSpPr>
          <p:cNvPr id="4" name="Retângulo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5" name="Retângulo 20"/>
          <p:cNvSpPr>
            <a:spLocks noChangeArrowheads="1"/>
          </p:cNvSpPr>
          <p:nvPr/>
        </p:nvSpPr>
        <p:spPr bwMode="white">
          <a:xfrm>
            <a:off x="8991600" y="3175"/>
            <a:ext cx="152400" cy="6858000"/>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6" name="Retângulo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7" name="Retângulo 24"/>
          <p:cNvSpPr>
            <a:spLocks noChangeArrowheads="1"/>
          </p:cNvSpPr>
          <p:nvPr/>
        </p:nvSpPr>
        <p:spPr bwMode="white">
          <a:xfrm>
            <a:off x="0" y="0"/>
            <a:ext cx="9144000" cy="2514600"/>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10" name="Retângulo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Conector reto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Retângulo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Elipse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Elipse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ítulo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pt-BR" smtClean="0"/>
              <a:t>Clique para editar o estilo do subtítulo mestre</a:t>
            </a:r>
            <a:endParaRPr lang="en-US"/>
          </a:p>
        </p:txBody>
      </p:sp>
      <p:sp>
        <p:nvSpPr>
          <p:cNvPr id="8" name="Título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pt-BR" smtClean="0"/>
              <a:t>Clique para editar o título mestre</a:t>
            </a:r>
            <a:endParaRPr lang="en-US"/>
          </a:p>
        </p:txBody>
      </p:sp>
      <p:sp>
        <p:nvSpPr>
          <p:cNvPr id="15" name="Espaço Reservado para Data 27"/>
          <p:cNvSpPr>
            <a:spLocks noGrp="1"/>
          </p:cNvSpPr>
          <p:nvPr>
            <p:ph type="dt" sz="half" idx="10"/>
          </p:nvPr>
        </p:nvSpPr>
        <p:spPr/>
        <p:txBody>
          <a:bodyPr/>
          <a:lstStyle>
            <a:lvl1pPr>
              <a:defRPr/>
            </a:lvl1pPr>
          </a:lstStyle>
          <a:p>
            <a:pPr>
              <a:defRPr/>
            </a:pPr>
            <a:fld id="{BBEF9201-6AC8-4C3E-9903-8D9488D92235}" type="datetimeFigureOut">
              <a:rPr lang="pt-BR"/>
              <a:pPr>
                <a:defRPr/>
              </a:pPr>
              <a:t>27/08/2017</a:t>
            </a:fld>
            <a:endParaRPr lang="pt-BR"/>
          </a:p>
        </p:txBody>
      </p:sp>
      <p:sp>
        <p:nvSpPr>
          <p:cNvPr id="16" name="Espaço Reservado para Rodapé 16"/>
          <p:cNvSpPr>
            <a:spLocks noGrp="1"/>
          </p:cNvSpPr>
          <p:nvPr>
            <p:ph type="ftr" sz="quarter" idx="11"/>
          </p:nvPr>
        </p:nvSpPr>
        <p:spPr/>
        <p:txBody>
          <a:bodyPr/>
          <a:lstStyle>
            <a:lvl1pPr>
              <a:defRPr/>
            </a:lvl1pPr>
          </a:lstStyle>
          <a:p>
            <a:pPr>
              <a:defRPr/>
            </a:pPr>
            <a:endParaRPr lang="pt-BR"/>
          </a:p>
        </p:txBody>
      </p:sp>
      <p:sp>
        <p:nvSpPr>
          <p:cNvPr id="17" name="Espaço Reservado para Número de Slide 28"/>
          <p:cNvSpPr>
            <a:spLocks noGrp="1"/>
          </p:cNvSpPr>
          <p:nvPr>
            <p:ph type="sldNum" sz="quarter" idx="12"/>
          </p:nvPr>
        </p:nvSpPr>
        <p:spPr>
          <a:xfrm>
            <a:off x="4343400" y="2198688"/>
            <a:ext cx="457200" cy="441325"/>
          </a:xfrm>
        </p:spPr>
        <p:txBody>
          <a:bodyPr/>
          <a:lstStyle>
            <a:lvl1pPr>
              <a:defRPr smtClean="0">
                <a:solidFill>
                  <a:schemeClr val="accent3">
                    <a:shade val="75000"/>
                  </a:schemeClr>
                </a:solidFill>
              </a:defRPr>
            </a:lvl1pPr>
          </a:lstStyle>
          <a:p>
            <a:pPr>
              <a:defRPr/>
            </a:pPr>
            <a:fld id="{3542EEC0-3121-4DFB-90B9-B7F588BAD6AA}" type="slidenum">
              <a:rPr lang="pt-BR"/>
              <a:pPr>
                <a:defRPr/>
              </a:pPr>
              <a:t>‹nº›</a:t>
            </a:fld>
            <a:endParaRPr lang="pt-BR"/>
          </a:p>
        </p:txBody>
      </p:sp>
    </p:spTree>
    <p:extLst>
      <p:ext uri="{BB962C8B-B14F-4D97-AF65-F5344CB8AC3E}">
        <p14:creationId xmlns:p14="http://schemas.microsoft.com/office/powerpoint/2010/main" xmlns="" val="367731633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en-US"/>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3"/>
          <p:cNvSpPr>
            <a:spLocks noGrp="1"/>
          </p:cNvSpPr>
          <p:nvPr>
            <p:ph type="dt" sz="half" idx="10"/>
          </p:nvPr>
        </p:nvSpPr>
        <p:spPr/>
        <p:txBody>
          <a:bodyPr/>
          <a:lstStyle>
            <a:lvl1pPr>
              <a:defRPr/>
            </a:lvl1pPr>
          </a:lstStyle>
          <a:p>
            <a:pPr>
              <a:defRPr/>
            </a:pPr>
            <a:fld id="{45C5ABA2-08AF-449A-9D40-CF9382FDAA0C}" type="datetimeFigureOut">
              <a:rPr lang="pt-BR"/>
              <a:pPr>
                <a:defRPr/>
              </a:pPr>
              <a:t>27/08/2017</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2AF6651A-3DBB-4545-8EFD-1696693391E0}" type="slidenum">
              <a:rPr lang="pt-BR"/>
              <a:pPr>
                <a:defRPr/>
              </a:pPr>
              <a:t>‹nº›</a:t>
            </a:fld>
            <a:endParaRPr lang="pt-BR"/>
          </a:p>
        </p:txBody>
      </p:sp>
    </p:spTree>
    <p:extLst>
      <p:ext uri="{BB962C8B-B14F-4D97-AF65-F5344CB8AC3E}">
        <p14:creationId xmlns:p14="http://schemas.microsoft.com/office/powerpoint/2010/main" xmlns="" val="1592279998"/>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bg>
      <p:bgRef idx="1001">
        <a:schemeClr val="bg2"/>
      </p:bgRef>
    </p:bg>
    <p:spTree>
      <p:nvGrpSpPr>
        <p:cNvPr id="1" name=""/>
        <p:cNvGrpSpPr/>
        <p:nvPr/>
      </p:nvGrpSpPr>
      <p:grpSpPr>
        <a:xfrm>
          <a:off x="0" y="0"/>
          <a:ext cx="0" cy="0"/>
          <a:chOff x="0" y="0"/>
          <a:chExt cx="0" cy="0"/>
        </a:xfrm>
      </p:grpSpPr>
      <p:sp>
        <p:nvSpPr>
          <p:cNvPr id="4" name="Retângulo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5" name="Retângulo 20"/>
          <p:cNvSpPr>
            <a:spLocks noChangeArrowheads="1"/>
          </p:cNvSpPr>
          <p:nvPr/>
        </p:nvSpPr>
        <p:spPr bwMode="white">
          <a:xfrm>
            <a:off x="7010400" y="0"/>
            <a:ext cx="2133600" cy="6858000"/>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6" name="Retângulo 23"/>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7" name="Retângulo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8" name="Retângulo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tângulo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Conector reto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Elipse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Elipse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Espaço Reservado para Texto Vertical 2"/>
          <p:cNvSpPr>
            <a:spLocks noGrp="1"/>
          </p:cNvSpPr>
          <p:nvPr>
            <p:ph type="body" orient="vert" idx="1"/>
          </p:nvPr>
        </p:nvSpPr>
        <p:spPr>
          <a:xfrm>
            <a:off x="304800" y="304800"/>
            <a:ext cx="6553200" cy="5821366"/>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2" name="Título Vertical 1"/>
          <p:cNvSpPr>
            <a:spLocks noGrp="1"/>
          </p:cNvSpPr>
          <p:nvPr>
            <p:ph type="title" orient="vert"/>
          </p:nvPr>
        </p:nvSpPr>
        <p:spPr>
          <a:xfrm>
            <a:off x="7391400" y="304801"/>
            <a:ext cx="1447800" cy="5851525"/>
          </a:xfrm>
        </p:spPr>
        <p:txBody>
          <a:bodyPr vert="eaVert"/>
          <a:lstStyle/>
          <a:p>
            <a:r>
              <a:rPr lang="pt-BR" smtClean="0"/>
              <a:t>Clique para editar o título mestre</a:t>
            </a:r>
            <a:endParaRPr lang="en-US"/>
          </a:p>
        </p:txBody>
      </p:sp>
      <p:sp>
        <p:nvSpPr>
          <p:cNvPr id="13" name="Espaço Reservado para Número de Slide 5"/>
          <p:cNvSpPr>
            <a:spLocks noGrp="1"/>
          </p:cNvSpPr>
          <p:nvPr>
            <p:ph type="sldNum" sz="quarter" idx="10"/>
          </p:nvPr>
        </p:nvSpPr>
        <p:spPr>
          <a:xfrm>
            <a:off x="6915150" y="3009900"/>
            <a:ext cx="457200" cy="441325"/>
          </a:xfrm>
        </p:spPr>
        <p:txBody>
          <a:bodyPr/>
          <a:lstStyle>
            <a:lvl1pPr>
              <a:defRPr/>
            </a:lvl1pPr>
          </a:lstStyle>
          <a:p>
            <a:pPr>
              <a:defRPr/>
            </a:pPr>
            <a:fld id="{9A8C82ED-EF9C-4E21-83E1-5671DB7A7C87}" type="slidenum">
              <a:rPr lang="pt-BR"/>
              <a:pPr>
                <a:defRPr/>
              </a:pPr>
              <a:t>‹nº›</a:t>
            </a:fld>
            <a:endParaRPr lang="pt-BR"/>
          </a:p>
        </p:txBody>
      </p:sp>
      <p:sp>
        <p:nvSpPr>
          <p:cNvPr id="14" name="Espaço Reservado para Data 3"/>
          <p:cNvSpPr>
            <a:spLocks noGrp="1"/>
          </p:cNvSpPr>
          <p:nvPr>
            <p:ph type="dt" sz="half" idx="11"/>
          </p:nvPr>
        </p:nvSpPr>
        <p:spPr/>
        <p:txBody>
          <a:bodyPr/>
          <a:lstStyle>
            <a:lvl1pPr>
              <a:defRPr/>
            </a:lvl1pPr>
          </a:lstStyle>
          <a:p>
            <a:pPr>
              <a:defRPr/>
            </a:pPr>
            <a:fld id="{E32EE45E-1CCB-43AD-9D51-1A2AEA4AC630}" type="datetimeFigureOut">
              <a:rPr lang="pt-BR"/>
              <a:pPr>
                <a:defRPr/>
              </a:pPr>
              <a:t>27/08/2017</a:t>
            </a:fld>
            <a:endParaRPr lang="pt-BR"/>
          </a:p>
        </p:txBody>
      </p:sp>
      <p:sp>
        <p:nvSpPr>
          <p:cNvPr id="15" name="Espaço Reservado para Rodapé 4"/>
          <p:cNvSpPr>
            <a:spLocks noGrp="1"/>
          </p:cNvSpPr>
          <p:nvPr>
            <p:ph type="ftr" sz="quarter" idx="12"/>
          </p:nvPr>
        </p:nvSpPr>
        <p:spPr/>
        <p:txBody>
          <a:bodyPr/>
          <a:lstStyle>
            <a:lvl1pPr>
              <a:defRPr/>
            </a:lvl1pPr>
          </a:lstStyle>
          <a:p>
            <a:pPr>
              <a:defRPr/>
            </a:pPr>
            <a:endParaRPr lang="pt-BR"/>
          </a:p>
        </p:txBody>
      </p:sp>
    </p:spTree>
    <p:extLst>
      <p:ext uri="{BB962C8B-B14F-4D97-AF65-F5344CB8AC3E}">
        <p14:creationId xmlns:p14="http://schemas.microsoft.com/office/powerpoint/2010/main" xmlns="" val="406189202"/>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solidFill>
                  <a:schemeClr val="accent3">
                    <a:shade val="75000"/>
                  </a:schemeClr>
                </a:solidFill>
              </a:defRPr>
            </a:lvl1pPr>
          </a:lstStyle>
          <a:p>
            <a:r>
              <a:rPr lang="pt-BR" smtClean="0"/>
              <a:t>Clique para editar o título mestre</a:t>
            </a:r>
            <a:endParaRPr lang="en-US"/>
          </a:p>
        </p:txBody>
      </p:sp>
      <p:sp>
        <p:nvSpPr>
          <p:cNvPr id="8" name="Espaço Reservado para Conteúdo 7"/>
          <p:cNvSpPr>
            <a:spLocks noGrp="1"/>
          </p:cNvSpPr>
          <p:nvPr>
            <p:ph sz="quarter" idx="1"/>
          </p:nvPr>
        </p:nvSpPr>
        <p:spPr>
          <a:xfrm>
            <a:off x="301752" y="1527048"/>
            <a:ext cx="8503920" cy="457200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3"/>
          <p:cNvSpPr>
            <a:spLocks noGrp="1"/>
          </p:cNvSpPr>
          <p:nvPr>
            <p:ph type="dt" sz="half" idx="10"/>
          </p:nvPr>
        </p:nvSpPr>
        <p:spPr/>
        <p:txBody>
          <a:bodyPr/>
          <a:lstStyle>
            <a:lvl1pPr>
              <a:defRPr/>
            </a:lvl1pPr>
          </a:lstStyle>
          <a:p>
            <a:pPr>
              <a:defRPr/>
            </a:pPr>
            <a:fld id="{F4CE27ED-698F-46FF-8131-90EB15F9563C}" type="datetimeFigureOut">
              <a:rPr lang="pt-BR"/>
              <a:pPr>
                <a:defRPr/>
              </a:pPr>
              <a:t>27/08/2017</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a:xfrm>
            <a:off x="4362450" y="1027113"/>
            <a:ext cx="457200" cy="441325"/>
          </a:xfrm>
        </p:spPr>
        <p:txBody>
          <a:bodyPr/>
          <a:lstStyle>
            <a:lvl1pPr>
              <a:defRPr/>
            </a:lvl1pPr>
          </a:lstStyle>
          <a:p>
            <a:pPr>
              <a:defRPr/>
            </a:pPr>
            <a:fld id="{4D7953CA-9BAC-4B22-B5FC-2C0304580124}" type="slidenum">
              <a:rPr lang="pt-BR"/>
              <a:pPr>
                <a:defRPr/>
              </a:pPr>
              <a:t>‹nº›</a:t>
            </a:fld>
            <a:endParaRPr lang="pt-BR"/>
          </a:p>
        </p:txBody>
      </p:sp>
    </p:spTree>
    <p:extLst>
      <p:ext uri="{BB962C8B-B14F-4D97-AF65-F5344CB8AC3E}">
        <p14:creationId xmlns:p14="http://schemas.microsoft.com/office/powerpoint/2010/main" xmlns="" val="1879892669"/>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4" name="Retângulo 19"/>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5" name="Retângulo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6" name="Retângulo 23"/>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7" name="Retângulo 24"/>
          <p:cNvSpPr>
            <a:spLocks noChangeArrowheads="1"/>
          </p:cNvSpPr>
          <p:nvPr/>
        </p:nvSpPr>
        <p:spPr bwMode="white">
          <a:xfrm>
            <a:off x="8991600" y="19050"/>
            <a:ext cx="152400" cy="6858000"/>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8" name="Retângulo 25"/>
          <p:cNvSpPr>
            <a:spLocks noChangeArrowheads="1"/>
          </p:cNvSpPr>
          <p:nvPr/>
        </p:nvSpPr>
        <p:spPr bwMode="white">
          <a:xfrm>
            <a:off x="152400" y="2286000"/>
            <a:ext cx="8832850" cy="304800"/>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9" name="Retângulo 26"/>
          <p:cNvSpPr>
            <a:spLocks noChangeArrowheads="1"/>
          </p:cNvSpPr>
          <p:nvPr/>
        </p:nvSpPr>
        <p:spPr bwMode="auto">
          <a:xfrm>
            <a:off x="155575" y="142875"/>
            <a:ext cx="8832850" cy="2139950"/>
          </a:xfrm>
          <a:prstGeom prst="rect">
            <a:avLst/>
          </a:prstGeom>
          <a:solidFill>
            <a:schemeClr val="accent1"/>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10" name="Retângulo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tângulo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Conector reto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Elipse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Elipse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Espaço Reservado para Texto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pt-BR" smtClean="0"/>
              <a:t>Clique para editar o texto mestre</a:t>
            </a:r>
          </a:p>
        </p:txBody>
      </p:sp>
      <p:sp>
        <p:nvSpPr>
          <p:cNvPr id="2" name="Título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pt-BR" smtClean="0"/>
              <a:t>Clique para editar o título mestre</a:t>
            </a:r>
            <a:endParaRPr lang="en-US"/>
          </a:p>
        </p:txBody>
      </p:sp>
      <p:sp>
        <p:nvSpPr>
          <p:cNvPr id="15" name="Espaço Reservado para Rodapé 4"/>
          <p:cNvSpPr>
            <a:spLocks noGrp="1"/>
          </p:cNvSpPr>
          <p:nvPr>
            <p:ph type="ftr" sz="quarter" idx="10"/>
          </p:nvPr>
        </p:nvSpPr>
        <p:spPr/>
        <p:txBody>
          <a:bodyPr/>
          <a:lstStyle>
            <a:lvl1pPr>
              <a:defRPr/>
            </a:lvl1pPr>
          </a:lstStyle>
          <a:p>
            <a:pPr>
              <a:defRPr/>
            </a:pPr>
            <a:endParaRPr lang="pt-BR"/>
          </a:p>
        </p:txBody>
      </p:sp>
      <p:sp>
        <p:nvSpPr>
          <p:cNvPr id="16" name="Espaço Reservado para Data 3"/>
          <p:cNvSpPr>
            <a:spLocks noGrp="1"/>
          </p:cNvSpPr>
          <p:nvPr>
            <p:ph type="dt" sz="half" idx="11"/>
          </p:nvPr>
        </p:nvSpPr>
        <p:spPr/>
        <p:txBody>
          <a:bodyPr/>
          <a:lstStyle>
            <a:lvl1pPr>
              <a:defRPr/>
            </a:lvl1pPr>
          </a:lstStyle>
          <a:p>
            <a:pPr>
              <a:defRPr/>
            </a:pPr>
            <a:fld id="{A0ED7039-C389-4E62-A8E6-7057C41198BD}" type="datetimeFigureOut">
              <a:rPr lang="pt-BR"/>
              <a:pPr>
                <a:defRPr/>
              </a:pPr>
              <a:t>27/08/2017</a:t>
            </a:fld>
            <a:endParaRPr lang="pt-BR"/>
          </a:p>
        </p:txBody>
      </p:sp>
      <p:sp>
        <p:nvSpPr>
          <p:cNvPr id="17" name="Espaço Reservado para Número de Slide 5"/>
          <p:cNvSpPr>
            <a:spLocks noGrp="1"/>
          </p:cNvSpPr>
          <p:nvPr>
            <p:ph type="sldNum" sz="quarter" idx="12"/>
          </p:nvPr>
        </p:nvSpPr>
        <p:spPr>
          <a:xfrm>
            <a:off x="4343400" y="2198688"/>
            <a:ext cx="457200" cy="441325"/>
          </a:xfrm>
        </p:spPr>
        <p:txBody>
          <a:bodyPr/>
          <a:lstStyle>
            <a:lvl1pPr>
              <a:defRPr smtClean="0">
                <a:solidFill>
                  <a:schemeClr val="accent3">
                    <a:shade val="75000"/>
                  </a:schemeClr>
                </a:solidFill>
              </a:defRPr>
            </a:lvl1pPr>
          </a:lstStyle>
          <a:p>
            <a:pPr>
              <a:defRPr/>
            </a:pPr>
            <a:fld id="{6EEDE1EA-3D0C-4AB9-B3C7-8AA051414944}" type="slidenum">
              <a:rPr lang="pt-BR"/>
              <a:pPr>
                <a:defRPr/>
              </a:pPr>
              <a:t>‹nº›</a:t>
            </a:fld>
            <a:endParaRPr lang="pt-BR"/>
          </a:p>
        </p:txBody>
      </p:sp>
    </p:spTree>
    <p:extLst>
      <p:ext uri="{BB962C8B-B14F-4D97-AF65-F5344CB8AC3E}">
        <p14:creationId xmlns:p14="http://schemas.microsoft.com/office/powerpoint/2010/main" xmlns="" val="2240621447"/>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bg>
      <p:bgRef idx="1001">
        <a:schemeClr val="bg2"/>
      </p:bgRef>
    </p:bg>
    <p:spTree>
      <p:nvGrpSpPr>
        <p:cNvPr id="1" name=""/>
        <p:cNvGrpSpPr/>
        <p:nvPr/>
      </p:nvGrpSpPr>
      <p:grpSpPr>
        <a:xfrm>
          <a:off x="0" y="0"/>
          <a:ext cx="0" cy="0"/>
          <a:chOff x="0" y="0"/>
          <a:chExt cx="0" cy="0"/>
        </a:xfrm>
      </p:grpSpPr>
      <p:sp>
        <p:nvSpPr>
          <p:cNvPr id="5" name="Conector reto 19"/>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a:extLst>
            <a:ext uri="{909E8E84-426E-40DD-AFC4-6F175D3DCCD1}">
              <a14:hiddenFill xmlns:a14="http://schemas.microsoft.com/office/drawing/2010/main" xmlns="">
                <a:noFill/>
              </a14:hiddenFill>
            </a:ext>
          </a:extLst>
        </p:spPr>
        <p:txBody>
          <a:bodyPr wrap="none" anchor="ctr"/>
          <a:lstStyle/>
          <a:p>
            <a:endParaRPr lang="pt-BR"/>
          </a:p>
        </p:txBody>
      </p:sp>
      <p:sp>
        <p:nvSpPr>
          <p:cNvPr id="2" name="Título 1"/>
          <p:cNvSpPr>
            <a:spLocks noGrp="1"/>
          </p:cNvSpPr>
          <p:nvPr>
            <p:ph type="title"/>
          </p:nvPr>
        </p:nvSpPr>
        <p:spPr>
          <a:xfrm>
            <a:off x="301752" y="228600"/>
            <a:ext cx="8534400" cy="758952"/>
          </a:xfrm>
        </p:spPr>
        <p:txBody>
          <a:bodyPr/>
          <a:lstStyle/>
          <a:p>
            <a:r>
              <a:rPr lang="pt-BR" smtClean="0"/>
              <a:t>Clique para editar o título mestre</a:t>
            </a:r>
            <a:endParaRPr lang="en-US"/>
          </a:p>
        </p:txBody>
      </p:sp>
      <p:sp>
        <p:nvSpPr>
          <p:cNvPr id="10" name="Espaço Reservado para Conteúdo 9"/>
          <p:cNvSpPr>
            <a:spLocks noGrp="1"/>
          </p:cNvSpPr>
          <p:nvPr>
            <p:ph sz="half" idx="1"/>
          </p:nvPr>
        </p:nvSpPr>
        <p:spPr>
          <a:xfrm>
            <a:off x="301752" y="1371600"/>
            <a:ext cx="4038600" cy="4681728"/>
          </a:xfrm>
        </p:spPr>
        <p:txBody>
          <a:bodyPr/>
          <a:lstStyle>
            <a:lvl1pPr>
              <a:defRPr sz="2500"/>
            </a:lvl1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12" name="Espaço Reservado para Conteúdo 11"/>
          <p:cNvSpPr>
            <a:spLocks noGrp="1"/>
          </p:cNvSpPr>
          <p:nvPr>
            <p:ph sz="half" idx="2"/>
          </p:nvPr>
        </p:nvSpPr>
        <p:spPr>
          <a:xfrm>
            <a:off x="4800600" y="1371600"/>
            <a:ext cx="4038600" cy="4681728"/>
          </a:xfrm>
        </p:spPr>
        <p:txBody>
          <a:bodyPr/>
          <a:lstStyle>
            <a:lvl1pPr>
              <a:defRPr sz="2500"/>
            </a:lvl1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6" name="Espaço Reservado para Data 4"/>
          <p:cNvSpPr>
            <a:spLocks noGrp="1"/>
          </p:cNvSpPr>
          <p:nvPr>
            <p:ph type="dt" sz="half" idx="10"/>
          </p:nvPr>
        </p:nvSpPr>
        <p:spPr>
          <a:xfrm>
            <a:off x="5791200" y="6410325"/>
            <a:ext cx="3044825" cy="365125"/>
          </a:xfrm>
        </p:spPr>
        <p:txBody>
          <a:bodyPr/>
          <a:lstStyle>
            <a:lvl1pPr>
              <a:defRPr/>
            </a:lvl1pPr>
          </a:lstStyle>
          <a:p>
            <a:pPr>
              <a:defRPr/>
            </a:pPr>
            <a:fld id="{FB359764-3F46-4493-9778-1149EE938DAD}" type="datetimeFigureOut">
              <a:rPr lang="pt-BR"/>
              <a:pPr>
                <a:defRPr/>
              </a:pPr>
              <a:t>27/08/2017</a:t>
            </a:fld>
            <a:endParaRPr lang="pt-BR"/>
          </a:p>
        </p:txBody>
      </p:sp>
      <p:sp>
        <p:nvSpPr>
          <p:cNvPr id="7" name="Espaço Reservado para Rodapé 5"/>
          <p:cNvSpPr>
            <a:spLocks noGrp="1"/>
          </p:cNvSpPr>
          <p:nvPr>
            <p:ph type="ftr" sz="quarter" idx="11"/>
          </p:nvPr>
        </p:nvSpPr>
        <p:spPr/>
        <p:txBody>
          <a:bodyPr/>
          <a:lstStyle>
            <a:lvl1pPr>
              <a:defRPr/>
            </a:lvl1pPr>
          </a:lstStyle>
          <a:p>
            <a:pPr>
              <a:defRPr/>
            </a:pPr>
            <a:endParaRPr lang="pt-BR"/>
          </a:p>
        </p:txBody>
      </p:sp>
      <p:sp>
        <p:nvSpPr>
          <p:cNvPr id="8" name="Espaço Reservado para Número de Slide 6"/>
          <p:cNvSpPr>
            <a:spLocks noGrp="1"/>
          </p:cNvSpPr>
          <p:nvPr>
            <p:ph type="sldNum" sz="quarter" idx="12"/>
          </p:nvPr>
        </p:nvSpPr>
        <p:spPr/>
        <p:txBody>
          <a:bodyPr/>
          <a:lstStyle>
            <a:lvl1pPr>
              <a:defRPr/>
            </a:lvl1pPr>
          </a:lstStyle>
          <a:p>
            <a:pPr>
              <a:defRPr/>
            </a:pPr>
            <a:fld id="{41FDADD7-98B3-44CF-A968-339AC44E5547}" type="slidenum">
              <a:rPr lang="pt-BR"/>
              <a:pPr>
                <a:defRPr/>
              </a:pPr>
              <a:t>‹nº›</a:t>
            </a:fld>
            <a:endParaRPr lang="pt-BR"/>
          </a:p>
        </p:txBody>
      </p:sp>
    </p:spTree>
    <p:extLst>
      <p:ext uri="{BB962C8B-B14F-4D97-AF65-F5344CB8AC3E}">
        <p14:creationId xmlns:p14="http://schemas.microsoft.com/office/powerpoint/2010/main" xmlns="" val="778943226"/>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bg>
      <p:bgRef idx="1001">
        <a:schemeClr val="bg2"/>
      </p:bgRef>
    </p:bg>
    <p:spTree>
      <p:nvGrpSpPr>
        <p:cNvPr id="1" name=""/>
        <p:cNvGrpSpPr/>
        <p:nvPr/>
      </p:nvGrpSpPr>
      <p:grpSpPr>
        <a:xfrm>
          <a:off x="0" y="0"/>
          <a:ext cx="0" cy="0"/>
          <a:chOff x="0" y="0"/>
          <a:chExt cx="0" cy="0"/>
        </a:xfrm>
      </p:grpSpPr>
      <p:sp>
        <p:nvSpPr>
          <p:cNvPr id="7" name="Conector reto 19"/>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a:extLst>
            <a:ext uri="{909E8E84-426E-40DD-AFC4-6F175D3DCCD1}">
              <a14:hiddenFill xmlns:a14="http://schemas.microsoft.com/office/drawing/2010/main" xmlns="">
                <a:noFill/>
              </a14:hiddenFill>
            </a:ext>
          </a:extLst>
        </p:spPr>
        <p:txBody>
          <a:bodyPr wrap="none" anchor="ctr"/>
          <a:lstStyle/>
          <a:p>
            <a:endParaRPr lang="pt-BR"/>
          </a:p>
        </p:txBody>
      </p:sp>
      <p:sp>
        <p:nvSpPr>
          <p:cNvPr id="8" name="Retângulo 20"/>
          <p:cNvSpPr>
            <a:spLocks noChangeArrowheads="1"/>
          </p:cNvSpPr>
          <p:nvPr/>
        </p:nvSpPr>
        <p:spPr bwMode="white">
          <a:xfrm>
            <a:off x="0" y="0"/>
            <a:ext cx="9144000" cy="1447800"/>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9" name="Retângulo 23"/>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10" name="Retângulo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11" name="Retângulo 25"/>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12" name="Retângulo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tângulo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Conector reto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5" name="Retângulo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6" name="Elipse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Elipse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Espaço Reservado para Texto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pt-BR" smtClean="0"/>
              <a:t>Clique para editar o texto mestre</a:t>
            </a:r>
          </a:p>
        </p:txBody>
      </p:sp>
      <p:sp>
        <p:nvSpPr>
          <p:cNvPr id="4" name="Espaço Reservado para Texto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pt-BR" smtClean="0"/>
              <a:t>Clique para editar o texto mestre</a:t>
            </a:r>
          </a:p>
        </p:txBody>
      </p:sp>
      <p:sp>
        <p:nvSpPr>
          <p:cNvPr id="24" name="Espaço Reservado para Conteúdo 23"/>
          <p:cNvSpPr>
            <a:spLocks noGrp="1"/>
          </p:cNvSpPr>
          <p:nvPr>
            <p:ph sz="quarter" idx="2"/>
          </p:nvPr>
        </p:nvSpPr>
        <p:spPr>
          <a:xfrm>
            <a:off x="301752" y="2471383"/>
            <a:ext cx="4041648" cy="3818404"/>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26" name="Espaço Reservado para Conteúdo 25"/>
          <p:cNvSpPr>
            <a:spLocks noGrp="1"/>
          </p:cNvSpPr>
          <p:nvPr>
            <p:ph sz="quarter" idx="4"/>
          </p:nvPr>
        </p:nvSpPr>
        <p:spPr>
          <a:xfrm>
            <a:off x="4800600" y="2471383"/>
            <a:ext cx="4038600" cy="3822192"/>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23" name="Título 22"/>
          <p:cNvSpPr>
            <a:spLocks noGrp="1"/>
          </p:cNvSpPr>
          <p:nvPr>
            <p:ph type="title"/>
          </p:nvPr>
        </p:nvSpPr>
        <p:spPr/>
        <p:txBody>
          <a:bodyPr rtlCol="0"/>
          <a:lstStyle/>
          <a:p>
            <a:r>
              <a:rPr lang="pt-BR" smtClean="0"/>
              <a:t>Clique para editar o título mestre</a:t>
            </a:r>
            <a:endParaRPr lang="en-US"/>
          </a:p>
        </p:txBody>
      </p:sp>
      <p:sp>
        <p:nvSpPr>
          <p:cNvPr id="18" name="Espaço Reservado para Data 6"/>
          <p:cNvSpPr>
            <a:spLocks noGrp="1"/>
          </p:cNvSpPr>
          <p:nvPr>
            <p:ph type="dt" sz="half" idx="10"/>
          </p:nvPr>
        </p:nvSpPr>
        <p:spPr/>
        <p:txBody>
          <a:bodyPr/>
          <a:lstStyle>
            <a:lvl1pPr>
              <a:defRPr/>
            </a:lvl1pPr>
          </a:lstStyle>
          <a:p>
            <a:pPr>
              <a:defRPr/>
            </a:pPr>
            <a:fld id="{E95A2B1B-6054-463E-899E-6C4FF7582AC7}" type="datetimeFigureOut">
              <a:rPr lang="pt-BR"/>
              <a:pPr>
                <a:defRPr/>
              </a:pPr>
              <a:t>27/08/2017</a:t>
            </a:fld>
            <a:endParaRPr lang="pt-BR"/>
          </a:p>
        </p:txBody>
      </p:sp>
      <p:sp>
        <p:nvSpPr>
          <p:cNvPr id="19" name="Espaço Reservado para Rodapé 7"/>
          <p:cNvSpPr>
            <a:spLocks noGrp="1"/>
          </p:cNvSpPr>
          <p:nvPr>
            <p:ph type="ftr" sz="quarter" idx="11"/>
          </p:nvPr>
        </p:nvSpPr>
        <p:spPr>
          <a:xfrm>
            <a:off x="304800" y="6410325"/>
            <a:ext cx="3581400" cy="365125"/>
          </a:xfrm>
        </p:spPr>
        <p:txBody>
          <a:bodyPr/>
          <a:lstStyle>
            <a:lvl1pPr>
              <a:defRPr/>
            </a:lvl1pPr>
          </a:lstStyle>
          <a:p>
            <a:pPr>
              <a:defRPr/>
            </a:pPr>
            <a:endParaRPr lang="pt-BR"/>
          </a:p>
        </p:txBody>
      </p:sp>
      <p:sp>
        <p:nvSpPr>
          <p:cNvPr id="20" name="Espaço Reservado para Número de Slide 8"/>
          <p:cNvSpPr>
            <a:spLocks noGrp="1"/>
          </p:cNvSpPr>
          <p:nvPr>
            <p:ph type="sldNum" sz="quarter" idx="12"/>
          </p:nvPr>
        </p:nvSpPr>
        <p:spPr>
          <a:xfrm>
            <a:off x="4343400" y="1042988"/>
            <a:ext cx="457200" cy="441325"/>
          </a:xfrm>
        </p:spPr>
        <p:txBody>
          <a:bodyPr/>
          <a:lstStyle>
            <a:lvl1pPr algn="ctr">
              <a:defRPr smtClean="0"/>
            </a:lvl1pPr>
          </a:lstStyle>
          <a:p>
            <a:pPr>
              <a:defRPr/>
            </a:pPr>
            <a:fld id="{2D38A2E9-0F84-4C8A-846C-043DBE864CB7}" type="slidenum">
              <a:rPr lang="pt-BR"/>
              <a:pPr>
                <a:defRPr/>
              </a:pPr>
              <a:t>‹nº›</a:t>
            </a:fld>
            <a:endParaRPr lang="pt-BR"/>
          </a:p>
        </p:txBody>
      </p:sp>
    </p:spTree>
    <p:extLst>
      <p:ext uri="{BB962C8B-B14F-4D97-AF65-F5344CB8AC3E}">
        <p14:creationId xmlns:p14="http://schemas.microsoft.com/office/powerpoint/2010/main" xmlns="" val="3887441952"/>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en-US"/>
          </a:p>
        </p:txBody>
      </p:sp>
      <p:sp>
        <p:nvSpPr>
          <p:cNvPr id="3" name="Espaço Reservado para Data 2"/>
          <p:cNvSpPr>
            <a:spLocks noGrp="1"/>
          </p:cNvSpPr>
          <p:nvPr>
            <p:ph type="dt" sz="half" idx="10"/>
          </p:nvPr>
        </p:nvSpPr>
        <p:spPr/>
        <p:txBody>
          <a:bodyPr/>
          <a:lstStyle>
            <a:lvl1pPr>
              <a:defRPr/>
            </a:lvl1pPr>
          </a:lstStyle>
          <a:p>
            <a:pPr>
              <a:defRPr/>
            </a:pPr>
            <a:fld id="{2856DFF9-093B-4AC5-8279-9EBE0C18BF2B}" type="datetimeFigureOut">
              <a:rPr lang="pt-BR"/>
              <a:pPr>
                <a:defRPr/>
              </a:pPr>
              <a:t>27/08/2017</a:t>
            </a:fld>
            <a:endParaRPr lang="pt-BR"/>
          </a:p>
        </p:txBody>
      </p:sp>
      <p:sp>
        <p:nvSpPr>
          <p:cNvPr id="4" name="Espaço Reservado para Rodapé 3"/>
          <p:cNvSpPr>
            <a:spLocks noGrp="1"/>
          </p:cNvSpPr>
          <p:nvPr>
            <p:ph type="ftr" sz="quarter" idx="11"/>
          </p:nvPr>
        </p:nvSpPr>
        <p:spPr/>
        <p:txBody>
          <a:bodyPr/>
          <a:lstStyle>
            <a:lvl1pPr>
              <a:defRPr/>
            </a:lvl1pPr>
          </a:lstStyle>
          <a:p>
            <a:pPr>
              <a:defRPr/>
            </a:pPr>
            <a:endParaRPr lang="pt-BR"/>
          </a:p>
        </p:txBody>
      </p:sp>
      <p:sp>
        <p:nvSpPr>
          <p:cNvPr id="5" name="Espaço Reservado para Número de Slide 4"/>
          <p:cNvSpPr>
            <a:spLocks noGrp="1"/>
          </p:cNvSpPr>
          <p:nvPr>
            <p:ph type="sldNum" sz="quarter" idx="12"/>
          </p:nvPr>
        </p:nvSpPr>
        <p:spPr>
          <a:xfrm>
            <a:off x="4343400" y="1036638"/>
            <a:ext cx="457200" cy="441325"/>
          </a:xfrm>
        </p:spPr>
        <p:txBody>
          <a:bodyPr/>
          <a:lstStyle>
            <a:lvl1pPr>
              <a:defRPr/>
            </a:lvl1pPr>
          </a:lstStyle>
          <a:p>
            <a:pPr>
              <a:defRPr/>
            </a:pPr>
            <a:fld id="{FA97E671-9742-4143-8969-01FBF127C658}" type="slidenum">
              <a:rPr lang="pt-BR"/>
              <a:pPr>
                <a:defRPr/>
              </a:pPr>
              <a:t>‹nº›</a:t>
            </a:fld>
            <a:endParaRPr lang="pt-BR"/>
          </a:p>
        </p:txBody>
      </p:sp>
    </p:spTree>
    <p:extLst>
      <p:ext uri="{BB962C8B-B14F-4D97-AF65-F5344CB8AC3E}">
        <p14:creationId xmlns:p14="http://schemas.microsoft.com/office/powerpoint/2010/main" xmlns="" val="2994913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Retângulo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3" name="Retângulo 20"/>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4" name="Retângulo 23"/>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5" name="Retângulo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6" name="Retângulo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tângulo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8" name="Espaço Reservado para Data 1"/>
          <p:cNvSpPr>
            <a:spLocks noGrp="1"/>
          </p:cNvSpPr>
          <p:nvPr>
            <p:ph type="dt" sz="half" idx="10"/>
          </p:nvPr>
        </p:nvSpPr>
        <p:spPr/>
        <p:txBody>
          <a:bodyPr/>
          <a:lstStyle>
            <a:lvl1pPr>
              <a:defRPr/>
            </a:lvl1pPr>
          </a:lstStyle>
          <a:p>
            <a:pPr>
              <a:defRPr/>
            </a:pPr>
            <a:fld id="{90ED6EF5-B9A4-459D-AF2B-6CCDDCF0E7E9}" type="datetimeFigureOut">
              <a:rPr lang="pt-BR"/>
              <a:pPr>
                <a:defRPr/>
              </a:pPr>
              <a:t>27/08/2017</a:t>
            </a:fld>
            <a:endParaRPr lang="pt-BR"/>
          </a:p>
        </p:txBody>
      </p:sp>
      <p:sp>
        <p:nvSpPr>
          <p:cNvPr id="9" name="Espaço Reservado para Rodapé 2"/>
          <p:cNvSpPr>
            <a:spLocks noGrp="1"/>
          </p:cNvSpPr>
          <p:nvPr>
            <p:ph type="ftr" sz="quarter" idx="11"/>
          </p:nvPr>
        </p:nvSpPr>
        <p:spPr/>
        <p:txBody>
          <a:bodyPr/>
          <a:lstStyle>
            <a:lvl1pPr>
              <a:defRPr/>
            </a:lvl1pPr>
          </a:lstStyle>
          <a:p>
            <a:pPr>
              <a:defRPr/>
            </a:pPr>
            <a:endParaRPr lang="pt-BR"/>
          </a:p>
        </p:txBody>
      </p:sp>
      <p:sp>
        <p:nvSpPr>
          <p:cNvPr id="10" name="Espaço Reservado para Número de Slide 3"/>
          <p:cNvSpPr>
            <a:spLocks noGrp="1"/>
          </p:cNvSpPr>
          <p:nvPr>
            <p:ph type="sldNum" sz="quarter" idx="12"/>
          </p:nvPr>
        </p:nvSpPr>
        <p:spPr>
          <a:xfrm>
            <a:off x="4267200" y="6324600"/>
            <a:ext cx="609600" cy="441325"/>
          </a:xfrm>
        </p:spPr>
        <p:txBody>
          <a:bodyPr/>
          <a:lstStyle>
            <a:lvl1pPr>
              <a:defRPr smtClean="0">
                <a:solidFill>
                  <a:srgbClr val="FFFFFF"/>
                </a:solidFill>
              </a:defRPr>
            </a:lvl1pPr>
          </a:lstStyle>
          <a:p>
            <a:pPr>
              <a:defRPr/>
            </a:pPr>
            <a:fld id="{981DFFE3-56BA-43B8-8102-B5EF22FD7B4C}" type="slidenum">
              <a:rPr lang="pt-BR"/>
              <a:pPr>
                <a:defRPr/>
              </a:pPr>
              <a:t>‹nº›</a:t>
            </a:fld>
            <a:endParaRPr lang="pt-BR"/>
          </a:p>
        </p:txBody>
      </p:sp>
    </p:spTree>
    <p:extLst>
      <p:ext uri="{BB962C8B-B14F-4D97-AF65-F5344CB8AC3E}">
        <p14:creationId xmlns:p14="http://schemas.microsoft.com/office/powerpoint/2010/main" xmlns="" val="1428216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5" name="Retângulo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tângulo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7" name="Retângulo 23"/>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8" name="Retângulo 24"/>
          <p:cNvSpPr>
            <a:spLocks noChangeArrowheads="1"/>
          </p:cNvSpPr>
          <p:nvPr/>
        </p:nvSpPr>
        <p:spPr bwMode="white">
          <a:xfrm>
            <a:off x="0" y="0"/>
            <a:ext cx="9144000" cy="119063"/>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9" name="Retângulo 25"/>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10" name="Retângulo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tângulo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Conector reto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Elipse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Elipse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tângulo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ítulo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pt-BR" smtClean="0"/>
              <a:t>Clique para editar o título mestre</a:t>
            </a:r>
            <a:endParaRPr lang="en-US"/>
          </a:p>
        </p:txBody>
      </p:sp>
      <p:sp>
        <p:nvSpPr>
          <p:cNvPr id="3" name="Espaço Reservado para Texto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pt-BR" smtClean="0"/>
              <a:t>Clique para editar o texto mestre</a:t>
            </a:r>
          </a:p>
        </p:txBody>
      </p:sp>
      <p:sp>
        <p:nvSpPr>
          <p:cNvPr id="20" name="Espaço Reservado para Conteúdo 19"/>
          <p:cNvSpPr>
            <a:spLocks noGrp="1"/>
          </p:cNvSpPr>
          <p:nvPr>
            <p:ph sz="quarter" idx="1"/>
          </p:nvPr>
        </p:nvSpPr>
        <p:spPr>
          <a:xfrm>
            <a:off x="3124200" y="685800"/>
            <a:ext cx="5638800" cy="541020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16" name="Espaço Reservado para Número de Slide 6"/>
          <p:cNvSpPr>
            <a:spLocks noGrp="1"/>
          </p:cNvSpPr>
          <p:nvPr>
            <p:ph type="sldNum" sz="quarter" idx="10"/>
          </p:nvPr>
        </p:nvSpPr>
        <p:spPr>
          <a:xfrm>
            <a:off x="1371600" y="312738"/>
            <a:ext cx="457200" cy="441325"/>
          </a:xfrm>
        </p:spPr>
        <p:txBody>
          <a:bodyPr/>
          <a:lstStyle>
            <a:lvl1pPr>
              <a:defRPr smtClean="0">
                <a:solidFill>
                  <a:schemeClr val="accent3">
                    <a:shade val="75000"/>
                  </a:schemeClr>
                </a:solidFill>
              </a:defRPr>
            </a:lvl1pPr>
          </a:lstStyle>
          <a:p>
            <a:pPr>
              <a:defRPr/>
            </a:pPr>
            <a:fld id="{3AE1D149-BF5F-4B6D-ADD7-95300291DFEB}" type="slidenum">
              <a:rPr lang="pt-BR"/>
              <a:pPr>
                <a:defRPr/>
              </a:pPr>
              <a:t>‹nº›</a:t>
            </a:fld>
            <a:endParaRPr lang="pt-BR"/>
          </a:p>
        </p:txBody>
      </p:sp>
      <p:sp>
        <p:nvSpPr>
          <p:cNvPr id="17" name="Espaço Reservado para Data 4"/>
          <p:cNvSpPr>
            <a:spLocks noGrp="1"/>
          </p:cNvSpPr>
          <p:nvPr>
            <p:ph type="dt" sz="half" idx="11"/>
          </p:nvPr>
        </p:nvSpPr>
        <p:spPr/>
        <p:txBody>
          <a:bodyPr/>
          <a:lstStyle>
            <a:lvl1pPr>
              <a:defRPr/>
            </a:lvl1pPr>
          </a:lstStyle>
          <a:p>
            <a:pPr>
              <a:defRPr/>
            </a:pPr>
            <a:fld id="{90D09A3A-5308-4CC1-BA7D-B283784644FB}" type="datetimeFigureOut">
              <a:rPr lang="pt-BR"/>
              <a:pPr>
                <a:defRPr/>
              </a:pPr>
              <a:t>27/08/2017</a:t>
            </a:fld>
            <a:endParaRPr lang="pt-BR"/>
          </a:p>
        </p:txBody>
      </p:sp>
      <p:sp>
        <p:nvSpPr>
          <p:cNvPr id="18" name="Espaço Reservado para Rodapé 5"/>
          <p:cNvSpPr>
            <a:spLocks noGrp="1"/>
          </p:cNvSpPr>
          <p:nvPr>
            <p:ph type="ftr" sz="quarter" idx="12"/>
          </p:nvPr>
        </p:nvSpPr>
        <p:spPr>
          <a:xfrm>
            <a:off x="301625" y="6410325"/>
            <a:ext cx="3382963" cy="366713"/>
          </a:xfrm>
        </p:spPr>
        <p:txBody>
          <a:bodyPr/>
          <a:lstStyle>
            <a:lvl1pPr>
              <a:defRPr/>
            </a:lvl1pPr>
          </a:lstStyle>
          <a:p>
            <a:pPr>
              <a:defRPr/>
            </a:pPr>
            <a:endParaRPr lang="pt-BR"/>
          </a:p>
        </p:txBody>
      </p:sp>
    </p:spTree>
    <p:extLst>
      <p:ext uri="{BB962C8B-B14F-4D97-AF65-F5344CB8AC3E}">
        <p14:creationId xmlns:p14="http://schemas.microsoft.com/office/powerpoint/2010/main" xmlns="" val="1633396692"/>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5" name="Conector reto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tângulo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7" name="Retângulo 23"/>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8" name="Retângulo 24"/>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9" name="Retângulo 25"/>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10" name="Retângulo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tângulo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tângulo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Elipse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Elipse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tângulo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ítulo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pt-BR" smtClean="0"/>
              <a:t>Clique para editar o título mestre</a:t>
            </a:r>
            <a:endParaRPr lang="en-US"/>
          </a:p>
        </p:txBody>
      </p:sp>
      <p:sp>
        <p:nvSpPr>
          <p:cNvPr id="3" name="Espaço Reservado para Imagem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pt-BR" noProof="0" smtClean="0"/>
              <a:t>Clique no ícone para adicionar uma imagem</a:t>
            </a:r>
            <a:endParaRPr lang="en-US" noProof="0" dirty="0"/>
          </a:p>
        </p:txBody>
      </p:sp>
      <p:sp>
        <p:nvSpPr>
          <p:cNvPr id="4" name="Espaço Reservado para Texto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pt-BR" smtClean="0"/>
              <a:t>Clique para editar o texto mestre</a:t>
            </a:r>
          </a:p>
        </p:txBody>
      </p:sp>
      <p:sp>
        <p:nvSpPr>
          <p:cNvPr id="16" name="Espaço Reservado para Número de Slide 6"/>
          <p:cNvSpPr>
            <a:spLocks noGrp="1"/>
          </p:cNvSpPr>
          <p:nvPr>
            <p:ph type="sldNum" sz="quarter" idx="10"/>
          </p:nvPr>
        </p:nvSpPr>
        <p:spPr>
          <a:xfrm>
            <a:off x="1371600" y="312738"/>
            <a:ext cx="457200" cy="441325"/>
          </a:xfrm>
        </p:spPr>
        <p:txBody>
          <a:bodyPr/>
          <a:lstStyle>
            <a:lvl1pPr>
              <a:defRPr/>
            </a:lvl1pPr>
          </a:lstStyle>
          <a:p>
            <a:pPr>
              <a:defRPr/>
            </a:pPr>
            <a:fld id="{936449A1-EFEE-42D5-8F70-CFA94FE441B4}" type="slidenum">
              <a:rPr lang="pt-BR"/>
              <a:pPr>
                <a:defRPr/>
              </a:pPr>
              <a:t>‹nº›</a:t>
            </a:fld>
            <a:endParaRPr lang="pt-BR"/>
          </a:p>
        </p:txBody>
      </p:sp>
      <p:sp>
        <p:nvSpPr>
          <p:cNvPr id="17" name="Espaço Reservado para Data 4"/>
          <p:cNvSpPr>
            <a:spLocks noGrp="1"/>
          </p:cNvSpPr>
          <p:nvPr>
            <p:ph type="dt" sz="half" idx="11"/>
          </p:nvPr>
        </p:nvSpPr>
        <p:spPr>
          <a:xfrm>
            <a:off x="5788025" y="6405563"/>
            <a:ext cx="3044825" cy="365125"/>
          </a:xfrm>
        </p:spPr>
        <p:txBody>
          <a:bodyPr/>
          <a:lstStyle>
            <a:lvl1pPr>
              <a:defRPr/>
            </a:lvl1pPr>
          </a:lstStyle>
          <a:p>
            <a:pPr>
              <a:defRPr/>
            </a:pPr>
            <a:fld id="{23D6CFB0-1FB6-4D10-B600-14539F7A6375}" type="datetimeFigureOut">
              <a:rPr lang="pt-BR"/>
              <a:pPr>
                <a:defRPr/>
              </a:pPr>
              <a:t>27/08/2017</a:t>
            </a:fld>
            <a:endParaRPr lang="pt-BR"/>
          </a:p>
        </p:txBody>
      </p:sp>
      <p:sp>
        <p:nvSpPr>
          <p:cNvPr id="18" name="Espaço Reservado para Rodapé 5"/>
          <p:cNvSpPr>
            <a:spLocks noGrp="1"/>
          </p:cNvSpPr>
          <p:nvPr>
            <p:ph type="ftr" sz="quarter" idx="12"/>
          </p:nvPr>
        </p:nvSpPr>
        <p:spPr>
          <a:xfrm>
            <a:off x="301625" y="6410325"/>
            <a:ext cx="3584575" cy="366713"/>
          </a:xfrm>
        </p:spPr>
        <p:txBody>
          <a:bodyPr/>
          <a:lstStyle>
            <a:lvl1pPr>
              <a:defRPr/>
            </a:lvl1pPr>
          </a:lstStyle>
          <a:p>
            <a:pPr>
              <a:defRPr/>
            </a:pPr>
            <a:endParaRPr lang="pt-BR"/>
          </a:p>
        </p:txBody>
      </p:sp>
    </p:spTree>
    <p:extLst>
      <p:ext uri="{BB962C8B-B14F-4D97-AF65-F5344CB8AC3E}">
        <p14:creationId xmlns:p14="http://schemas.microsoft.com/office/powerpoint/2010/main" xmlns="" val="2752878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tângulo 16"/>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1027" name="Retângulo 15"/>
          <p:cNvSpPr>
            <a:spLocks noChangeArrowheads="1"/>
          </p:cNvSpPr>
          <p:nvPr/>
        </p:nvSpPr>
        <p:spPr bwMode="white">
          <a:xfrm>
            <a:off x="0" y="0"/>
            <a:ext cx="9144000" cy="1393825"/>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1028" name="Retângulo 17"/>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1029" name="Retângulo 18"/>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anchor="ctr"/>
          <a:lstStyle/>
          <a:p>
            <a:endParaRPr lang="en-US"/>
          </a:p>
        </p:txBody>
      </p:sp>
      <p:sp>
        <p:nvSpPr>
          <p:cNvPr id="9" name="Retângulo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Espaço Reservado para Data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smtClean="0">
                <a:solidFill>
                  <a:srgbClr val="FFFFFF"/>
                </a:solidFill>
                <a:latin typeface="+mn-lt"/>
                <a:cs typeface="+mn-cs"/>
              </a:defRPr>
            </a:lvl1pPr>
          </a:lstStyle>
          <a:p>
            <a:pPr>
              <a:defRPr/>
            </a:pPr>
            <a:fld id="{AD45E69B-9F12-4C18-A179-1681740D868E}" type="datetimeFigureOut">
              <a:rPr lang="pt-BR"/>
              <a:pPr>
                <a:defRPr/>
              </a:pPr>
              <a:t>27/08/2017</a:t>
            </a:fld>
            <a:endParaRPr lang="pt-BR"/>
          </a:p>
        </p:txBody>
      </p:sp>
      <p:sp>
        <p:nvSpPr>
          <p:cNvPr id="3" name="Espaço Reservado para Rodapé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a:defRPr/>
            </a:pPr>
            <a:endParaRPr lang="pt-BR"/>
          </a:p>
        </p:txBody>
      </p:sp>
      <p:sp>
        <p:nvSpPr>
          <p:cNvPr id="8" name="Retângulo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Conector reto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Elipse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Elipse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Espaço Reservado para Número de Slide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smtClean="0">
                <a:solidFill>
                  <a:schemeClr val="accent3">
                    <a:shade val="75000"/>
                  </a:schemeClr>
                </a:solidFill>
                <a:latin typeface="+mn-lt"/>
                <a:cs typeface="+mn-cs"/>
              </a:defRPr>
            </a:lvl1pPr>
          </a:lstStyle>
          <a:p>
            <a:pPr>
              <a:defRPr/>
            </a:pPr>
            <a:fld id="{4B83E0F8-8344-4355-9720-2CEE7946E150}" type="slidenum">
              <a:rPr lang="pt-BR"/>
              <a:pPr>
                <a:defRPr/>
              </a:pPr>
              <a:t>‹nº›</a:t>
            </a:fld>
            <a:endParaRPr lang="pt-BR"/>
          </a:p>
        </p:txBody>
      </p:sp>
      <p:sp>
        <p:nvSpPr>
          <p:cNvPr id="1038" name="Espaço Reservado para Título 21"/>
          <p:cNvSpPr>
            <a:spLocks noGrp="1"/>
          </p:cNvSpPr>
          <p:nvPr>
            <p:ph type="title"/>
          </p:nvPr>
        </p:nvSpPr>
        <p:spPr bwMode="auto">
          <a:xfrm>
            <a:off x="301625" y="228600"/>
            <a:ext cx="8534400" cy="7588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pt-BR" smtClean="0"/>
              <a:t>Clique para editar o título mestre</a:t>
            </a:r>
            <a:endParaRPr lang="en-US" smtClean="0"/>
          </a:p>
        </p:txBody>
      </p:sp>
      <p:sp>
        <p:nvSpPr>
          <p:cNvPr id="1039" name="Espaço Reservado para Texto 12"/>
          <p:cNvSpPr>
            <a:spLocks noGrp="1"/>
          </p:cNvSpPr>
          <p:nvPr>
            <p:ph type="body" idx="1"/>
          </p:nvPr>
        </p:nvSpPr>
        <p:spPr bwMode="auto">
          <a:xfrm>
            <a:off x="301625" y="1524000"/>
            <a:ext cx="8534400" cy="4598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smtClean="0"/>
          </a:p>
        </p:txBody>
      </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ctr" rtl="0" eaLnBrk="1" fontAlgn="base" hangingPunct="1">
        <a:spcBef>
          <a:spcPct val="0"/>
        </a:spcBef>
        <a:spcAft>
          <a:spcPct val="0"/>
        </a:spcAft>
        <a:defRPr sz="3300" kern="1200">
          <a:solidFill>
            <a:srgbClr val="7B9899"/>
          </a:solidFill>
          <a:latin typeface="+mj-lt"/>
          <a:ea typeface="+mj-ea"/>
          <a:cs typeface="+mj-cs"/>
        </a:defRPr>
      </a:lvl1pPr>
      <a:lvl2pPr algn="ctr" rtl="0" eaLnBrk="1" fontAlgn="base" hangingPunct="1">
        <a:spcBef>
          <a:spcPct val="0"/>
        </a:spcBef>
        <a:spcAft>
          <a:spcPct val="0"/>
        </a:spcAft>
        <a:defRPr sz="3300">
          <a:solidFill>
            <a:srgbClr val="7B9899"/>
          </a:solidFill>
          <a:latin typeface="Georgia" pitchFamily="18" charset="0"/>
        </a:defRPr>
      </a:lvl2pPr>
      <a:lvl3pPr algn="ctr" rtl="0" eaLnBrk="1" fontAlgn="base" hangingPunct="1">
        <a:spcBef>
          <a:spcPct val="0"/>
        </a:spcBef>
        <a:spcAft>
          <a:spcPct val="0"/>
        </a:spcAft>
        <a:defRPr sz="3300">
          <a:solidFill>
            <a:srgbClr val="7B9899"/>
          </a:solidFill>
          <a:latin typeface="Georgia" pitchFamily="18" charset="0"/>
        </a:defRPr>
      </a:lvl3pPr>
      <a:lvl4pPr algn="ctr" rtl="0" eaLnBrk="1" fontAlgn="base" hangingPunct="1">
        <a:spcBef>
          <a:spcPct val="0"/>
        </a:spcBef>
        <a:spcAft>
          <a:spcPct val="0"/>
        </a:spcAft>
        <a:defRPr sz="3300">
          <a:solidFill>
            <a:srgbClr val="7B9899"/>
          </a:solidFill>
          <a:latin typeface="Georgia" pitchFamily="18" charset="0"/>
        </a:defRPr>
      </a:lvl4pPr>
      <a:lvl5pPr algn="ctr" rtl="0" eaLnBrk="1" fontAlgn="base" hangingPunct="1">
        <a:spcBef>
          <a:spcPct val="0"/>
        </a:spcBef>
        <a:spcAft>
          <a:spcPct val="0"/>
        </a:spcAft>
        <a:defRPr sz="3300">
          <a:solidFill>
            <a:srgbClr val="7B9899"/>
          </a:solidFill>
          <a:latin typeface="Georgia" pitchFamily="18" charset="0"/>
        </a:defRPr>
      </a:lvl5pPr>
      <a:lvl6pPr marL="457200" algn="ctr" rtl="0" eaLnBrk="1" fontAlgn="base" hangingPunct="1">
        <a:spcBef>
          <a:spcPct val="0"/>
        </a:spcBef>
        <a:spcAft>
          <a:spcPct val="0"/>
        </a:spcAft>
        <a:defRPr sz="3300">
          <a:solidFill>
            <a:srgbClr val="7B9899"/>
          </a:solidFill>
          <a:latin typeface="Georgia" pitchFamily="18" charset="0"/>
        </a:defRPr>
      </a:lvl6pPr>
      <a:lvl7pPr marL="914400" algn="ctr" rtl="0" eaLnBrk="1" fontAlgn="base" hangingPunct="1">
        <a:spcBef>
          <a:spcPct val="0"/>
        </a:spcBef>
        <a:spcAft>
          <a:spcPct val="0"/>
        </a:spcAft>
        <a:defRPr sz="3300">
          <a:solidFill>
            <a:srgbClr val="7B9899"/>
          </a:solidFill>
          <a:latin typeface="Georgia" pitchFamily="18" charset="0"/>
        </a:defRPr>
      </a:lvl7pPr>
      <a:lvl8pPr marL="1371600" algn="ctr" rtl="0" eaLnBrk="1" fontAlgn="base" hangingPunct="1">
        <a:spcBef>
          <a:spcPct val="0"/>
        </a:spcBef>
        <a:spcAft>
          <a:spcPct val="0"/>
        </a:spcAft>
        <a:defRPr sz="3300">
          <a:solidFill>
            <a:srgbClr val="7B9899"/>
          </a:solidFill>
          <a:latin typeface="Georgia" pitchFamily="18" charset="0"/>
        </a:defRPr>
      </a:lvl8pPr>
      <a:lvl9pPr marL="1828800" algn="ctr" rtl="0" eaLnBrk="1" fontAlgn="base" hangingPunct="1">
        <a:spcBef>
          <a:spcPct val="0"/>
        </a:spcBef>
        <a:spcAft>
          <a:spcPct val="0"/>
        </a:spcAft>
        <a:defRPr sz="3300">
          <a:solidFill>
            <a:srgbClr val="7B9899"/>
          </a:solidFill>
          <a:latin typeface="Georgia" pitchFamily="18" charset="0"/>
        </a:defRPr>
      </a:lvl9pPr>
    </p:titleStyle>
    <p:bodyStyle>
      <a:lvl1pPr marL="273050" indent="-273050" algn="l" rtl="0" eaLnBrk="1" fontAlgn="base" hangingPunct="1">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1" fontAlgn="base" hangingPunct="1">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1" fontAlgn="base" hangingPunct="1">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1" fontAlgn="base" hangingPunct="1">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371600" y="2819400"/>
            <a:ext cx="6400800" cy="2625725"/>
          </a:xfrm>
        </p:spPr>
        <p:txBody>
          <a:bodyPr>
            <a:normAutofit/>
          </a:bodyPr>
          <a:lstStyle/>
          <a:p>
            <a:pPr fontAlgn="auto">
              <a:spcAft>
                <a:spcPts val="0"/>
              </a:spcAft>
              <a:buFont typeface="Wingdings 2"/>
              <a:buNone/>
              <a:defRPr/>
            </a:pPr>
            <a:r>
              <a:rPr lang="pt-BR" dirty="0"/>
              <a:t>Escola diaconal são </a:t>
            </a:r>
            <a:r>
              <a:rPr lang="pt-BR" dirty="0" err="1"/>
              <a:t>filipe</a:t>
            </a:r>
            <a:endParaRPr lang="pt-BR" dirty="0"/>
          </a:p>
          <a:p>
            <a:pPr fontAlgn="auto">
              <a:spcAft>
                <a:spcPts val="0"/>
              </a:spcAft>
              <a:buFont typeface="Wingdings 2"/>
              <a:buNone/>
              <a:defRPr/>
            </a:pPr>
            <a:endParaRPr lang="pt-BR" dirty="0" smtClean="0"/>
          </a:p>
          <a:p>
            <a:pPr fontAlgn="auto">
              <a:spcAft>
                <a:spcPts val="0"/>
              </a:spcAft>
              <a:buFont typeface="Wingdings 2"/>
              <a:buNone/>
              <a:defRPr/>
            </a:pPr>
            <a:r>
              <a:rPr lang="pt-BR" dirty="0" smtClean="0"/>
              <a:t>Estágio pastoral</a:t>
            </a:r>
          </a:p>
          <a:p>
            <a:pPr fontAlgn="auto">
              <a:spcAft>
                <a:spcPts val="0"/>
              </a:spcAft>
              <a:buFont typeface="Wingdings 2"/>
              <a:buNone/>
              <a:defRPr/>
            </a:pPr>
            <a:endParaRPr lang="pt-BR" dirty="0"/>
          </a:p>
          <a:p>
            <a:pPr fontAlgn="auto">
              <a:spcAft>
                <a:spcPts val="0"/>
              </a:spcAft>
              <a:buFont typeface="Wingdings 2"/>
              <a:buNone/>
              <a:defRPr/>
            </a:pPr>
            <a:r>
              <a:rPr lang="pt-BR" dirty="0" smtClean="0"/>
              <a:t>Prof. Daniel Luiz</a:t>
            </a:r>
          </a:p>
          <a:p>
            <a:pPr fontAlgn="auto">
              <a:spcAft>
                <a:spcPts val="0"/>
              </a:spcAft>
              <a:buFont typeface="Wingdings 2"/>
              <a:buNone/>
              <a:defRPr/>
            </a:pPr>
            <a:r>
              <a:rPr lang="pt-BR" sz="1200" dirty="0" smtClean="0"/>
              <a:t>Terceiro encontro</a:t>
            </a:r>
            <a:r>
              <a:rPr lang="pt-BR" dirty="0" smtClean="0"/>
              <a:t> – 27.08.17 </a:t>
            </a:r>
          </a:p>
          <a:p>
            <a:pPr fontAlgn="auto">
              <a:spcAft>
                <a:spcPts val="0"/>
              </a:spcAft>
              <a:buFont typeface="Wingdings 2"/>
              <a:buNone/>
              <a:defRPr/>
            </a:pPr>
            <a:endParaRPr lang="pt-BR" dirty="0"/>
          </a:p>
          <a:p>
            <a:pPr fontAlgn="auto">
              <a:spcAft>
                <a:spcPts val="0"/>
              </a:spcAft>
              <a:buFont typeface="Wingdings 2"/>
              <a:buNone/>
              <a:defRPr/>
            </a:pPr>
            <a:endParaRPr lang="pt-BR" dirty="0" smtClean="0"/>
          </a:p>
          <a:p>
            <a:pPr fontAlgn="auto">
              <a:spcAft>
                <a:spcPts val="0"/>
              </a:spcAft>
              <a:buFont typeface="Wingdings 2"/>
              <a:buNone/>
              <a:defRPr/>
            </a:pPr>
            <a:endParaRPr lang="pt-BR" dirty="0"/>
          </a:p>
        </p:txBody>
      </p:sp>
      <p:sp>
        <p:nvSpPr>
          <p:cNvPr id="13315" name="Título 1"/>
          <p:cNvSpPr>
            <a:spLocks noGrp="1"/>
          </p:cNvSpPr>
          <p:nvPr>
            <p:ph type="ctrTitle"/>
          </p:nvPr>
        </p:nvSpPr>
        <p:spPr/>
        <p:txBody>
          <a:bodyPr/>
          <a:lstStyle/>
          <a:p>
            <a:r>
              <a:rPr lang="pt-BR" smtClean="0"/>
              <a:t>As diferentes eclesiologias e os diferentes modelos de pastoral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ítulo 1"/>
          <p:cNvSpPr>
            <a:spLocks noGrp="1"/>
          </p:cNvSpPr>
          <p:nvPr>
            <p:ph type="title"/>
          </p:nvPr>
        </p:nvSpPr>
        <p:spPr/>
        <p:txBody>
          <a:bodyPr/>
          <a:lstStyle/>
          <a:p>
            <a:r>
              <a:rPr lang="pt-BR" b="1" smtClean="0">
                <a:solidFill>
                  <a:srgbClr val="7B9899"/>
                </a:solidFill>
              </a:rPr>
              <a:t>1. Igreja: Mistério de Comunhão</a:t>
            </a:r>
            <a:endParaRPr lang="pt-BR" smtClean="0">
              <a:solidFill>
                <a:srgbClr val="7B9899"/>
              </a:solidFill>
            </a:endParaRPr>
          </a:p>
        </p:txBody>
      </p:sp>
      <p:sp>
        <p:nvSpPr>
          <p:cNvPr id="3" name="Espaço Reservado para Conteúdo 2"/>
          <p:cNvSpPr>
            <a:spLocks noGrp="1"/>
          </p:cNvSpPr>
          <p:nvPr>
            <p:ph sz="quarter" idx="1"/>
          </p:nvPr>
        </p:nvSpPr>
        <p:spPr>
          <a:xfrm>
            <a:off x="301625" y="1527175"/>
            <a:ext cx="8504238" cy="4781550"/>
          </a:xfrm>
        </p:spPr>
        <p:txBody>
          <a:bodyPr/>
          <a:lstStyle/>
          <a:p>
            <a:pPr algn="just"/>
            <a:r>
              <a:rPr lang="pt-BR" smtClean="0"/>
              <a:t>Em cada cidade havia uma única igreja (assembleia), unida em torno da Eucaristia.</a:t>
            </a:r>
          </a:p>
          <a:p>
            <a:pPr algn="just"/>
            <a:r>
              <a:rPr lang="pt-BR" smtClean="0"/>
              <a:t>Há uma única categoria de cristãos: os batizados.</a:t>
            </a:r>
          </a:p>
          <a:p>
            <a:pPr algn="just"/>
            <a:r>
              <a:rPr lang="pt-BR" smtClean="0"/>
              <a:t>No séc. III surge o termo “leigo”, para distinguir dos ministros ordenados. Mesmo assim, a Igreja toda é missionária e ministerial: os leigos guardam e administram a Eucaristia, exercem o ministério de educação na fé, participam da eleição dos bispos e presbíteros, administram os bens eclesiásticos.</a:t>
            </a:r>
          </a:p>
          <a:p>
            <a:pPr algn="just"/>
            <a:r>
              <a:rPr lang="pt-BR" smtClean="0"/>
              <a:t>A Igreja é local, familiar, pequena, na cidade.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ítulo 1"/>
          <p:cNvSpPr>
            <a:spLocks noGrp="1"/>
          </p:cNvSpPr>
          <p:nvPr>
            <p:ph type="title"/>
          </p:nvPr>
        </p:nvSpPr>
        <p:spPr/>
        <p:txBody>
          <a:bodyPr/>
          <a:lstStyle/>
          <a:p>
            <a:r>
              <a:rPr lang="pt-BR" b="1" smtClean="0">
                <a:solidFill>
                  <a:srgbClr val="7B9899"/>
                </a:solidFill>
              </a:rPr>
              <a:t>2. Igreja: Corpo de Cristo</a:t>
            </a:r>
          </a:p>
        </p:txBody>
      </p:sp>
      <p:sp>
        <p:nvSpPr>
          <p:cNvPr id="3" name="Espaço Reservado para Conteúdo 2"/>
          <p:cNvSpPr>
            <a:spLocks noGrp="1"/>
          </p:cNvSpPr>
          <p:nvPr>
            <p:ph sz="quarter" idx="1"/>
          </p:nvPr>
        </p:nvSpPr>
        <p:spPr>
          <a:xfrm>
            <a:off x="301625" y="1527175"/>
            <a:ext cx="8504238" cy="4572000"/>
          </a:xfrm>
        </p:spPr>
        <p:txBody>
          <a:bodyPr/>
          <a:lstStyle/>
          <a:p>
            <a:pPr algn="just"/>
            <a:r>
              <a:rPr lang="pt-BR" smtClean="0"/>
              <a:t>O modelo eclesiológico precede o modelo de ação.</a:t>
            </a:r>
          </a:p>
          <a:p>
            <a:pPr algn="just"/>
            <a:r>
              <a:rPr lang="pt-BR" smtClean="0"/>
              <a:t>Contexto: com raízes nos séc. IV e V (Constantino e Agostinho) adentra a Idade Média até a Reforma Protestante.</a:t>
            </a:r>
          </a:p>
          <a:p>
            <a:pPr lvl="1" algn="just"/>
            <a:r>
              <a:rPr lang="pt-BR" smtClean="0">
                <a:solidFill>
                  <a:schemeClr val="tx1"/>
                </a:solidFill>
              </a:rPr>
              <a:t>Com a aceitação do Cristianismo e a oficialização do mesmo como religião oficial, já não havia perseguições. Igreja e Estado se unem, a ponto de aos pouco se tornar uma única instituição.</a:t>
            </a:r>
          </a:p>
          <a:p>
            <a:pPr algn="just"/>
            <a:r>
              <a:rPr lang="pt-BR" smtClean="0"/>
              <a:t> A imagem da Igreja que se destaca no período Medieval é a de </a:t>
            </a:r>
            <a:r>
              <a:rPr lang="pt-BR" i="1" smtClean="0"/>
              <a:t>Corpus Christi</a:t>
            </a:r>
            <a:r>
              <a:rPr lang="pt-BR" smtClean="0"/>
              <a:t>, entendida não em sentido místico, mas sim sociológico → Cristandade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ítulo 1"/>
          <p:cNvSpPr>
            <a:spLocks noGrp="1"/>
          </p:cNvSpPr>
          <p:nvPr>
            <p:ph type="title"/>
          </p:nvPr>
        </p:nvSpPr>
        <p:spPr/>
        <p:txBody>
          <a:bodyPr/>
          <a:lstStyle/>
          <a:p>
            <a:r>
              <a:rPr lang="pt-BR" b="1" smtClean="0">
                <a:solidFill>
                  <a:srgbClr val="7B9899"/>
                </a:solidFill>
              </a:rPr>
              <a:t>2. Igreja: Corpo de Cristo</a:t>
            </a:r>
            <a:endParaRPr lang="pt-BR" smtClean="0">
              <a:solidFill>
                <a:srgbClr val="7B9899"/>
              </a:solidFill>
            </a:endParaRPr>
          </a:p>
        </p:txBody>
      </p:sp>
      <p:sp>
        <p:nvSpPr>
          <p:cNvPr id="3" name="Espaço Reservado para Conteúdo 2"/>
          <p:cNvSpPr>
            <a:spLocks noGrp="1"/>
          </p:cNvSpPr>
          <p:nvPr>
            <p:ph sz="quarter" idx="1"/>
          </p:nvPr>
        </p:nvSpPr>
        <p:spPr>
          <a:xfrm>
            <a:off x="301625" y="1527175"/>
            <a:ext cx="8504238" cy="4572000"/>
          </a:xfrm>
        </p:spPr>
        <p:txBody>
          <a:bodyPr/>
          <a:lstStyle/>
          <a:p>
            <a:pPr algn="just"/>
            <a:r>
              <a:rPr lang="pt-BR" smtClean="0"/>
              <a:t>A missão da Igreja é ordenar o mundo segundo as “leis de Cristo”. → Imagem imperial da Igreja: </a:t>
            </a:r>
            <a:r>
              <a:rPr lang="pt-BR" i="1" smtClean="0"/>
              <a:t>Ecclesia regina</a:t>
            </a:r>
          </a:p>
          <a:p>
            <a:pPr algn="just"/>
            <a:r>
              <a:rPr lang="pt-BR" smtClean="0"/>
              <a:t>Imagem de Jesus, bom pastor, é o </a:t>
            </a:r>
            <a:r>
              <a:rPr lang="pt-BR" i="1" smtClean="0"/>
              <a:t>panthokrator </a:t>
            </a:r>
            <a:r>
              <a:rPr lang="pt-BR" smtClean="0"/>
              <a:t>– Cristo Rei.</a:t>
            </a:r>
          </a:p>
          <a:p>
            <a:pPr algn="just"/>
            <a:r>
              <a:rPr lang="pt-BR" smtClean="0"/>
              <a:t>Cristo é a cabeça da Igreja → O clero é a cabeça do povo; o clero é o Cristo na terra.</a:t>
            </a:r>
          </a:p>
          <a:p>
            <a:pPr algn="just"/>
            <a:r>
              <a:rPr lang="pt-BR" smtClean="0"/>
              <a:t>Tudo procede do direito divino, entregue por Cristo à hierarquia. A Igreja é o único meio de salvação.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ítulo 1"/>
          <p:cNvSpPr>
            <a:spLocks noGrp="1"/>
          </p:cNvSpPr>
          <p:nvPr>
            <p:ph type="title"/>
          </p:nvPr>
        </p:nvSpPr>
        <p:spPr/>
        <p:txBody>
          <a:bodyPr/>
          <a:lstStyle/>
          <a:p>
            <a:r>
              <a:rPr lang="pt-BR" b="1" smtClean="0">
                <a:solidFill>
                  <a:srgbClr val="7B9899"/>
                </a:solidFill>
              </a:rPr>
              <a:t>2. Igreja: Corpo de Cristo</a:t>
            </a:r>
            <a:endParaRPr lang="pt-BR" smtClean="0">
              <a:solidFill>
                <a:srgbClr val="7B9899"/>
              </a:solidFill>
            </a:endParaRPr>
          </a:p>
        </p:txBody>
      </p:sp>
      <p:sp>
        <p:nvSpPr>
          <p:cNvPr id="3" name="Espaço Reservado para Conteúdo 2"/>
          <p:cNvSpPr>
            <a:spLocks noGrp="1"/>
          </p:cNvSpPr>
          <p:nvPr>
            <p:ph sz="quarter" idx="1"/>
          </p:nvPr>
        </p:nvSpPr>
        <p:spPr>
          <a:xfrm>
            <a:off x="301625" y="1700213"/>
            <a:ext cx="8504238" cy="4681537"/>
          </a:xfrm>
        </p:spPr>
        <p:txBody>
          <a:bodyPr/>
          <a:lstStyle/>
          <a:p>
            <a:pPr algn="just"/>
            <a:r>
              <a:rPr lang="pt-BR" smtClean="0"/>
              <a:t>O bispo tem suas atribuições pastorais diminuídas; sua função sociopolítica passa a ser valorizada → o bispo é o </a:t>
            </a:r>
            <a:r>
              <a:rPr lang="pt-BR" i="1" smtClean="0"/>
              <a:t>defensor civitatis</a:t>
            </a:r>
            <a:r>
              <a:rPr lang="pt-BR" smtClean="0"/>
              <a:t>.</a:t>
            </a:r>
          </a:p>
          <a:p>
            <a:pPr algn="just"/>
            <a:r>
              <a:rPr lang="pt-BR" smtClean="0"/>
              <a:t>Deslocamento da cidade – do bispo, da “diocese” – para os feudos – o presbítero, a paróquia. </a:t>
            </a:r>
          </a:p>
          <a:p>
            <a:pPr algn="just"/>
            <a:r>
              <a:rPr lang="pt-BR" smtClean="0"/>
              <a:t>O bispo → príncipe; o presbítero → senhor feudal.</a:t>
            </a:r>
          </a:p>
          <a:p>
            <a:pPr algn="just"/>
            <a:r>
              <a:rPr lang="pt-BR" smtClean="0"/>
              <a:t>O cristianismo não se incultura: absorve o mundo, sacraliza-o, em nome de um poder recebido de Deus.</a:t>
            </a:r>
          </a:p>
          <a:p>
            <a:pPr algn="just"/>
            <a:r>
              <a:rPr lang="pt-BR" smtClean="0"/>
              <a:t>Visão pessimista do mundo.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7"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7"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ítulo 1"/>
          <p:cNvSpPr>
            <a:spLocks noGrp="1"/>
          </p:cNvSpPr>
          <p:nvPr>
            <p:ph type="title"/>
          </p:nvPr>
        </p:nvSpPr>
        <p:spPr/>
        <p:txBody>
          <a:bodyPr/>
          <a:lstStyle/>
          <a:p>
            <a:r>
              <a:rPr lang="pt-BR" b="1" smtClean="0">
                <a:solidFill>
                  <a:srgbClr val="7B9899"/>
                </a:solidFill>
              </a:rPr>
              <a:t>2. Igreja: Corpo de Cristo</a:t>
            </a:r>
            <a:endParaRPr lang="pt-BR" smtClean="0">
              <a:solidFill>
                <a:srgbClr val="7B9899"/>
              </a:solidFill>
            </a:endParaRPr>
          </a:p>
        </p:txBody>
      </p:sp>
      <p:sp>
        <p:nvSpPr>
          <p:cNvPr id="3" name="Espaço Reservado para Conteúdo 2"/>
          <p:cNvSpPr>
            <a:spLocks noGrp="1"/>
          </p:cNvSpPr>
          <p:nvPr>
            <p:ph sz="quarter" idx="1"/>
          </p:nvPr>
        </p:nvSpPr>
        <p:spPr>
          <a:xfrm>
            <a:off x="301625" y="1412875"/>
            <a:ext cx="8504238" cy="5184775"/>
          </a:xfrm>
        </p:spPr>
        <p:txBody>
          <a:bodyPr/>
          <a:lstStyle/>
          <a:p>
            <a:pPr algn="just"/>
            <a:r>
              <a:rPr lang="pt-BR" smtClean="0"/>
              <a:t>O ideal de vida santa passa a ser a vida monástica → fuga do mundo.</a:t>
            </a:r>
          </a:p>
          <a:p>
            <a:pPr algn="just"/>
            <a:r>
              <a:rPr lang="pt-BR" smtClean="0"/>
              <a:t>O bispo passa ser um vigário do papa: tem apenas uma função jurídico-prática em sua diocese.</a:t>
            </a:r>
          </a:p>
          <a:p>
            <a:pPr algn="just"/>
            <a:r>
              <a:rPr lang="pt-BR" smtClean="0"/>
              <a:t>Baixo e alto clero. O clero é eleito pelos príncipes, sem preparação teológica.</a:t>
            </a:r>
          </a:p>
          <a:p>
            <a:pPr lvl="1" algn="just"/>
            <a:r>
              <a:rPr lang="pt-BR" smtClean="0">
                <a:solidFill>
                  <a:schemeClr val="tx1"/>
                </a:solidFill>
              </a:rPr>
              <a:t>Baixo: clero secular, ligado ao bispo, malformado (alguns até analfabetos), responsável por administrar os sacramentos nas comunidades rurais dispersas.</a:t>
            </a:r>
          </a:p>
          <a:p>
            <a:pPr lvl="1" algn="just"/>
            <a:r>
              <a:rPr lang="pt-BR" smtClean="0">
                <a:solidFill>
                  <a:schemeClr val="tx1"/>
                </a:solidFill>
              </a:rPr>
              <a:t>Alto: clero regular, ligado ao papa, bem formados (universitários) pregadores.</a:t>
            </a:r>
          </a:p>
          <a:p>
            <a:pPr algn="just"/>
            <a:r>
              <a:rPr lang="pt-BR" smtClean="0"/>
              <a:t>Conversão em massa ≠ catecumenato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ítulo 1"/>
          <p:cNvSpPr>
            <a:spLocks noGrp="1"/>
          </p:cNvSpPr>
          <p:nvPr>
            <p:ph type="title"/>
          </p:nvPr>
        </p:nvSpPr>
        <p:spPr/>
        <p:txBody>
          <a:bodyPr/>
          <a:lstStyle/>
          <a:p>
            <a:r>
              <a:rPr lang="pt-BR" b="1" smtClean="0">
                <a:solidFill>
                  <a:srgbClr val="7B9899"/>
                </a:solidFill>
              </a:rPr>
              <a:t>3. Igreja: Sociedade Perfeita</a:t>
            </a:r>
          </a:p>
        </p:txBody>
      </p:sp>
      <p:sp>
        <p:nvSpPr>
          <p:cNvPr id="3" name="Espaço Reservado para Conteúdo 2"/>
          <p:cNvSpPr>
            <a:spLocks noGrp="1"/>
          </p:cNvSpPr>
          <p:nvPr>
            <p:ph sz="quarter" idx="1"/>
          </p:nvPr>
        </p:nvSpPr>
        <p:spPr>
          <a:xfrm>
            <a:off x="301625" y="1527175"/>
            <a:ext cx="8504238" cy="5070475"/>
          </a:xfrm>
        </p:spPr>
        <p:txBody>
          <a:bodyPr>
            <a:normAutofit fontScale="92500"/>
          </a:bodyPr>
          <a:lstStyle/>
          <a:p>
            <a:pPr marL="274320" indent="-274320" algn="just" fontAlgn="auto">
              <a:spcAft>
                <a:spcPts val="0"/>
              </a:spcAft>
              <a:buFont typeface="Wingdings 2"/>
              <a:buChar char=""/>
              <a:defRPr/>
            </a:pPr>
            <a:r>
              <a:rPr lang="pt-BR" dirty="0"/>
              <a:t>O modelo eclesiológico precede o modelo de ação.</a:t>
            </a:r>
          </a:p>
          <a:p>
            <a:pPr marL="274320" indent="-274320" algn="just" fontAlgn="auto">
              <a:spcAft>
                <a:spcPts val="0"/>
              </a:spcAft>
              <a:buFont typeface="Wingdings 2"/>
              <a:buChar char=""/>
              <a:defRPr/>
            </a:pPr>
            <a:r>
              <a:rPr lang="pt-BR" dirty="0" smtClean="0"/>
              <a:t>Contexto: Reforma protestante e Modernidade. Concílios de Trento e Vaticano I.</a:t>
            </a:r>
          </a:p>
          <a:p>
            <a:pPr marL="274320" indent="-274320" algn="just" fontAlgn="auto">
              <a:spcAft>
                <a:spcPts val="0"/>
              </a:spcAft>
              <a:buFont typeface="Wingdings 2"/>
              <a:buChar char=""/>
              <a:defRPr/>
            </a:pPr>
            <a:r>
              <a:rPr lang="pt-BR" dirty="0" smtClean="0"/>
              <a:t>Pano de fundo: teocentrismo e </a:t>
            </a:r>
            <a:r>
              <a:rPr lang="pt-BR" dirty="0" err="1" smtClean="0"/>
              <a:t>eclesiocentrismo</a:t>
            </a:r>
            <a:r>
              <a:rPr lang="pt-BR" dirty="0" smtClean="0"/>
              <a:t>; dualismo espiritual-temporal, clero-leigos.</a:t>
            </a:r>
          </a:p>
          <a:p>
            <a:pPr marL="274320" indent="-274320" algn="just" fontAlgn="auto">
              <a:spcAft>
                <a:spcPts val="0"/>
              </a:spcAft>
              <a:buFont typeface="Wingdings 2"/>
              <a:buChar char=""/>
              <a:defRPr/>
            </a:pPr>
            <a:r>
              <a:rPr lang="pt-BR" dirty="0" smtClean="0"/>
              <a:t>“Roberto </a:t>
            </a:r>
            <a:r>
              <a:rPr lang="pt-BR" dirty="0" err="1" smtClean="0"/>
              <a:t>Belarmino</a:t>
            </a:r>
            <a:r>
              <a:rPr lang="pt-BR" dirty="0" smtClean="0"/>
              <a:t>, o teólogo oficial da postura de Trento, conceberá a Igreja como ‘encarnação continuada’ – a sociedade dos seres humanos unidos pela profissão na verdadeira fé, comunhão dos mesmos sacramentos e sob o governo dos legítimos pastores, principalmente o único vigário de Cristo sobre a terra, o Romano Pontífice” (BRIGHENTI, 2006, p.28).</a:t>
            </a:r>
          </a:p>
          <a:p>
            <a:pPr marL="274320" indent="-274320" algn="just" fontAlgn="auto">
              <a:spcAft>
                <a:spcPts val="0"/>
              </a:spcAft>
              <a:buFont typeface="Wingdings 2"/>
              <a:buChar char=""/>
              <a:defRPr/>
            </a:pPr>
            <a:endParaRPr lang="pt-BR" dirty="0" smtClean="0"/>
          </a:p>
          <a:p>
            <a:pPr marL="274320" indent="-274320" algn="just" fontAlgn="auto">
              <a:spcAft>
                <a:spcPts val="0"/>
              </a:spcAft>
              <a:buFont typeface="Wingdings 2"/>
              <a:buChar char=""/>
              <a:defRPr/>
            </a:pP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ítulo 1"/>
          <p:cNvSpPr>
            <a:spLocks noGrp="1"/>
          </p:cNvSpPr>
          <p:nvPr>
            <p:ph type="title"/>
          </p:nvPr>
        </p:nvSpPr>
        <p:spPr/>
        <p:txBody>
          <a:bodyPr/>
          <a:lstStyle/>
          <a:p>
            <a:r>
              <a:rPr lang="pt-BR" b="1" smtClean="0">
                <a:solidFill>
                  <a:srgbClr val="7B9899"/>
                </a:solidFill>
              </a:rPr>
              <a:t>3. Igreja: Sociedade Perfeita</a:t>
            </a:r>
            <a:endParaRPr lang="pt-BR" smtClean="0">
              <a:solidFill>
                <a:srgbClr val="7B9899"/>
              </a:solidFill>
            </a:endParaRPr>
          </a:p>
        </p:txBody>
      </p:sp>
      <p:sp>
        <p:nvSpPr>
          <p:cNvPr id="3" name="Espaço Reservado para Conteúdo 2"/>
          <p:cNvSpPr>
            <a:spLocks noGrp="1"/>
          </p:cNvSpPr>
          <p:nvPr>
            <p:ph sz="quarter" idx="1"/>
          </p:nvPr>
        </p:nvSpPr>
        <p:spPr>
          <a:xfrm>
            <a:off x="323850" y="1484313"/>
            <a:ext cx="8504238" cy="4968875"/>
          </a:xfrm>
        </p:spPr>
        <p:txBody>
          <a:bodyPr/>
          <a:lstStyle/>
          <a:p>
            <a:pPr algn="just"/>
            <a:r>
              <a:rPr lang="pt-BR" smtClean="0"/>
              <a:t>Não há diálogo com o mundo moderno: século das luzes, questionamento sobre a autoridade da Igreja, autonomia da sociedade civil.</a:t>
            </a:r>
          </a:p>
          <a:p>
            <a:pPr algn="just"/>
            <a:r>
              <a:rPr lang="pt-BR" smtClean="0"/>
              <a:t>A Igreja protege-se ao máximo, luta contra o inimigo modernista, condena heresias; há uma centralização romana; é declarado o dogma da infalibilidade papal.</a:t>
            </a:r>
          </a:p>
          <a:p>
            <a:pPr algn="just"/>
            <a:r>
              <a:rPr lang="pt-BR" smtClean="0"/>
              <a:t>Quer-se recuperar o antigo lugar no topo da pirâmide social.</a:t>
            </a:r>
          </a:p>
          <a:p>
            <a:pPr algn="just"/>
            <a:r>
              <a:rPr lang="pt-BR" smtClean="0"/>
              <a:t>A Igreja é depositária exclusiva de todos os meios de salvação deixados por Cristo. →</a:t>
            </a:r>
            <a:r>
              <a:rPr lang="pt-BR" smtClean="0">
                <a:latin typeface="Calibri" pitchFamily="34" charset="0"/>
              </a:rPr>
              <a:t> </a:t>
            </a:r>
            <a:r>
              <a:rPr lang="pt-BR" smtClean="0"/>
              <a:t>Enfatiza-se a pastoral sacramental.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ítulo 1"/>
          <p:cNvSpPr>
            <a:spLocks noGrp="1"/>
          </p:cNvSpPr>
          <p:nvPr>
            <p:ph type="title"/>
          </p:nvPr>
        </p:nvSpPr>
        <p:spPr/>
        <p:txBody>
          <a:bodyPr/>
          <a:lstStyle/>
          <a:p>
            <a:r>
              <a:rPr lang="pt-BR" b="1" smtClean="0">
                <a:solidFill>
                  <a:srgbClr val="7B9899"/>
                </a:solidFill>
              </a:rPr>
              <a:t>3. Igreja: Sociedade Perfeita</a:t>
            </a:r>
            <a:endParaRPr lang="pt-BR" smtClean="0">
              <a:solidFill>
                <a:srgbClr val="7B9899"/>
              </a:solidFill>
            </a:endParaRPr>
          </a:p>
        </p:txBody>
      </p:sp>
      <p:sp>
        <p:nvSpPr>
          <p:cNvPr id="3" name="Espaço Reservado para Conteúdo 2"/>
          <p:cNvSpPr>
            <a:spLocks noGrp="1"/>
          </p:cNvSpPr>
          <p:nvPr>
            <p:ph sz="quarter" idx="1"/>
          </p:nvPr>
        </p:nvSpPr>
        <p:spPr>
          <a:xfrm>
            <a:off x="301625" y="1484313"/>
            <a:ext cx="8504238" cy="5257800"/>
          </a:xfrm>
        </p:spPr>
        <p:txBody>
          <a:bodyPr>
            <a:normAutofit/>
          </a:bodyPr>
          <a:lstStyle/>
          <a:p>
            <a:pPr marL="274320" indent="-274320" algn="just" fontAlgn="auto">
              <a:spcAft>
                <a:spcPts val="0"/>
              </a:spcAft>
              <a:buFont typeface="Wingdings 2"/>
              <a:buChar char=""/>
              <a:defRPr/>
            </a:pPr>
            <a:r>
              <a:rPr lang="pt-BR" dirty="0" smtClean="0"/>
              <a:t>Acentuação da identidade católica frente à “ameaça” das Igrejas da Reforma: </a:t>
            </a:r>
          </a:p>
          <a:p>
            <a:pPr marL="0" indent="0" algn="just" fontAlgn="auto">
              <a:spcAft>
                <a:spcPts val="0"/>
              </a:spcAft>
              <a:buFont typeface="Wingdings 2"/>
              <a:buNone/>
              <a:defRPr/>
            </a:pPr>
            <a:r>
              <a:rPr lang="pt-BR" dirty="0"/>
              <a:t>	</a:t>
            </a:r>
            <a:r>
              <a:rPr lang="pt-BR" sz="2200" dirty="0" smtClean="0"/>
              <a:t>Presença real do Santíssimo Sacramento (adoração); </a:t>
            </a:r>
          </a:p>
          <a:p>
            <a:pPr marL="0" indent="0" algn="just" fontAlgn="auto">
              <a:spcAft>
                <a:spcPts val="0"/>
              </a:spcAft>
              <a:buFont typeface="Wingdings 2"/>
              <a:buNone/>
              <a:defRPr/>
            </a:pPr>
            <a:r>
              <a:rPr lang="pt-BR" sz="2200" dirty="0" smtClean="0"/>
              <a:t>	Devoção mariana; </a:t>
            </a:r>
          </a:p>
          <a:p>
            <a:pPr marL="0" indent="0" algn="just" fontAlgn="auto">
              <a:spcAft>
                <a:spcPts val="0"/>
              </a:spcAft>
              <a:buFont typeface="Wingdings 2"/>
              <a:buNone/>
              <a:defRPr/>
            </a:pPr>
            <a:r>
              <a:rPr lang="pt-BR" sz="2200" dirty="0"/>
              <a:t>	</a:t>
            </a:r>
            <a:r>
              <a:rPr lang="pt-BR" sz="2200" dirty="0" smtClean="0"/>
              <a:t>Missa como sacrifício; </a:t>
            </a:r>
          </a:p>
          <a:p>
            <a:pPr marL="0" indent="0" algn="just" fontAlgn="auto">
              <a:spcAft>
                <a:spcPts val="0"/>
              </a:spcAft>
              <a:buFont typeface="Wingdings 2"/>
              <a:buNone/>
              <a:defRPr/>
            </a:pPr>
            <a:r>
              <a:rPr lang="pt-BR" sz="2200" dirty="0" smtClean="0"/>
              <a:t>	Sacerdócio; </a:t>
            </a:r>
          </a:p>
          <a:p>
            <a:pPr marL="0" indent="0" algn="just" fontAlgn="auto">
              <a:spcAft>
                <a:spcPts val="0"/>
              </a:spcAft>
              <a:buFont typeface="Wingdings 2"/>
              <a:buNone/>
              <a:defRPr/>
            </a:pPr>
            <a:r>
              <a:rPr lang="pt-BR" sz="2200" dirty="0" smtClean="0"/>
              <a:t>	Exclusividade do clero em ler a bíblia; </a:t>
            </a:r>
          </a:p>
          <a:p>
            <a:pPr marL="0" indent="0" algn="just" fontAlgn="auto">
              <a:spcAft>
                <a:spcPts val="0"/>
              </a:spcAft>
              <a:buFont typeface="Wingdings 2"/>
              <a:buNone/>
              <a:defRPr/>
            </a:pPr>
            <a:r>
              <a:rPr lang="pt-BR" sz="2200" dirty="0" smtClean="0"/>
              <a:t>	Elaboração de catecismos; </a:t>
            </a:r>
          </a:p>
          <a:p>
            <a:pPr marL="0" indent="0" algn="just" fontAlgn="auto">
              <a:spcAft>
                <a:spcPts val="0"/>
              </a:spcAft>
              <a:buFont typeface="Wingdings 2"/>
              <a:buNone/>
              <a:defRPr/>
            </a:pPr>
            <a:r>
              <a:rPr lang="pt-BR" sz="2200" dirty="0"/>
              <a:t>	</a:t>
            </a:r>
            <a:r>
              <a:rPr lang="pt-BR" sz="2200" dirty="0" smtClean="0"/>
              <a:t>Unificação da liturgia; </a:t>
            </a:r>
          </a:p>
          <a:p>
            <a:pPr marL="0" indent="0" algn="just" fontAlgn="auto">
              <a:spcAft>
                <a:spcPts val="0"/>
              </a:spcAft>
              <a:buFont typeface="Wingdings 2"/>
              <a:buNone/>
              <a:defRPr/>
            </a:pPr>
            <a:r>
              <a:rPr lang="pt-BR" sz="2200" dirty="0" smtClean="0"/>
              <a:t>	Latim como língua oficial, etc.</a:t>
            </a:r>
          </a:p>
          <a:p>
            <a:pPr marL="274320" indent="-274320" algn="just" fontAlgn="auto">
              <a:spcAft>
                <a:spcPts val="0"/>
              </a:spcAft>
              <a:buFont typeface="Wingdings 2"/>
              <a:buChar char=""/>
              <a:defRPr/>
            </a:pPr>
            <a:r>
              <a:rPr lang="pt-BR" dirty="0" smtClean="0"/>
              <a:t>Ação </a:t>
            </a:r>
            <a:r>
              <a:rPr lang="pt-BR" i="1" dirty="0" smtClean="0"/>
              <a:t>pastoral apologética.</a:t>
            </a:r>
            <a:endParaRPr lang="pt-BR" i="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par>
                                <p:cTn id="48" presetID="22" presetClass="entr" presetSubtype="4" fill="hold" nodeType="withEffect">
                                  <p:stCondLst>
                                    <p:cond delay="0"/>
                                  </p:stCondLst>
                                  <p:childTnLst>
                                    <p:set>
                                      <p:cBhvr>
                                        <p:cTn id="49" dur="1" fill="hold">
                                          <p:stCondLst>
                                            <p:cond delay="0"/>
                                          </p:stCondLst>
                                        </p:cTn>
                                        <p:tgtEl>
                                          <p:spTgt spid="3">
                                            <p:txEl>
                                              <p:pRg st="9" end="9"/>
                                            </p:txEl>
                                          </p:spTgt>
                                        </p:tgtEl>
                                        <p:attrNameLst>
                                          <p:attrName>style.visibility</p:attrName>
                                        </p:attrNameLst>
                                      </p:cBhvr>
                                      <p:to>
                                        <p:strVal val="visible"/>
                                      </p:to>
                                    </p:set>
                                    <p:animEffect transition="in" filter="wipe(down)">
                                      <p:cBhvr>
                                        <p:cTn id="50"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ítulo 1"/>
          <p:cNvSpPr>
            <a:spLocks noGrp="1"/>
          </p:cNvSpPr>
          <p:nvPr>
            <p:ph type="title"/>
          </p:nvPr>
        </p:nvSpPr>
        <p:spPr/>
        <p:txBody>
          <a:bodyPr/>
          <a:lstStyle/>
          <a:p>
            <a:r>
              <a:rPr lang="pt-BR" b="1" smtClean="0">
                <a:solidFill>
                  <a:srgbClr val="7B9899"/>
                </a:solidFill>
              </a:rPr>
              <a:t>4. Igreja: Povo de Deus </a:t>
            </a:r>
          </a:p>
        </p:txBody>
      </p:sp>
      <p:sp>
        <p:nvSpPr>
          <p:cNvPr id="3" name="Espaço Reservado para Conteúdo 2"/>
          <p:cNvSpPr>
            <a:spLocks noGrp="1"/>
          </p:cNvSpPr>
          <p:nvPr>
            <p:ph sz="quarter" idx="1"/>
          </p:nvPr>
        </p:nvSpPr>
        <p:spPr>
          <a:xfrm>
            <a:off x="301625" y="1527175"/>
            <a:ext cx="8504238" cy="4926013"/>
          </a:xfrm>
        </p:spPr>
        <p:txBody>
          <a:bodyPr/>
          <a:lstStyle/>
          <a:p>
            <a:r>
              <a:rPr lang="pt-BR" smtClean="0"/>
              <a:t>O modelo de ação precede o modelo eclesiológico.</a:t>
            </a:r>
          </a:p>
          <a:p>
            <a:r>
              <a:rPr lang="pt-BR" smtClean="0"/>
              <a:t>Contexto: Vaticano II.</a:t>
            </a:r>
          </a:p>
          <a:p>
            <a:pPr lvl="1" algn="just"/>
            <a:r>
              <a:rPr lang="pt-BR" sz="2300" smtClean="0">
                <a:solidFill>
                  <a:schemeClr val="tx1"/>
                </a:solidFill>
              </a:rPr>
              <a:t>Percebe-se que era necessária uma renovação eclesial e pastoral. “Volta às fontes” – Pio X; preocupação também em voltar à Sagrada Escritura – a partir já de Leão  XIII.</a:t>
            </a:r>
          </a:p>
          <a:p>
            <a:pPr lvl="1" algn="just"/>
            <a:r>
              <a:rPr lang="pt-BR" sz="2300" smtClean="0">
                <a:solidFill>
                  <a:schemeClr val="tx1"/>
                </a:solidFill>
              </a:rPr>
              <a:t>Movimento eclesiológico que buscava superar o eclesiocentrismo, recuperação da categoria “Reino de Deus”.</a:t>
            </a:r>
          </a:p>
          <a:p>
            <a:pPr lvl="1" algn="just"/>
            <a:r>
              <a:rPr lang="pt-BR" sz="2300" smtClean="0">
                <a:solidFill>
                  <a:schemeClr val="tx1"/>
                </a:solidFill>
              </a:rPr>
              <a:t>Movimento laical;</a:t>
            </a:r>
          </a:p>
          <a:p>
            <a:pPr lvl="1" algn="just"/>
            <a:r>
              <a:rPr lang="pt-BR" sz="2300" smtClean="0">
                <a:solidFill>
                  <a:schemeClr val="tx1"/>
                </a:solidFill>
              </a:rPr>
              <a:t>Movimento ecumênico</a:t>
            </a:r>
          </a:p>
          <a:p>
            <a:pPr lvl="1" algn="just"/>
            <a:r>
              <a:rPr lang="pt-BR" sz="2300" smtClean="0">
                <a:solidFill>
                  <a:schemeClr val="tx1"/>
                </a:solidFill>
              </a:rPr>
              <a:t>Reconciliação com o mundo moderno.</a:t>
            </a:r>
          </a:p>
          <a:p>
            <a:endParaRPr lang="pt-B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ítulo 1"/>
          <p:cNvSpPr>
            <a:spLocks noGrp="1"/>
          </p:cNvSpPr>
          <p:nvPr>
            <p:ph type="title"/>
          </p:nvPr>
        </p:nvSpPr>
        <p:spPr/>
        <p:txBody>
          <a:bodyPr/>
          <a:lstStyle/>
          <a:p>
            <a:r>
              <a:rPr lang="pt-BR" b="1" smtClean="0">
                <a:solidFill>
                  <a:srgbClr val="7B9899"/>
                </a:solidFill>
              </a:rPr>
              <a:t>4. Igreja: Povo de Deus </a:t>
            </a:r>
            <a:endParaRPr lang="pt-BR" smtClean="0">
              <a:solidFill>
                <a:srgbClr val="7B9899"/>
              </a:solidFill>
            </a:endParaRPr>
          </a:p>
        </p:txBody>
      </p:sp>
      <p:sp>
        <p:nvSpPr>
          <p:cNvPr id="3" name="Espaço Reservado para Conteúdo 2"/>
          <p:cNvSpPr>
            <a:spLocks noGrp="1"/>
          </p:cNvSpPr>
          <p:nvPr>
            <p:ph sz="quarter" idx="1"/>
          </p:nvPr>
        </p:nvSpPr>
        <p:spPr>
          <a:xfrm>
            <a:off x="301625" y="1527175"/>
            <a:ext cx="8504238" cy="4926013"/>
          </a:xfrm>
        </p:spPr>
        <p:txBody>
          <a:bodyPr/>
          <a:lstStyle/>
          <a:p>
            <a:pPr algn="just"/>
            <a:r>
              <a:rPr lang="pt-BR" smtClean="0"/>
              <a:t>Diante do reconhecimento do “fracasso” na luta contra o mundo moderno, procura-se o respeito pela autonomia do temporal e um diálogo com as ciências.</a:t>
            </a:r>
          </a:p>
          <a:p>
            <a:pPr algn="just"/>
            <a:r>
              <a:rPr lang="pt-BR" smtClean="0"/>
              <a:t>É necessário uma nova forma de presença da Igreja no mundo: não mais o confronto, a hostilidade, a defesa, mas sim a interação, o diálogo, o serviço.</a:t>
            </a:r>
          </a:p>
          <a:p>
            <a:pPr algn="just"/>
            <a:r>
              <a:rPr lang="pt-BR" smtClean="0"/>
              <a:t>O culto deixa de esgotar a participação dos membros da Igreja na edificação do Reino de Deus.</a:t>
            </a:r>
          </a:p>
          <a:p>
            <a:pPr algn="just"/>
            <a:r>
              <a:rPr lang="pt-BR" smtClean="0"/>
              <a:t>Renovação paroquial.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ítulo 1"/>
          <p:cNvSpPr>
            <a:spLocks noGrp="1"/>
          </p:cNvSpPr>
          <p:nvPr>
            <p:ph type="title"/>
          </p:nvPr>
        </p:nvSpPr>
        <p:spPr/>
        <p:txBody>
          <a:bodyPr/>
          <a:lstStyle/>
          <a:p>
            <a:endParaRPr lang="pt-BR" smtClean="0">
              <a:solidFill>
                <a:srgbClr val="7B9899"/>
              </a:solidFill>
            </a:endParaRPr>
          </a:p>
        </p:txBody>
      </p:sp>
      <p:sp>
        <p:nvSpPr>
          <p:cNvPr id="3" name="Espaço Reservado para Conteúdo 2"/>
          <p:cNvSpPr>
            <a:spLocks noGrp="1"/>
          </p:cNvSpPr>
          <p:nvPr>
            <p:ph sz="quarter" idx="1"/>
          </p:nvPr>
        </p:nvSpPr>
        <p:spPr>
          <a:xfrm>
            <a:off x="301625" y="1557338"/>
            <a:ext cx="8504238" cy="4541837"/>
          </a:xfrm>
        </p:spPr>
        <p:txBody>
          <a:bodyPr/>
          <a:lstStyle/>
          <a:p>
            <a:pPr algn="just"/>
            <a:r>
              <a:rPr lang="pt-BR" smtClean="0"/>
              <a:t>A ação pastoral da Igreja, ainda que seja uma ação inspirada pelo Espírito Santo, é também uma ação humana:</a:t>
            </a:r>
          </a:p>
          <a:p>
            <a:pPr lvl="1" algn="just"/>
            <a:r>
              <a:rPr lang="pt-BR" sz="2700" i="1" dirty="0" smtClean="0">
                <a:solidFill>
                  <a:schemeClr val="tx1"/>
                </a:solidFill>
              </a:rPr>
              <a:t>De acordo com cada contexto histórico a Igreja procura ações pastorais que respondam aos problemas enfrentados.</a:t>
            </a:r>
          </a:p>
          <a:p>
            <a:pPr lvl="1" algn="just"/>
            <a:endParaRPr lang="pt-BR" sz="2800" i="1" dirty="0" smtClean="0">
              <a:solidFill>
                <a:schemeClr val="tx1"/>
              </a:solidFill>
            </a:endParaRPr>
          </a:p>
          <a:p>
            <a:pPr algn="just"/>
            <a:r>
              <a:rPr lang="pt-BR" dirty="0" smtClean="0"/>
              <a:t>Há sempre certa tensão entre “carisma” e “instituição”. Ex.: At 15!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ítulo 1"/>
          <p:cNvSpPr>
            <a:spLocks noGrp="1"/>
          </p:cNvSpPr>
          <p:nvPr>
            <p:ph type="title"/>
          </p:nvPr>
        </p:nvSpPr>
        <p:spPr/>
        <p:txBody>
          <a:bodyPr/>
          <a:lstStyle/>
          <a:p>
            <a:r>
              <a:rPr lang="pt-BR" b="1" smtClean="0">
                <a:solidFill>
                  <a:srgbClr val="7B9899"/>
                </a:solidFill>
              </a:rPr>
              <a:t>4. Igreja: Povo de Deus </a:t>
            </a:r>
            <a:endParaRPr lang="pt-BR" smtClean="0">
              <a:solidFill>
                <a:srgbClr val="7B9899"/>
              </a:solidFill>
            </a:endParaRPr>
          </a:p>
        </p:txBody>
      </p:sp>
      <p:sp>
        <p:nvSpPr>
          <p:cNvPr id="3" name="Espaço Reservado para Conteúdo 2"/>
          <p:cNvSpPr>
            <a:spLocks noGrp="1"/>
          </p:cNvSpPr>
          <p:nvPr>
            <p:ph sz="quarter" idx="1"/>
          </p:nvPr>
        </p:nvSpPr>
        <p:spPr>
          <a:xfrm>
            <a:off x="301625" y="1527175"/>
            <a:ext cx="8504238" cy="4926013"/>
          </a:xfrm>
        </p:spPr>
        <p:txBody>
          <a:bodyPr/>
          <a:lstStyle/>
          <a:p>
            <a:pPr algn="just"/>
            <a:r>
              <a:rPr lang="pt-BR" smtClean="0"/>
              <a:t>Missão: já não se preocupa tanto em ir ao encontro dos “pagãos” para trazê-los à Igreja, mas sim busca-se encarnar o Evangelho na história.</a:t>
            </a:r>
          </a:p>
          <a:p>
            <a:pPr lvl="1" algn="just"/>
            <a:r>
              <a:rPr lang="pt-BR" smtClean="0">
                <a:solidFill>
                  <a:schemeClr val="tx1"/>
                </a:solidFill>
              </a:rPr>
              <a:t>“As alegrias e as esperanças, as tristezas e as angústias dos homens de hoje, sobretudo dos pobres e de todos os que sofrem, são também as alegrias e as esperanças, as tristezas e as angústias dos discípulos de Cristo” (GS, n.1)</a:t>
            </a:r>
          </a:p>
          <a:p>
            <a:pPr algn="just"/>
            <a:r>
              <a:rPr lang="pt-BR" smtClean="0"/>
              <a:t>Busca-se o respeito do direito humano à liberdade religiosa.</a:t>
            </a:r>
          </a:p>
          <a:p>
            <a:pPr algn="just"/>
            <a:r>
              <a:rPr lang="pt-BR" smtClean="0"/>
              <a:t>Reconhece-se o respeito pela autonomia do temporal e da sociedade civil.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ítulo 1"/>
          <p:cNvSpPr>
            <a:spLocks noGrp="1"/>
          </p:cNvSpPr>
          <p:nvPr>
            <p:ph type="title"/>
          </p:nvPr>
        </p:nvSpPr>
        <p:spPr/>
        <p:txBody>
          <a:bodyPr/>
          <a:lstStyle/>
          <a:p>
            <a:r>
              <a:rPr lang="pt-BR" b="1" smtClean="0">
                <a:solidFill>
                  <a:srgbClr val="7B9899"/>
                </a:solidFill>
              </a:rPr>
              <a:t>4. Igreja: Povo de Deus </a:t>
            </a:r>
            <a:endParaRPr lang="pt-BR" smtClean="0">
              <a:solidFill>
                <a:srgbClr val="7B9899"/>
              </a:solidFill>
            </a:endParaRPr>
          </a:p>
        </p:txBody>
      </p:sp>
      <p:sp>
        <p:nvSpPr>
          <p:cNvPr id="3" name="Espaço Reservado para Conteúdo 2"/>
          <p:cNvSpPr>
            <a:spLocks noGrp="1"/>
          </p:cNvSpPr>
          <p:nvPr>
            <p:ph sz="quarter" idx="1"/>
          </p:nvPr>
        </p:nvSpPr>
        <p:spPr>
          <a:xfrm>
            <a:off x="301625" y="1527175"/>
            <a:ext cx="8504238" cy="4997450"/>
          </a:xfrm>
        </p:spPr>
        <p:txBody>
          <a:bodyPr>
            <a:normAutofit lnSpcReduction="10000"/>
          </a:bodyPr>
          <a:lstStyle/>
          <a:p>
            <a:pPr marL="274320" indent="-274320" algn="just" fontAlgn="auto">
              <a:spcAft>
                <a:spcPts val="0"/>
              </a:spcAft>
              <a:buFont typeface="Wingdings 2"/>
              <a:buChar char=""/>
              <a:defRPr/>
            </a:pPr>
            <a:r>
              <a:rPr lang="pt-BR" dirty="0" smtClean="0"/>
              <a:t>Concílio Vaticano II – </a:t>
            </a:r>
            <a:r>
              <a:rPr lang="pt-BR" i="1" dirty="0" err="1" smtClean="0"/>
              <a:t>Lumen</a:t>
            </a:r>
            <a:r>
              <a:rPr lang="pt-BR" i="1" dirty="0" smtClean="0"/>
              <a:t> Gentium</a:t>
            </a:r>
          </a:p>
          <a:p>
            <a:pPr marL="548640" lvl="1" indent="-274320" algn="just" fontAlgn="auto">
              <a:spcAft>
                <a:spcPts val="0"/>
              </a:spcAft>
              <a:buFont typeface="Wingdings"/>
              <a:buChar char=""/>
              <a:defRPr/>
            </a:pPr>
            <a:r>
              <a:rPr lang="pt-BR" sz="2300" dirty="0" smtClean="0">
                <a:solidFill>
                  <a:schemeClr val="tx1"/>
                </a:solidFill>
              </a:rPr>
              <a:t>A Igreja é sacramento da unidade da Trindade, entendido enquanto unidade na diversidade de seus membros e destes com todo o gênero humano.</a:t>
            </a:r>
          </a:p>
          <a:p>
            <a:pPr marL="548640" lvl="1" indent="-274320" algn="just" fontAlgn="auto">
              <a:spcAft>
                <a:spcPts val="0"/>
              </a:spcAft>
              <a:buFont typeface="Wingdings"/>
              <a:buChar char=""/>
              <a:defRPr/>
            </a:pPr>
            <a:r>
              <a:rPr lang="pt-BR" sz="2300" dirty="0" smtClean="0">
                <a:solidFill>
                  <a:schemeClr val="tx1"/>
                </a:solidFill>
              </a:rPr>
              <a:t>A Igreja é Povo de Deus: todos os batizados compõem este povo. O povo é pecador, ungido, profético, régio, carismático, participante da missão de Jesus Cristo.</a:t>
            </a:r>
          </a:p>
          <a:p>
            <a:pPr marL="548640" lvl="1" indent="-274320" algn="just" fontAlgn="auto">
              <a:spcAft>
                <a:spcPts val="0"/>
              </a:spcAft>
              <a:buFont typeface="Wingdings"/>
              <a:buChar char=""/>
              <a:defRPr/>
            </a:pPr>
            <a:r>
              <a:rPr lang="pt-BR" sz="2300" dirty="0" smtClean="0">
                <a:solidFill>
                  <a:schemeClr val="tx1"/>
                </a:solidFill>
              </a:rPr>
              <a:t>A Igreja é sacramento de salvação. Porém, o sacrifício de Cristo ultrapassa as fronteiras do mistério da Igreja.</a:t>
            </a:r>
          </a:p>
          <a:p>
            <a:pPr marL="548640" lvl="1" indent="-274320" algn="just" fontAlgn="auto">
              <a:spcAft>
                <a:spcPts val="0"/>
              </a:spcAft>
              <a:buFont typeface="Wingdings"/>
              <a:buChar char=""/>
              <a:defRPr/>
            </a:pPr>
            <a:r>
              <a:rPr lang="pt-BR" sz="2300" dirty="0" smtClean="0">
                <a:solidFill>
                  <a:schemeClr val="tx1"/>
                </a:solidFill>
              </a:rPr>
              <a:t>A Igreja existe para o Reino de Deus, o qual não se esgota nela.</a:t>
            </a:r>
          </a:p>
          <a:p>
            <a:pPr marL="548640" lvl="1" indent="-274320" algn="just" fontAlgn="auto">
              <a:spcAft>
                <a:spcPts val="0"/>
              </a:spcAft>
              <a:buFont typeface="Wingdings"/>
              <a:buChar char=""/>
              <a:defRPr/>
            </a:pPr>
            <a:r>
              <a:rPr lang="pt-BR" sz="2300" dirty="0" smtClean="0">
                <a:solidFill>
                  <a:schemeClr val="tx1"/>
                </a:solidFill>
              </a:rPr>
              <a:t>Redescobriu-se a universalidade do cristianismo na particularidade das Igrejas locais.</a:t>
            </a:r>
            <a:endParaRPr lang="pt-BR" sz="23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ítulo 1"/>
          <p:cNvSpPr>
            <a:spLocks noGrp="1"/>
          </p:cNvSpPr>
          <p:nvPr>
            <p:ph type="title"/>
          </p:nvPr>
        </p:nvSpPr>
        <p:spPr/>
        <p:txBody>
          <a:bodyPr/>
          <a:lstStyle/>
          <a:p>
            <a:r>
              <a:rPr lang="pt-BR" b="1" smtClean="0">
                <a:solidFill>
                  <a:srgbClr val="7B9899"/>
                </a:solidFill>
              </a:rPr>
              <a:t>5. Igreja como Eclesiogênese</a:t>
            </a:r>
          </a:p>
        </p:txBody>
      </p:sp>
      <p:sp>
        <p:nvSpPr>
          <p:cNvPr id="3" name="Espaço Reservado para Conteúdo 2"/>
          <p:cNvSpPr>
            <a:spLocks noGrp="1"/>
          </p:cNvSpPr>
          <p:nvPr>
            <p:ph sz="quarter" idx="1"/>
          </p:nvPr>
        </p:nvSpPr>
        <p:spPr>
          <a:xfrm>
            <a:off x="323850" y="1628775"/>
            <a:ext cx="8504238" cy="4781550"/>
          </a:xfrm>
        </p:spPr>
        <p:txBody>
          <a:bodyPr/>
          <a:lstStyle/>
          <a:p>
            <a:pPr algn="just"/>
            <a:r>
              <a:rPr lang="pt-BR" smtClean="0"/>
              <a:t>O modelo de ação precede o modelo eclesiológico.</a:t>
            </a:r>
          </a:p>
          <a:p>
            <a:pPr algn="just"/>
            <a:endParaRPr lang="pt-BR" smtClean="0"/>
          </a:p>
          <a:p>
            <a:pPr algn="just"/>
            <a:r>
              <a:rPr lang="pt-BR" smtClean="0"/>
              <a:t>Contexto: reflexões a partir do Vaticano II.</a:t>
            </a:r>
          </a:p>
          <a:p>
            <a:pPr algn="just"/>
            <a:endParaRPr lang="pt-BR" smtClean="0"/>
          </a:p>
          <a:p>
            <a:pPr algn="just"/>
            <a:r>
              <a:rPr lang="pt-BR" smtClean="0"/>
              <a:t>É o modelo criado pela Igreja na América Latina e no Caribe;</a:t>
            </a:r>
          </a:p>
          <a:p>
            <a:pPr algn="just"/>
            <a:endParaRPr lang="pt-BR" smtClean="0"/>
          </a:p>
          <a:p>
            <a:pPr algn="just"/>
            <a:r>
              <a:rPr lang="pt-BR" smtClean="0"/>
              <a:t>É considerada uma “recepção criativa” do CV II;</a:t>
            </a:r>
          </a:p>
          <a:p>
            <a:pPr algn="just"/>
            <a:endParaRPr lang="pt-B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wipe(down)">
                                      <p:cBhvr>
                                        <p:cTn id="7" dur="500"/>
                                        <p:tgtEl>
                                          <p:spTgt spid="3">
                                            <p:txEl>
                                              <p:pRg st="4" end="4"/>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ítulo 1"/>
          <p:cNvSpPr>
            <a:spLocks noGrp="1"/>
          </p:cNvSpPr>
          <p:nvPr>
            <p:ph type="title"/>
          </p:nvPr>
        </p:nvSpPr>
        <p:spPr/>
        <p:txBody>
          <a:bodyPr/>
          <a:lstStyle/>
          <a:p>
            <a:r>
              <a:rPr lang="pt-BR" b="1" smtClean="0">
                <a:solidFill>
                  <a:srgbClr val="7B9899"/>
                </a:solidFill>
              </a:rPr>
              <a:t>5. Igreja como Eclesiogênese</a:t>
            </a:r>
            <a:endParaRPr lang="pt-BR" smtClean="0">
              <a:solidFill>
                <a:srgbClr val="7B9899"/>
              </a:solidFill>
            </a:endParaRPr>
          </a:p>
        </p:txBody>
      </p:sp>
      <p:sp>
        <p:nvSpPr>
          <p:cNvPr id="3" name="Espaço Reservado para Conteúdo 2"/>
          <p:cNvSpPr>
            <a:spLocks noGrp="1"/>
          </p:cNvSpPr>
          <p:nvPr>
            <p:ph sz="quarter" idx="1"/>
          </p:nvPr>
        </p:nvSpPr>
        <p:spPr>
          <a:xfrm>
            <a:off x="301625" y="1527175"/>
            <a:ext cx="8504238" cy="4710113"/>
          </a:xfrm>
        </p:spPr>
        <p:txBody>
          <a:bodyPr>
            <a:normAutofit fontScale="92500" lnSpcReduction="10000"/>
          </a:bodyPr>
          <a:lstStyle/>
          <a:p>
            <a:pPr marL="274320" indent="-274320" algn="just" fontAlgn="auto">
              <a:spcAft>
                <a:spcPts val="0"/>
              </a:spcAft>
              <a:buFont typeface="Wingdings 2"/>
              <a:buChar char=""/>
              <a:defRPr/>
            </a:pPr>
            <a:r>
              <a:rPr lang="pt-BR" sz="2800" dirty="0"/>
              <a:t>Para Agenor </a:t>
            </a:r>
            <a:r>
              <a:rPr lang="pt-BR" sz="2800" dirty="0" err="1"/>
              <a:t>Brighenti</a:t>
            </a:r>
            <a:r>
              <a:rPr lang="pt-BR" sz="2800" dirty="0"/>
              <a:t>, “os padres conciliares da América Latina não deram muita contribuição ao evento do Concílio, mas, durante sua realização, assimilaram seu espírito e, voltando aos seus países, antes de ponto de chegada, fizeram dele um ponto de partida para a ação eclesial e a reflexão teológica” (2006, p.37).</a:t>
            </a:r>
          </a:p>
          <a:p>
            <a:pPr marL="274320" indent="-274320" algn="just" fontAlgn="auto">
              <a:spcAft>
                <a:spcPts val="0"/>
              </a:spcAft>
              <a:buFont typeface="Wingdings 2"/>
              <a:buChar char=""/>
              <a:defRPr/>
            </a:pPr>
            <a:endParaRPr lang="pt-BR" sz="2800" dirty="0" smtClean="0"/>
          </a:p>
          <a:p>
            <a:pPr marL="274320" indent="-274320" algn="just" fontAlgn="auto">
              <a:spcAft>
                <a:spcPts val="0"/>
              </a:spcAft>
              <a:buFont typeface="Wingdings 2"/>
              <a:buChar char=""/>
              <a:defRPr/>
            </a:pPr>
            <a:r>
              <a:rPr lang="pt-BR" sz="2800" dirty="0" smtClean="0"/>
              <a:t>Conotação </a:t>
            </a:r>
            <a:r>
              <a:rPr lang="pt-BR" sz="2800" dirty="0" err="1"/>
              <a:t>sócio-transformadora</a:t>
            </a:r>
            <a:r>
              <a:rPr lang="pt-BR" sz="2800" dirty="0"/>
              <a:t> e libertadora;</a:t>
            </a:r>
          </a:p>
          <a:p>
            <a:pPr marL="274320" indent="-274320" algn="just" fontAlgn="auto">
              <a:spcAft>
                <a:spcPts val="0"/>
              </a:spcAft>
              <a:buFont typeface="Wingdings 2"/>
              <a:buChar char=""/>
              <a:defRPr/>
            </a:pPr>
            <a:endParaRPr lang="pt-BR" sz="2800" dirty="0"/>
          </a:p>
          <a:p>
            <a:pPr marL="274320" indent="-274320" algn="just" fontAlgn="auto">
              <a:spcAft>
                <a:spcPts val="0"/>
              </a:spcAft>
              <a:buFont typeface="Wingdings 2"/>
              <a:buChar char=""/>
              <a:defRPr/>
            </a:pPr>
            <a:r>
              <a:rPr lang="pt-BR" sz="2800" dirty="0"/>
              <a:t>Protagonismo dos leigos;</a:t>
            </a:r>
          </a:p>
          <a:p>
            <a:pPr marL="274320" indent="-274320" algn="just" fontAlgn="auto">
              <a:spcAft>
                <a:spcPts val="0"/>
              </a:spcAft>
              <a:buFont typeface="Wingdings 2"/>
              <a:buChar char=""/>
              <a:defRPr/>
            </a:pPr>
            <a:endParaRPr lang="pt-BR"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ítulo 1"/>
          <p:cNvSpPr>
            <a:spLocks noGrp="1"/>
          </p:cNvSpPr>
          <p:nvPr>
            <p:ph type="title"/>
          </p:nvPr>
        </p:nvSpPr>
        <p:spPr/>
        <p:txBody>
          <a:bodyPr/>
          <a:lstStyle/>
          <a:p>
            <a:r>
              <a:rPr lang="pt-BR" b="1" smtClean="0">
                <a:solidFill>
                  <a:srgbClr val="7B9899"/>
                </a:solidFill>
              </a:rPr>
              <a:t>5. Igreja como Eclesiogênese</a:t>
            </a:r>
            <a:endParaRPr lang="pt-BR" smtClean="0">
              <a:solidFill>
                <a:srgbClr val="7B9899"/>
              </a:solidFill>
            </a:endParaRPr>
          </a:p>
        </p:txBody>
      </p:sp>
      <p:sp>
        <p:nvSpPr>
          <p:cNvPr id="3" name="Espaço Reservado para Conteúdo 2"/>
          <p:cNvSpPr>
            <a:spLocks noGrp="1"/>
          </p:cNvSpPr>
          <p:nvPr>
            <p:ph sz="quarter" idx="1"/>
          </p:nvPr>
        </p:nvSpPr>
        <p:spPr>
          <a:xfrm>
            <a:off x="301625" y="1557338"/>
            <a:ext cx="8504238" cy="4751387"/>
          </a:xfrm>
        </p:spPr>
        <p:txBody>
          <a:bodyPr>
            <a:normAutofit fontScale="92500" lnSpcReduction="10000"/>
          </a:bodyPr>
          <a:lstStyle/>
          <a:p>
            <a:pPr marL="274320" indent="-274320" algn="just" fontAlgn="auto">
              <a:spcAft>
                <a:spcPts val="0"/>
              </a:spcAft>
              <a:buFont typeface="Wingdings 2"/>
              <a:buChar char=""/>
              <a:defRPr/>
            </a:pPr>
            <a:r>
              <a:rPr lang="pt-BR" sz="2800" dirty="0"/>
              <a:t>Pobres como sujeitos de um mundo solidário e fraterno;</a:t>
            </a:r>
          </a:p>
          <a:p>
            <a:pPr marL="274320" indent="-274320" algn="just" fontAlgn="auto">
              <a:spcAft>
                <a:spcPts val="0"/>
              </a:spcAft>
              <a:buFont typeface="Wingdings 2"/>
              <a:buChar char=""/>
              <a:defRPr/>
            </a:pPr>
            <a:endParaRPr lang="pt-BR" sz="2800" dirty="0"/>
          </a:p>
          <a:p>
            <a:pPr marL="274320" indent="-274320" algn="just" fontAlgn="auto">
              <a:spcAft>
                <a:spcPts val="0"/>
              </a:spcAft>
              <a:buFont typeface="Wingdings 2"/>
              <a:buChar char=""/>
              <a:defRPr/>
            </a:pPr>
            <a:r>
              <a:rPr lang="pt-BR" sz="2800" dirty="0"/>
              <a:t>Ênfase nas comunidades eclesiais.</a:t>
            </a:r>
          </a:p>
          <a:p>
            <a:pPr marL="274320" indent="-274320" algn="just" fontAlgn="auto">
              <a:spcAft>
                <a:spcPts val="0"/>
              </a:spcAft>
              <a:buFont typeface="Wingdings 2"/>
              <a:buChar char=""/>
              <a:defRPr/>
            </a:pPr>
            <a:endParaRPr lang="pt-BR" sz="2800" dirty="0" smtClean="0"/>
          </a:p>
          <a:p>
            <a:pPr marL="274320" indent="-274320" algn="just" fontAlgn="auto">
              <a:spcAft>
                <a:spcPts val="0"/>
              </a:spcAft>
              <a:buFont typeface="Wingdings 2"/>
              <a:buChar char=""/>
              <a:defRPr/>
            </a:pPr>
            <a:r>
              <a:rPr lang="pt-BR" sz="2800" dirty="0" smtClean="0"/>
              <a:t>Comunidades </a:t>
            </a:r>
            <a:r>
              <a:rPr lang="pt-BR" sz="2800" dirty="0"/>
              <a:t>eclesiais: pequenas comunidades de vida na base;</a:t>
            </a:r>
          </a:p>
          <a:p>
            <a:pPr marL="274320" indent="-274320" algn="just" fontAlgn="auto">
              <a:spcAft>
                <a:spcPts val="0"/>
              </a:spcAft>
              <a:buFont typeface="Wingdings 2"/>
              <a:buChar char=""/>
              <a:defRPr/>
            </a:pPr>
            <a:endParaRPr lang="pt-BR" sz="2800" dirty="0"/>
          </a:p>
          <a:p>
            <a:pPr marL="274320" indent="-274320" algn="just" fontAlgn="auto">
              <a:spcAft>
                <a:spcPts val="0"/>
              </a:spcAft>
              <a:buFont typeface="Wingdings 2"/>
              <a:buChar char=""/>
              <a:defRPr/>
            </a:pPr>
            <a:r>
              <a:rPr lang="pt-BR" sz="2800" dirty="0"/>
              <a:t>Igreja com rosto próprio, cultura, ritos, símbolos...;</a:t>
            </a:r>
          </a:p>
          <a:p>
            <a:pPr marL="274320" indent="-274320" algn="just" fontAlgn="auto">
              <a:spcAft>
                <a:spcPts val="0"/>
              </a:spcAft>
              <a:buFont typeface="Wingdings 2"/>
              <a:buChar char=""/>
              <a:defRPr/>
            </a:pPr>
            <a:endParaRPr lang="pt-BR" sz="2800" dirty="0"/>
          </a:p>
          <a:p>
            <a:pPr marL="274320" indent="-274320" algn="just" fontAlgn="auto">
              <a:spcAft>
                <a:spcPts val="0"/>
              </a:spcAft>
              <a:buFont typeface="Wingdings 2"/>
              <a:buChar char=""/>
              <a:defRPr/>
            </a:pPr>
            <a:r>
              <a:rPr lang="pt-BR" sz="2800" dirty="0"/>
              <a:t>Reflexão teológica contextualizada.</a:t>
            </a:r>
          </a:p>
          <a:p>
            <a:pPr marL="274320" indent="-274320" fontAlgn="auto">
              <a:spcAft>
                <a:spcPts val="0"/>
              </a:spcAft>
              <a:buFont typeface="Wingdings 2"/>
              <a:buChar char=""/>
              <a:defRPr/>
            </a:pP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ítulo 1"/>
          <p:cNvSpPr>
            <a:spLocks noGrp="1"/>
          </p:cNvSpPr>
          <p:nvPr>
            <p:ph type="title"/>
          </p:nvPr>
        </p:nvSpPr>
        <p:spPr/>
        <p:txBody>
          <a:bodyPr/>
          <a:lstStyle/>
          <a:p>
            <a:r>
              <a:rPr lang="pt-BR" b="1" smtClean="0">
                <a:solidFill>
                  <a:srgbClr val="7B9899"/>
                </a:solidFill>
              </a:rPr>
              <a:t>5. Igreja como Eclesiogênese</a:t>
            </a:r>
            <a:endParaRPr lang="pt-BR" smtClean="0">
              <a:solidFill>
                <a:srgbClr val="7B9899"/>
              </a:solidFill>
            </a:endParaRPr>
          </a:p>
        </p:txBody>
      </p:sp>
      <p:sp>
        <p:nvSpPr>
          <p:cNvPr id="37891" name="Espaço Reservado para Conteúdo 2"/>
          <p:cNvSpPr>
            <a:spLocks noGrp="1"/>
          </p:cNvSpPr>
          <p:nvPr>
            <p:ph sz="quarter" idx="1"/>
          </p:nvPr>
        </p:nvSpPr>
        <p:spPr>
          <a:xfrm>
            <a:off x="323850" y="1773238"/>
            <a:ext cx="8504238" cy="4427537"/>
          </a:xfrm>
        </p:spPr>
        <p:txBody>
          <a:bodyPr/>
          <a:lstStyle/>
          <a:p>
            <a:pPr algn="just"/>
            <a:r>
              <a:rPr lang="pt-BR" smtClean="0"/>
              <a:t>Espaço para a reflexão e ação das mulheres, afro-americanos e indígenas;</a:t>
            </a:r>
          </a:p>
          <a:p>
            <a:pPr algn="just"/>
            <a:endParaRPr lang="pt-BR" smtClean="0"/>
          </a:p>
          <a:p>
            <a:pPr algn="just"/>
            <a:r>
              <a:rPr lang="pt-BR" smtClean="0"/>
              <a:t>Releitura bíblica na perspectiva: “para nós hoje”;</a:t>
            </a:r>
          </a:p>
          <a:p>
            <a:pPr algn="just"/>
            <a:endParaRPr lang="pt-BR" smtClean="0"/>
          </a:p>
          <a:p>
            <a:pPr algn="just"/>
            <a:r>
              <a:rPr lang="pt-BR" smtClean="0"/>
              <a:t>Cultos dominicais sem padre;</a:t>
            </a:r>
          </a:p>
          <a:p>
            <a:pPr algn="just"/>
            <a:endParaRPr lang="pt-BR" smtClean="0"/>
          </a:p>
          <a:p>
            <a:pPr algn="just"/>
            <a:r>
              <a:rPr lang="pt-BR" smtClean="0"/>
              <a:t>Formação da consciência cidadã.</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ítulo 1"/>
          <p:cNvSpPr>
            <a:spLocks noGrp="1"/>
          </p:cNvSpPr>
          <p:nvPr>
            <p:ph type="title"/>
          </p:nvPr>
        </p:nvSpPr>
        <p:spPr/>
        <p:txBody>
          <a:bodyPr/>
          <a:lstStyle/>
          <a:p>
            <a:r>
              <a:rPr lang="pt-BR" b="1" smtClean="0">
                <a:solidFill>
                  <a:srgbClr val="7B9899"/>
                </a:solidFill>
              </a:rPr>
              <a:t>5. Igreja como Eclesiogênese</a:t>
            </a:r>
            <a:endParaRPr lang="pt-BR" smtClean="0">
              <a:solidFill>
                <a:srgbClr val="7B9899"/>
              </a:solidFill>
            </a:endParaRPr>
          </a:p>
        </p:txBody>
      </p:sp>
      <p:sp>
        <p:nvSpPr>
          <p:cNvPr id="3" name="Espaço Reservado para Conteúdo 2"/>
          <p:cNvSpPr>
            <a:spLocks noGrp="1"/>
          </p:cNvSpPr>
          <p:nvPr>
            <p:ph sz="quarter" idx="1"/>
          </p:nvPr>
        </p:nvSpPr>
        <p:spPr>
          <a:xfrm>
            <a:off x="301625" y="1527175"/>
            <a:ext cx="8504238" cy="4572000"/>
          </a:xfrm>
        </p:spPr>
        <p:txBody>
          <a:bodyPr/>
          <a:lstStyle/>
          <a:p>
            <a:pPr algn="just"/>
            <a:r>
              <a:rPr lang="pt-BR" sz="2800" smtClean="0"/>
              <a:t>Esse modelo de ação configurou o modelo eclesial específico da América Latina e Caribe;</a:t>
            </a:r>
          </a:p>
          <a:p>
            <a:pPr algn="just"/>
            <a:endParaRPr lang="pt-BR" sz="2400" smtClean="0"/>
          </a:p>
          <a:p>
            <a:pPr algn="just"/>
            <a:r>
              <a:rPr lang="pt-BR" sz="2800" smtClean="0"/>
              <a:t>As comunidades inserem-se no peregrinar do Povo de Deus à “Terra Prometida”: nova sociedade, dimensão imanente do Reino de Deus;</a:t>
            </a:r>
          </a:p>
          <a:p>
            <a:pPr algn="just"/>
            <a:endParaRPr lang="pt-BR" sz="2400" smtClean="0"/>
          </a:p>
          <a:p>
            <a:pPr algn="just"/>
            <a:r>
              <a:rPr lang="pt-BR" sz="2800" smtClean="0"/>
              <a:t>Se o CV II abriu-se ao mundo; Medellín abriu-se aos pobres; Puebla, às culturas;</a:t>
            </a:r>
          </a:p>
          <a:p>
            <a:endParaRPr lang="pt-B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ítulo 1"/>
          <p:cNvSpPr>
            <a:spLocks noGrp="1"/>
          </p:cNvSpPr>
          <p:nvPr>
            <p:ph type="title"/>
          </p:nvPr>
        </p:nvSpPr>
        <p:spPr/>
        <p:txBody>
          <a:bodyPr/>
          <a:lstStyle/>
          <a:p>
            <a:r>
              <a:rPr lang="pt-BR" b="1" smtClean="0">
                <a:solidFill>
                  <a:srgbClr val="7B9899"/>
                </a:solidFill>
              </a:rPr>
              <a:t>5. Igreja como Eclesiogênese</a:t>
            </a:r>
            <a:endParaRPr lang="pt-BR" smtClean="0">
              <a:solidFill>
                <a:srgbClr val="7B9899"/>
              </a:solidFill>
            </a:endParaRPr>
          </a:p>
        </p:txBody>
      </p:sp>
      <p:sp>
        <p:nvSpPr>
          <p:cNvPr id="3" name="Espaço Reservado para Conteúdo 2"/>
          <p:cNvSpPr>
            <a:spLocks noGrp="1"/>
          </p:cNvSpPr>
          <p:nvPr>
            <p:ph sz="quarter" idx="1"/>
          </p:nvPr>
        </p:nvSpPr>
        <p:spPr>
          <a:xfrm>
            <a:off x="301625" y="1527175"/>
            <a:ext cx="8504238" cy="4572000"/>
          </a:xfrm>
        </p:spPr>
        <p:txBody>
          <a:bodyPr>
            <a:normAutofit lnSpcReduction="10000"/>
          </a:bodyPr>
          <a:lstStyle/>
          <a:p>
            <a:pPr marL="274320" indent="-274320" algn="just" fontAlgn="auto">
              <a:spcAft>
                <a:spcPts val="0"/>
              </a:spcAft>
              <a:buFont typeface="Wingdings 2"/>
              <a:buChar char=""/>
              <a:defRPr/>
            </a:pPr>
            <a:r>
              <a:rPr lang="pt-BR" sz="2800" dirty="0" smtClean="0"/>
              <a:t>O CV II </a:t>
            </a:r>
            <a:r>
              <a:rPr lang="pt-BR" sz="2800" dirty="0"/>
              <a:t>acena para a relação de comunhão: vida em comunidade à luz de Atos dos Apóstolos;</a:t>
            </a:r>
          </a:p>
          <a:p>
            <a:pPr marL="274320" indent="-274320" algn="just" fontAlgn="auto">
              <a:spcAft>
                <a:spcPts val="0"/>
              </a:spcAft>
              <a:buFont typeface="Wingdings 2"/>
              <a:buChar char=""/>
              <a:defRPr/>
            </a:pPr>
            <a:endParaRPr lang="pt-BR" sz="2800" dirty="0"/>
          </a:p>
          <a:p>
            <a:pPr marL="274320" indent="-274320" algn="just" fontAlgn="auto">
              <a:spcAft>
                <a:spcPts val="0"/>
              </a:spcAft>
              <a:buFont typeface="Wingdings 2"/>
              <a:buChar char=""/>
              <a:defRPr/>
            </a:pPr>
            <a:r>
              <a:rPr lang="pt-BR" sz="2800" dirty="0"/>
              <a:t>A América Latina e Caribe situa o Povo de Deus no peregrinar histórico de toda a humanidade;</a:t>
            </a:r>
          </a:p>
          <a:p>
            <a:pPr marL="274320" indent="-274320" algn="just" fontAlgn="auto">
              <a:spcAft>
                <a:spcPts val="0"/>
              </a:spcAft>
              <a:buFont typeface="Wingdings 2"/>
              <a:buChar char=""/>
              <a:defRPr/>
            </a:pPr>
            <a:endParaRPr lang="pt-BR" sz="2800" dirty="0"/>
          </a:p>
          <a:p>
            <a:pPr marL="274320" indent="-274320" algn="just" fontAlgn="auto">
              <a:spcAft>
                <a:spcPts val="0"/>
              </a:spcAft>
              <a:buFont typeface="Wingdings 2"/>
              <a:buChar char=""/>
              <a:defRPr/>
            </a:pPr>
            <a:r>
              <a:rPr lang="pt-BR" sz="2800" dirty="0"/>
              <a:t>Mistério de comunhão implica: </a:t>
            </a:r>
            <a:r>
              <a:rPr lang="pt-BR" sz="2800" dirty="0" err="1"/>
              <a:t>co-responsabilidade</a:t>
            </a:r>
            <a:r>
              <a:rPr lang="pt-BR" sz="2800" dirty="0"/>
              <a:t> de todos, Igreja ministerial;</a:t>
            </a:r>
          </a:p>
          <a:p>
            <a:pPr marL="274320" indent="-274320" algn="just" fontAlgn="auto">
              <a:spcAft>
                <a:spcPts val="0"/>
              </a:spcAft>
              <a:buFont typeface="Wingdings 2"/>
              <a:buChar char=""/>
              <a:defRPr/>
            </a:pPr>
            <a:endParaRPr lang="pt-BR" sz="2800" dirty="0"/>
          </a:p>
          <a:p>
            <a:pPr marL="274320" indent="-274320" algn="just" fontAlgn="auto">
              <a:spcAft>
                <a:spcPts val="0"/>
              </a:spcAft>
              <a:buFont typeface="Wingdings 2"/>
              <a:buChar char=""/>
              <a:defRPr/>
            </a:pPr>
            <a:r>
              <a:rPr lang="pt-BR" sz="2800" dirty="0"/>
              <a:t>Ênfase na ideia de pequenas comunidades.</a:t>
            </a:r>
          </a:p>
          <a:p>
            <a:pPr marL="274320" indent="-274320" fontAlgn="auto">
              <a:spcAft>
                <a:spcPts val="0"/>
              </a:spcAft>
              <a:buFont typeface="Wingdings 2"/>
              <a:buChar char=""/>
              <a:defRPr/>
            </a:pP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ircle(in)">
                                      <p:cBhvr>
                                        <p:cTn id="17" dur="2000"/>
                                        <p:tgtEl>
                                          <p:spTgt spid="3">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circle(in)">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ítulo 1"/>
          <p:cNvSpPr>
            <a:spLocks noGrp="1"/>
          </p:cNvSpPr>
          <p:nvPr>
            <p:ph type="title"/>
          </p:nvPr>
        </p:nvSpPr>
        <p:spPr/>
        <p:txBody>
          <a:bodyPr/>
          <a:lstStyle/>
          <a:p>
            <a:r>
              <a:rPr lang="pt-BR" b="1" smtClean="0">
                <a:solidFill>
                  <a:srgbClr val="7B9899"/>
                </a:solidFill>
              </a:rPr>
              <a:t>5. Igreja como Eclesiogênese</a:t>
            </a:r>
            <a:endParaRPr lang="pt-BR" smtClean="0">
              <a:solidFill>
                <a:srgbClr val="7B9899"/>
              </a:solidFill>
            </a:endParaRPr>
          </a:p>
        </p:txBody>
      </p:sp>
      <p:sp>
        <p:nvSpPr>
          <p:cNvPr id="3" name="Espaço Reservado para Conteúdo 2"/>
          <p:cNvSpPr>
            <a:spLocks noGrp="1"/>
          </p:cNvSpPr>
          <p:nvPr>
            <p:ph sz="quarter" idx="1"/>
          </p:nvPr>
        </p:nvSpPr>
        <p:spPr>
          <a:xfrm>
            <a:off x="301625" y="1527175"/>
            <a:ext cx="8504238" cy="4781550"/>
          </a:xfrm>
        </p:spPr>
        <p:txBody>
          <a:bodyPr/>
          <a:lstStyle/>
          <a:p>
            <a:pPr algn="just"/>
            <a:r>
              <a:rPr lang="pt-BR" sz="2800" smtClean="0"/>
              <a:t>CV II: missão do mundo, em espírito de serviço e diálogo;</a:t>
            </a:r>
          </a:p>
          <a:p>
            <a:pPr algn="just"/>
            <a:endParaRPr lang="pt-BR" sz="900" smtClean="0"/>
          </a:p>
          <a:p>
            <a:pPr algn="just"/>
            <a:r>
              <a:rPr lang="pt-BR" sz="2800" smtClean="0"/>
              <a:t>América Latina e Caribe: missão enquanto compromisso de transformação da sociedade, transformação das estruturas;</a:t>
            </a:r>
          </a:p>
          <a:p>
            <a:pPr algn="just"/>
            <a:endParaRPr lang="pt-BR" sz="900" smtClean="0"/>
          </a:p>
          <a:p>
            <a:pPr algn="just"/>
            <a:r>
              <a:rPr lang="pt-BR" sz="2800" smtClean="0"/>
              <a:t>Diálogo entre fé e ciência, evangelho e culturas...;</a:t>
            </a:r>
          </a:p>
          <a:p>
            <a:pPr algn="just"/>
            <a:endParaRPr lang="pt-BR" sz="900" smtClean="0"/>
          </a:p>
          <a:p>
            <a:pPr algn="just"/>
            <a:r>
              <a:rPr lang="pt-BR" sz="2800" smtClean="0"/>
              <a:t>Opção preferencial pelos pobres contra a pobreza, atitude profética.</a:t>
            </a:r>
          </a:p>
          <a:p>
            <a:pPr algn="just"/>
            <a:endParaRPr lang="pt-BR" sz="2800" smtClean="0"/>
          </a:p>
          <a:p>
            <a:endParaRPr lang="pt-B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heel(1)">
                                      <p:cBhvr>
                                        <p:cTn id="12" dur="20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heel(1)">
                                      <p:cBhvr>
                                        <p:cTn id="17" dur="2000"/>
                                        <p:tgtEl>
                                          <p:spTgt spid="3">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1" presetClass="entr" presetSubtype="1"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heel(1)">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ítulo 1"/>
          <p:cNvSpPr>
            <a:spLocks noGrp="1"/>
          </p:cNvSpPr>
          <p:nvPr>
            <p:ph type="title"/>
          </p:nvPr>
        </p:nvSpPr>
        <p:spPr>
          <a:xfrm>
            <a:off x="0" y="115888"/>
            <a:ext cx="9144000" cy="760412"/>
          </a:xfrm>
        </p:spPr>
        <p:txBody>
          <a:bodyPr/>
          <a:lstStyle/>
          <a:p>
            <a:endParaRPr lang="pt-BR" sz="2500" b="1" i="1" smtClean="0">
              <a:solidFill>
                <a:srgbClr val="7B9899"/>
              </a:solidFill>
            </a:endParaRPr>
          </a:p>
        </p:txBody>
      </p:sp>
      <p:sp>
        <p:nvSpPr>
          <p:cNvPr id="41987" name="Espaço Reservado para Conteúdo 2"/>
          <p:cNvSpPr>
            <a:spLocks noGrp="1"/>
          </p:cNvSpPr>
          <p:nvPr>
            <p:ph sz="quarter" idx="1"/>
          </p:nvPr>
        </p:nvSpPr>
        <p:spPr>
          <a:xfrm>
            <a:off x="301625" y="2492375"/>
            <a:ext cx="8504238" cy="3606800"/>
          </a:xfrm>
        </p:spPr>
        <p:txBody>
          <a:bodyPr/>
          <a:lstStyle/>
          <a:p>
            <a:pPr marL="0" indent="0" algn="ctr">
              <a:buFont typeface="Wingdings 2" pitchFamily="18" charset="2"/>
              <a:buNone/>
            </a:pPr>
            <a:r>
              <a:rPr lang="pt-BR" sz="4000" b="1" i="1" smtClean="0"/>
              <a:t>Quais são as eclesiologias presentes na atualidade?</a:t>
            </a:r>
            <a:endParaRPr lang="pt-BR" sz="40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ítulo 1"/>
          <p:cNvSpPr>
            <a:spLocks noGrp="1"/>
          </p:cNvSpPr>
          <p:nvPr>
            <p:ph type="title"/>
          </p:nvPr>
        </p:nvSpPr>
        <p:spPr/>
        <p:txBody>
          <a:bodyPr/>
          <a:lstStyle/>
          <a:p>
            <a:endParaRPr lang="pt-BR" smtClean="0">
              <a:solidFill>
                <a:srgbClr val="7B9899"/>
              </a:solidFill>
            </a:endParaRPr>
          </a:p>
        </p:txBody>
      </p:sp>
      <p:sp>
        <p:nvSpPr>
          <p:cNvPr id="15363" name="Espaço Reservado para Conteúdo 2"/>
          <p:cNvSpPr>
            <a:spLocks noGrp="1"/>
          </p:cNvSpPr>
          <p:nvPr>
            <p:ph sz="quarter" idx="1"/>
          </p:nvPr>
        </p:nvSpPr>
        <p:spPr>
          <a:xfrm>
            <a:off x="1116013" y="1916113"/>
            <a:ext cx="7056437" cy="4183062"/>
          </a:xfrm>
        </p:spPr>
        <p:txBody>
          <a:bodyPr/>
          <a:lstStyle/>
          <a:p>
            <a:pPr marL="0" indent="0" algn="just">
              <a:buFont typeface="Wingdings 2" pitchFamily="18" charset="2"/>
              <a:buNone/>
            </a:pPr>
            <a:r>
              <a:rPr lang="pt-BR" smtClean="0"/>
              <a:t>“A tensão entre os dois pólos – carisma e instituição –, inevitável e salutar, faz com que a Igreja vá elaborando, através da história, a partir de sua forma de presença no mundo e de sua ação, progressivas e diferentes compreensões de si mesma. Subjacente a cada modelo de ação está um modelo eclesiológico.” (BRIGHENTI, 2006, p.19).</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ítulo 1"/>
          <p:cNvSpPr>
            <a:spLocks noGrp="1"/>
          </p:cNvSpPr>
          <p:nvPr>
            <p:ph type="title"/>
          </p:nvPr>
        </p:nvSpPr>
        <p:spPr/>
        <p:txBody>
          <a:bodyPr/>
          <a:lstStyle/>
          <a:p>
            <a:endParaRPr lang="pt-BR" smtClean="0">
              <a:solidFill>
                <a:srgbClr val="7B9899"/>
              </a:solidFill>
            </a:endParaRPr>
          </a:p>
        </p:txBody>
      </p:sp>
      <p:sp>
        <p:nvSpPr>
          <p:cNvPr id="3" name="Espaço Reservado para Conteúdo 2"/>
          <p:cNvSpPr>
            <a:spLocks noGrp="1"/>
          </p:cNvSpPr>
          <p:nvPr>
            <p:ph sz="quarter" idx="1"/>
          </p:nvPr>
        </p:nvSpPr>
        <p:spPr>
          <a:xfrm>
            <a:off x="301625" y="1700213"/>
            <a:ext cx="8504238" cy="4752975"/>
          </a:xfrm>
        </p:spPr>
        <p:txBody>
          <a:bodyPr/>
          <a:lstStyle/>
          <a:p>
            <a:pPr marL="0" indent="0" algn="ctr">
              <a:buFont typeface="Wingdings 2" pitchFamily="18" charset="2"/>
              <a:buNone/>
            </a:pPr>
            <a:r>
              <a:rPr lang="pt-BR" i="1" smtClean="0"/>
              <a:t>“Uma eclesiologia que deixa de considerar o contexto sociopolítico da sociedade moderna priva-se de qualquer chance de proporcionar nova atualidade àquilo que a Igreja significa” </a:t>
            </a:r>
          </a:p>
          <a:p>
            <a:pPr marL="0" indent="0" algn="ctr">
              <a:buFont typeface="Wingdings 2" pitchFamily="18" charset="2"/>
              <a:buNone/>
            </a:pPr>
            <a:r>
              <a:rPr lang="pt-BR" smtClean="0"/>
              <a:t>(WIEDENHOFER, 2012, p.51)</a:t>
            </a:r>
          </a:p>
          <a:p>
            <a:pPr marL="0" indent="0" algn="ctr">
              <a:buFont typeface="Wingdings 2" pitchFamily="18" charset="2"/>
              <a:buNone/>
            </a:pPr>
            <a:endParaRPr lang="pt-BR" smtClean="0"/>
          </a:p>
          <a:p>
            <a:pPr marL="0" indent="0" algn="ctr">
              <a:buFont typeface="Wingdings 2" pitchFamily="18" charset="2"/>
              <a:buNone/>
            </a:pPr>
            <a:r>
              <a:rPr lang="pt-BR" smtClean="0"/>
              <a:t>Inspirado nesta frase, desenvolva um texto crítico, entre 30 a 40 linhas, sobre as eclesiologias e os modelos de ação presentes hoje em seu contexto de pastoral.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nodeType="afterEffect">
                                  <p:stCondLst>
                                    <p:cond delay="1000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ítulo 1"/>
          <p:cNvSpPr>
            <a:spLocks noGrp="1"/>
          </p:cNvSpPr>
          <p:nvPr>
            <p:ph type="title"/>
          </p:nvPr>
        </p:nvSpPr>
        <p:spPr/>
        <p:txBody>
          <a:bodyPr/>
          <a:lstStyle/>
          <a:p>
            <a:r>
              <a:rPr lang="pt-BR" smtClean="0">
                <a:solidFill>
                  <a:srgbClr val="7B9899"/>
                </a:solidFill>
              </a:rPr>
              <a:t>Referências citadas</a:t>
            </a:r>
          </a:p>
        </p:txBody>
      </p:sp>
      <p:sp>
        <p:nvSpPr>
          <p:cNvPr id="3" name="Espaço Reservado para Conteúdo 2"/>
          <p:cNvSpPr>
            <a:spLocks noGrp="1"/>
          </p:cNvSpPr>
          <p:nvPr>
            <p:ph sz="quarter" idx="1"/>
          </p:nvPr>
        </p:nvSpPr>
        <p:spPr>
          <a:xfrm>
            <a:off x="301625" y="1989138"/>
            <a:ext cx="8504238" cy="4110037"/>
          </a:xfrm>
        </p:spPr>
        <p:txBody>
          <a:bodyPr>
            <a:normAutofit lnSpcReduction="10000"/>
          </a:bodyPr>
          <a:lstStyle/>
          <a:p>
            <a:pPr marL="274320" indent="-274320" algn="just" fontAlgn="auto">
              <a:spcAft>
                <a:spcPts val="0"/>
              </a:spcAft>
              <a:buFont typeface="Wingdings 2"/>
              <a:buChar char=""/>
              <a:defRPr/>
            </a:pPr>
            <a:r>
              <a:rPr lang="pt-BR" sz="2000" dirty="0"/>
              <a:t>BRIGHENTI, Agenor. </a:t>
            </a:r>
            <a:r>
              <a:rPr lang="pt-BR" sz="2000" i="1" dirty="0"/>
              <a:t>A pastoral dá o que pensar: a inteligência da prática transformadora da fé</a:t>
            </a:r>
            <a:r>
              <a:rPr lang="pt-BR" sz="2000" dirty="0"/>
              <a:t>. São Paulo / Valencia: Paulinas / </a:t>
            </a:r>
            <a:r>
              <a:rPr lang="pt-BR" sz="2000" dirty="0" err="1"/>
              <a:t>Siquem</a:t>
            </a:r>
            <a:r>
              <a:rPr lang="pt-BR" sz="2000" dirty="0"/>
              <a:t>, 2006</a:t>
            </a:r>
            <a:r>
              <a:rPr lang="pt-BR" sz="2000" dirty="0" smtClean="0"/>
              <a:t>.</a:t>
            </a:r>
          </a:p>
          <a:p>
            <a:pPr marL="274320" indent="-274320" algn="just" fontAlgn="auto">
              <a:spcAft>
                <a:spcPts val="0"/>
              </a:spcAft>
              <a:buFont typeface="Wingdings 2"/>
              <a:buChar char=""/>
              <a:defRPr/>
            </a:pPr>
            <a:endParaRPr lang="pt-BR" sz="2000" dirty="0" smtClean="0"/>
          </a:p>
          <a:p>
            <a:pPr marL="274320" indent="-274320" algn="just" fontAlgn="auto">
              <a:spcAft>
                <a:spcPts val="0"/>
              </a:spcAft>
              <a:buFont typeface="Wingdings 2"/>
              <a:buChar char=""/>
              <a:defRPr/>
            </a:pPr>
            <a:r>
              <a:rPr lang="pt-BR" sz="2000" dirty="0" smtClean="0"/>
              <a:t>WIEDENHOFER, </a:t>
            </a:r>
            <a:r>
              <a:rPr lang="pt-BR" sz="2000" dirty="0" err="1" smtClean="0"/>
              <a:t>Siegfried</a:t>
            </a:r>
            <a:r>
              <a:rPr lang="pt-BR" sz="2000" dirty="0" smtClean="0"/>
              <a:t>. </a:t>
            </a:r>
            <a:r>
              <a:rPr lang="pt-BR" sz="2000" i="1" dirty="0" smtClean="0"/>
              <a:t>Eclesiologia. In: Manual de Dogmática.</a:t>
            </a:r>
            <a:r>
              <a:rPr lang="pt-BR" sz="2000" dirty="0" smtClean="0"/>
              <a:t> 5ª ed. </a:t>
            </a:r>
            <a:r>
              <a:rPr lang="pt-BR" sz="2000" dirty="0" err="1" smtClean="0"/>
              <a:t>Pretrópolis</a:t>
            </a:r>
            <a:r>
              <a:rPr lang="pt-BR" sz="2000" dirty="0" smtClean="0"/>
              <a:t>: Vozes, 2012. </a:t>
            </a:r>
            <a:r>
              <a:rPr lang="pt-BR" sz="2000" dirty="0" err="1" smtClean="0"/>
              <a:t>Vol.II</a:t>
            </a:r>
            <a:r>
              <a:rPr lang="pt-BR" sz="2000" dirty="0" smtClean="0"/>
              <a:t>.</a:t>
            </a:r>
          </a:p>
          <a:p>
            <a:pPr marL="274320" indent="-274320" algn="just" fontAlgn="auto">
              <a:spcAft>
                <a:spcPts val="0"/>
              </a:spcAft>
              <a:buFont typeface="Wingdings 2"/>
              <a:buChar char=""/>
              <a:defRPr/>
            </a:pPr>
            <a:endParaRPr lang="pt-BR" sz="2000" dirty="0" smtClean="0"/>
          </a:p>
          <a:p>
            <a:pPr marL="274320" indent="-274320" algn="just" fontAlgn="auto">
              <a:spcAft>
                <a:spcPts val="0"/>
              </a:spcAft>
              <a:buFont typeface="Wingdings 2"/>
              <a:buChar char=""/>
              <a:defRPr/>
            </a:pPr>
            <a:r>
              <a:rPr lang="pt-BR" sz="2000" dirty="0" smtClean="0"/>
              <a:t>CONSTITUIÇÃO PASTORAL  </a:t>
            </a:r>
            <a:r>
              <a:rPr lang="pt-BR" sz="2000" i="1" dirty="0" err="1" smtClean="0"/>
              <a:t>Gaudium</a:t>
            </a:r>
            <a:r>
              <a:rPr lang="pt-BR" sz="2000" i="1" dirty="0" smtClean="0"/>
              <a:t> et </a:t>
            </a:r>
            <a:r>
              <a:rPr lang="pt-BR" sz="2000" i="1" dirty="0" err="1" smtClean="0"/>
              <a:t>Spes</a:t>
            </a:r>
            <a:r>
              <a:rPr lang="pt-BR" sz="2000" i="1" dirty="0" smtClean="0"/>
              <a:t>. In: Compêndio do Vaticano II. </a:t>
            </a:r>
            <a:r>
              <a:rPr lang="pt-BR" sz="2000" dirty="0" smtClean="0"/>
              <a:t>Petrópolis: Vozes, 2000.</a:t>
            </a:r>
          </a:p>
          <a:p>
            <a:pPr marL="274320" indent="-274320" algn="just" fontAlgn="auto">
              <a:spcAft>
                <a:spcPts val="0"/>
              </a:spcAft>
              <a:buFont typeface="Wingdings 2"/>
              <a:buChar char=""/>
              <a:defRPr/>
            </a:pPr>
            <a:endParaRPr lang="pt-BR" sz="2000" dirty="0"/>
          </a:p>
          <a:p>
            <a:pPr marL="274320" indent="-274320" algn="just" fontAlgn="auto">
              <a:spcAft>
                <a:spcPts val="0"/>
              </a:spcAft>
              <a:buFont typeface="Wingdings 2"/>
              <a:buChar char=""/>
              <a:defRPr/>
            </a:pPr>
            <a:r>
              <a:rPr lang="pt-BR" sz="2000" dirty="0" smtClean="0"/>
              <a:t>CARTA A DIOGNETO. </a:t>
            </a:r>
            <a:r>
              <a:rPr lang="pt-BR" sz="2000" i="1" dirty="0" smtClean="0"/>
              <a:t>In: Liturgia das Horas II. </a:t>
            </a:r>
            <a:r>
              <a:rPr lang="pt-BR" sz="2000" dirty="0" smtClean="0"/>
              <a:t>São Paulo: </a:t>
            </a:r>
            <a:r>
              <a:rPr lang="pt-BR" sz="2000" dirty="0" err="1" smtClean="0"/>
              <a:t>Paulus</a:t>
            </a:r>
            <a:r>
              <a:rPr lang="pt-BR" sz="2000" dirty="0" smtClean="0"/>
              <a:t>, 2000.</a:t>
            </a:r>
            <a:endParaRPr lang="pt-BR" sz="20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371600" y="2819400"/>
            <a:ext cx="6400800" cy="2625725"/>
          </a:xfrm>
        </p:spPr>
        <p:txBody>
          <a:bodyPr>
            <a:normAutofit/>
          </a:bodyPr>
          <a:lstStyle/>
          <a:p>
            <a:pPr fontAlgn="auto">
              <a:spcAft>
                <a:spcPts val="0"/>
              </a:spcAft>
              <a:buFont typeface="Wingdings 2"/>
              <a:buNone/>
              <a:defRPr/>
            </a:pPr>
            <a:r>
              <a:rPr lang="pt-BR" dirty="0"/>
              <a:t>Escola diaconal são </a:t>
            </a:r>
            <a:r>
              <a:rPr lang="pt-BR" dirty="0" err="1"/>
              <a:t>filipe</a:t>
            </a:r>
            <a:endParaRPr lang="pt-BR" dirty="0"/>
          </a:p>
          <a:p>
            <a:pPr fontAlgn="auto">
              <a:spcAft>
                <a:spcPts val="0"/>
              </a:spcAft>
              <a:buFont typeface="Wingdings 2"/>
              <a:buNone/>
              <a:defRPr/>
            </a:pPr>
            <a:endParaRPr lang="pt-BR" dirty="0" smtClean="0"/>
          </a:p>
          <a:p>
            <a:pPr fontAlgn="auto">
              <a:spcAft>
                <a:spcPts val="0"/>
              </a:spcAft>
              <a:buFont typeface="Wingdings 2"/>
              <a:buNone/>
              <a:defRPr/>
            </a:pPr>
            <a:r>
              <a:rPr lang="pt-BR" dirty="0" smtClean="0"/>
              <a:t>Estágio pastoral</a:t>
            </a:r>
          </a:p>
          <a:p>
            <a:pPr fontAlgn="auto">
              <a:spcAft>
                <a:spcPts val="0"/>
              </a:spcAft>
              <a:buFont typeface="Wingdings 2"/>
              <a:buNone/>
              <a:defRPr/>
            </a:pPr>
            <a:endParaRPr lang="pt-BR" dirty="0"/>
          </a:p>
          <a:p>
            <a:pPr fontAlgn="auto">
              <a:spcAft>
                <a:spcPts val="0"/>
              </a:spcAft>
              <a:buFont typeface="Wingdings 2"/>
              <a:buNone/>
              <a:defRPr/>
            </a:pPr>
            <a:r>
              <a:rPr lang="pt-BR" dirty="0" smtClean="0"/>
              <a:t>Prof. Daniel Luiz</a:t>
            </a:r>
          </a:p>
          <a:p>
            <a:pPr fontAlgn="auto">
              <a:spcAft>
                <a:spcPts val="0"/>
              </a:spcAft>
              <a:buFont typeface="Wingdings 2"/>
              <a:buNone/>
              <a:defRPr/>
            </a:pPr>
            <a:r>
              <a:rPr lang="pt-BR" sz="1200" dirty="0" smtClean="0"/>
              <a:t>Terceiro encontro</a:t>
            </a:r>
            <a:r>
              <a:rPr lang="pt-BR" dirty="0" smtClean="0"/>
              <a:t> – 27.08.17 </a:t>
            </a:r>
          </a:p>
          <a:p>
            <a:pPr fontAlgn="auto">
              <a:spcAft>
                <a:spcPts val="0"/>
              </a:spcAft>
              <a:buFont typeface="Wingdings 2"/>
              <a:buNone/>
              <a:defRPr/>
            </a:pPr>
            <a:endParaRPr lang="pt-BR" dirty="0"/>
          </a:p>
          <a:p>
            <a:pPr fontAlgn="auto">
              <a:spcAft>
                <a:spcPts val="0"/>
              </a:spcAft>
              <a:buFont typeface="Wingdings 2"/>
              <a:buNone/>
              <a:defRPr/>
            </a:pPr>
            <a:endParaRPr lang="pt-BR" dirty="0" smtClean="0"/>
          </a:p>
          <a:p>
            <a:pPr fontAlgn="auto">
              <a:spcAft>
                <a:spcPts val="0"/>
              </a:spcAft>
              <a:buFont typeface="Wingdings 2"/>
              <a:buNone/>
              <a:defRPr/>
            </a:pPr>
            <a:endParaRPr lang="pt-BR" dirty="0"/>
          </a:p>
        </p:txBody>
      </p:sp>
      <p:sp>
        <p:nvSpPr>
          <p:cNvPr id="45059" name="Título 1"/>
          <p:cNvSpPr>
            <a:spLocks noGrp="1"/>
          </p:cNvSpPr>
          <p:nvPr>
            <p:ph type="ctrTitle"/>
          </p:nvPr>
        </p:nvSpPr>
        <p:spPr/>
        <p:txBody>
          <a:bodyPr/>
          <a:lstStyle/>
          <a:p>
            <a:r>
              <a:rPr lang="pt-BR" smtClean="0"/>
              <a:t>As diferentes eclesiologias e os diferentes modelos de pastoral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ítulo 1"/>
          <p:cNvSpPr>
            <a:spLocks noGrp="1"/>
          </p:cNvSpPr>
          <p:nvPr>
            <p:ph type="title"/>
          </p:nvPr>
        </p:nvSpPr>
        <p:spPr/>
        <p:txBody>
          <a:bodyPr/>
          <a:lstStyle/>
          <a:p>
            <a:endParaRPr lang="pt-BR" smtClean="0">
              <a:solidFill>
                <a:srgbClr val="7B9899"/>
              </a:solidFill>
            </a:endParaRPr>
          </a:p>
        </p:txBody>
      </p:sp>
      <p:sp>
        <p:nvSpPr>
          <p:cNvPr id="3" name="Espaço Reservado para Conteúdo 2"/>
          <p:cNvSpPr>
            <a:spLocks noGrp="1"/>
          </p:cNvSpPr>
          <p:nvPr>
            <p:ph sz="quarter" idx="1"/>
          </p:nvPr>
        </p:nvSpPr>
        <p:spPr>
          <a:xfrm>
            <a:off x="301625" y="1527175"/>
            <a:ext cx="8504238" cy="4781550"/>
          </a:xfrm>
        </p:spPr>
        <p:txBody>
          <a:bodyPr>
            <a:normAutofit/>
          </a:bodyPr>
          <a:lstStyle/>
          <a:p>
            <a:pPr marL="274320" indent="-274320" fontAlgn="auto">
              <a:spcAft>
                <a:spcPts val="0"/>
              </a:spcAft>
              <a:buFont typeface="Wingdings 2"/>
              <a:buChar char=""/>
              <a:defRPr/>
            </a:pPr>
            <a:r>
              <a:rPr lang="pt-BR" dirty="0" smtClean="0"/>
              <a:t>A “tensão” entre “carisma” e “instituição” molda duas formas de compreender a eclesiologia:</a:t>
            </a:r>
          </a:p>
          <a:p>
            <a:pPr marL="274320" indent="-274320" fontAlgn="auto">
              <a:spcAft>
                <a:spcPts val="0"/>
              </a:spcAft>
              <a:buFont typeface="Wingdings 2"/>
              <a:buChar char=""/>
              <a:defRPr/>
            </a:pPr>
            <a:endParaRPr lang="pt-BR" dirty="0"/>
          </a:p>
          <a:p>
            <a:pPr marL="0" indent="0" algn="ctr" fontAlgn="auto">
              <a:spcAft>
                <a:spcPts val="0"/>
              </a:spcAft>
              <a:buFont typeface="Wingdings 2"/>
              <a:buNone/>
              <a:defRPr/>
            </a:pPr>
            <a:r>
              <a:rPr lang="pt-BR" b="1" dirty="0" smtClean="0"/>
              <a:t>Modelo normativo </a:t>
            </a:r>
            <a:r>
              <a:rPr lang="pt-BR" b="1" dirty="0" err="1" smtClean="0"/>
              <a:t>neotestamentário</a:t>
            </a:r>
            <a:r>
              <a:rPr lang="pt-BR" b="1" dirty="0" smtClean="0"/>
              <a:t> </a:t>
            </a:r>
          </a:p>
          <a:p>
            <a:pPr marL="0" indent="0" algn="ctr" fontAlgn="auto">
              <a:spcAft>
                <a:spcPts val="0"/>
              </a:spcAft>
              <a:buFont typeface="Wingdings 2"/>
              <a:buNone/>
              <a:defRPr/>
            </a:pPr>
            <a:r>
              <a:rPr lang="pt-BR" i="1" dirty="0" smtClean="0"/>
              <a:t>Carisma </a:t>
            </a:r>
          </a:p>
          <a:p>
            <a:pPr marL="0" indent="0" algn="ctr" fontAlgn="auto">
              <a:spcAft>
                <a:spcPts val="0"/>
              </a:spcAft>
              <a:buFont typeface="Wingdings 2"/>
              <a:buNone/>
              <a:defRPr/>
            </a:pPr>
            <a:r>
              <a:rPr lang="pt-BR" sz="2000" i="1" dirty="0" smtClean="0"/>
              <a:t>imutável</a:t>
            </a:r>
          </a:p>
          <a:p>
            <a:pPr marL="0" indent="0" algn="ctr" fontAlgn="auto">
              <a:spcAft>
                <a:spcPts val="0"/>
              </a:spcAft>
              <a:buFont typeface="Wingdings 2"/>
              <a:buNone/>
              <a:defRPr/>
            </a:pPr>
            <a:endParaRPr lang="pt-BR" dirty="0" smtClean="0"/>
          </a:p>
          <a:p>
            <a:pPr marL="0" indent="0" algn="ctr" fontAlgn="auto">
              <a:spcAft>
                <a:spcPts val="0"/>
              </a:spcAft>
              <a:buFont typeface="Wingdings 2"/>
              <a:buNone/>
              <a:defRPr/>
            </a:pPr>
            <a:r>
              <a:rPr lang="pt-BR" b="1" dirty="0" smtClean="0"/>
              <a:t>Modelos históricos da trajetória eclesial</a:t>
            </a:r>
          </a:p>
          <a:p>
            <a:pPr marL="0" indent="0" algn="ctr" fontAlgn="auto">
              <a:spcAft>
                <a:spcPts val="0"/>
              </a:spcAft>
              <a:buFont typeface="Wingdings 2"/>
              <a:buNone/>
              <a:defRPr/>
            </a:pPr>
            <a:r>
              <a:rPr lang="pt-BR" i="1" dirty="0" smtClean="0"/>
              <a:t>Instituição </a:t>
            </a:r>
          </a:p>
          <a:p>
            <a:pPr marL="0" indent="0" algn="ctr" fontAlgn="auto">
              <a:spcAft>
                <a:spcPts val="0"/>
              </a:spcAft>
              <a:buFont typeface="Wingdings 2"/>
              <a:buNone/>
              <a:defRPr/>
            </a:pPr>
            <a:r>
              <a:rPr lang="pt-BR" sz="2000" i="1" dirty="0" smtClean="0"/>
              <a:t>variante</a:t>
            </a:r>
            <a:endParaRPr lang="pt-BR" sz="2000" i="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1000"/>
                                        <p:tgtEl>
                                          <p:spTgt spid="3">
                                            <p:txEl>
                                              <p:pRg st="7" end="7"/>
                                            </p:txEl>
                                          </p:spTgt>
                                        </p:tgtEl>
                                      </p:cBhvr>
                                    </p:animEffect>
                                    <p:anim calcmode="lin" valueType="num">
                                      <p:cBhvr>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fade">
                                      <p:cBhvr>
                                        <p:cTn id="41" dur="1000"/>
                                        <p:tgtEl>
                                          <p:spTgt spid="3">
                                            <p:txEl>
                                              <p:pRg st="8" end="8"/>
                                            </p:txEl>
                                          </p:spTgt>
                                        </p:tgtEl>
                                      </p:cBhvr>
                                    </p:animEffect>
                                    <p:anim calcmode="lin" valueType="num">
                                      <p:cBhvr>
                                        <p:cTn id="4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ítulo 1"/>
          <p:cNvSpPr>
            <a:spLocks noGrp="1"/>
          </p:cNvSpPr>
          <p:nvPr>
            <p:ph type="title"/>
          </p:nvPr>
        </p:nvSpPr>
        <p:spPr/>
        <p:txBody>
          <a:bodyPr/>
          <a:lstStyle/>
          <a:p>
            <a:r>
              <a:rPr lang="pt-BR" smtClean="0">
                <a:solidFill>
                  <a:srgbClr val="7B9899"/>
                </a:solidFill>
              </a:rPr>
              <a:t>Modelo normativo neotestamentário</a:t>
            </a:r>
          </a:p>
        </p:txBody>
      </p:sp>
      <p:sp>
        <p:nvSpPr>
          <p:cNvPr id="3" name="Espaço Reservado para Conteúdo 2"/>
          <p:cNvSpPr>
            <a:spLocks noGrp="1"/>
          </p:cNvSpPr>
          <p:nvPr>
            <p:ph sz="quarter" idx="1"/>
          </p:nvPr>
        </p:nvSpPr>
        <p:spPr>
          <a:xfrm>
            <a:off x="539750" y="1527175"/>
            <a:ext cx="8135938" cy="4572000"/>
          </a:xfrm>
        </p:spPr>
        <p:txBody>
          <a:bodyPr>
            <a:normAutofit/>
          </a:bodyPr>
          <a:lstStyle/>
          <a:p>
            <a:pPr marL="274320" indent="-274320" algn="just" fontAlgn="auto">
              <a:spcAft>
                <a:spcPts val="0"/>
              </a:spcAft>
              <a:buFont typeface="Wingdings 2"/>
              <a:buChar char=""/>
              <a:defRPr/>
            </a:pPr>
            <a:endParaRPr lang="pt-BR" dirty="0" smtClean="0"/>
          </a:p>
          <a:p>
            <a:pPr marL="274320" indent="-274320" algn="just" fontAlgn="auto">
              <a:spcAft>
                <a:spcPts val="0"/>
              </a:spcAft>
              <a:buFont typeface="Wingdings 2"/>
              <a:buChar char=""/>
              <a:defRPr/>
            </a:pPr>
            <a:r>
              <a:rPr lang="pt-BR" dirty="0" smtClean="0"/>
              <a:t>Tem em si os elementos fundamentais que devem estar presentes em qualquer modelo eclesiológico histórico.</a:t>
            </a:r>
          </a:p>
          <a:p>
            <a:pPr marL="0" indent="0" algn="just" fontAlgn="auto">
              <a:spcAft>
                <a:spcPts val="0"/>
              </a:spcAft>
              <a:buFont typeface="Wingdings 2"/>
              <a:buNone/>
              <a:defRPr/>
            </a:pPr>
            <a:endParaRPr lang="pt-BR" dirty="0" smtClean="0"/>
          </a:p>
          <a:p>
            <a:pPr marL="274320" indent="-274320" algn="just" fontAlgn="auto">
              <a:spcAft>
                <a:spcPts val="0"/>
              </a:spcAft>
              <a:buFont typeface="Wingdings 2"/>
              <a:buChar char=""/>
              <a:defRPr/>
            </a:pPr>
            <a:r>
              <a:rPr lang="pt-BR" dirty="0" smtClean="0"/>
              <a:t>Espírito Santo e Igreja estão indissoluvelmente unidos no tempo e no espaço </a:t>
            </a:r>
            <a:r>
              <a:rPr lang="pt-BR" dirty="0" smtClean="0">
                <a:cs typeface="Times New Roman" pitchFamily="18" charset="0"/>
              </a:rPr>
              <a:t>→ O tempo da Igreja é o tempo do Espírito Santo.</a:t>
            </a:r>
            <a:endParaRPr lang="pt-BR" dirty="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ircle(in)">
                                      <p:cBhvr>
                                        <p:cTn id="1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ítulo 1"/>
          <p:cNvSpPr>
            <a:spLocks noGrp="1"/>
          </p:cNvSpPr>
          <p:nvPr>
            <p:ph type="title"/>
          </p:nvPr>
        </p:nvSpPr>
        <p:spPr/>
        <p:txBody>
          <a:bodyPr/>
          <a:lstStyle/>
          <a:p>
            <a:r>
              <a:rPr lang="pt-BR" smtClean="0">
                <a:solidFill>
                  <a:srgbClr val="7B9899"/>
                </a:solidFill>
              </a:rPr>
              <a:t>Modelo normativo neotestamentário</a:t>
            </a:r>
          </a:p>
        </p:txBody>
      </p:sp>
      <p:sp>
        <p:nvSpPr>
          <p:cNvPr id="3" name="Espaço Reservado para Conteúdo 2"/>
          <p:cNvSpPr>
            <a:spLocks noGrp="1"/>
          </p:cNvSpPr>
          <p:nvPr>
            <p:ph sz="quarter" idx="1"/>
          </p:nvPr>
        </p:nvSpPr>
        <p:spPr>
          <a:xfrm>
            <a:off x="323850" y="1484313"/>
            <a:ext cx="8504238" cy="5070475"/>
          </a:xfrm>
        </p:spPr>
        <p:txBody>
          <a:bodyPr>
            <a:normAutofit lnSpcReduction="10000"/>
          </a:bodyPr>
          <a:lstStyle/>
          <a:p>
            <a:pPr marL="0" indent="0" fontAlgn="auto">
              <a:spcAft>
                <a:spcPts val="0"/>
              </a:spcAft>
              <a:buFont typeface="Wingdings 2"/>
              <a:buNone/>
              <a:defRPr/>
            </a:pPr>
            <a:r>
              <a:rPr lang="pt-BR" b="1" dirty="0" smtClean="0"/>
              <a:t>Alguns elementos que caracterizam o modelo eclesial </a:t>
            </a:r>
            <a:r>
              <a:rPr lang="pt-BR" b="1" dirty="0" err="1" smtClean="0"/>
              <a:t>noetestamentário</a:t>
            </a:r>
            <a:r>
              <a:rPr lang="pt-BR" b="1" dirty="0" smtClean="0"/>
              <a:t>:</a:t>
            </a:r>
          </a:p>
          <a:p>
            <a:pPr marL="0" indent="0" fontAlgn="auto">
              <a:spcAft>
                <a:spcPts val="0"/>
              </a:spcAft>
              <a:buFont typeface="Wingdings 2"/>
              <a:buNone/>
              <a:defRPr/>
            </a:pPr>
            <a:endParaRPr lang="pt-BR" b="1" dirty="0" smtClean="0"/>
          </a:p>
          <a:p>
            <a:pPr marL="274320" indent="-274320" fontAlgn="auto">
              <a:spcAft>
                <a:spcPts val="0"/>
              </a:spcAft>
              <a:buFont typeface="Wingdings 2"/>
              <a:buChar char=""/>
              <a:defRPr/>
            </a:pPr>
            <a:r>
              <a:rPr lang="pt-BR" dirty="0" smtClean="0"/>
              <a:t>A Igreja é apostólica </a:t>
            </a:r>
            <a:r>
              <a:rPr lang="pt-BR" sz="2000" dirty="0" smtClean="0"/>
              <a:t>(</a:t>
            </a:r>
            <a:r>
              <a:rPr lang="pt-BR" sz="2000" dirty="0" err="1" smtClean="0"/>
              <a:t>Ef</a:t>
            </a:r>
            <a:r>
              <a:rPr lang="pt-BR" sz="2000" dirty="0" smtClean="0"/>
              <a:t> 2,20)</a:t>
            </a:r>
          </a:p>
          <a:p>
            <a:pPr marL="274320" indent="-274320" fontAlgn="auto">
              <a:spcAft>
                <a:spcPts val="0"/>
              </a:spcAft>
              <a:buFont typeface="Wingdings 2"/>
              <a:buChar char=""/>
              <a:defRPr/>
            </a:pPr>
            <a:r>
              <a:rPr lang="pt-BR" dirty="0" smtClean="0"/>
              <a:t>A Igreja é uma </a:t>
            </a:r>
            <a:r>
              <a:rPr lang="pt-BR" sz="2000" dirty="0" smtClean="0"/>
              <a:t>(fundamento da Trindade – </a:t>
            </a:r>
            <a:r>
              <a:rPr lang="pt-BR" sz="2000" dirty="0" err="1" smtClean="0"/>
              <a:t>Jo</a:t>
            </a:r>
            <a:r>
              <a:rPr lang="pt-BR" sz="2000" dirty="0" smtClean="0"/>
              <a:t> 17,21)</a:t>
            </a:r>
          </a:p>
          <a:p>
            <a:pPr marL="274320" indent="-274320" fontAlgn="auto">
              <a:spcAft>
                <a:spcPts val="0"/>
              </a:spcAft>
              <a:buFont typeface="Wingdings 2"/>
              <a:buChar char=""/>
              <a:defRPr/>
            </a:pPr>
            <a:r>
              <a:rPr lang="pt-BR" dirty="0" smtClean="0"/>
              <a:t>Igreja da Palavra e dos sinais sacramentais</a:t>
            </a:r>
            <a:r>
              <a:rPr lang="pt-BR" sz="2000" dirty="0" smtClean="0"/>
              <a:t> (At 2,42)</a:t>
            </a:r>
          </a:p>
          <a:p>
            <a:pPr marL="274320" indent="-274320" fontAlgn="auto">
              <a:spcAft>
                <a:spcPts val="0"/>
              </a:spcAft>
              <a:buFont typeface="Wingdings 2"/>
              <a:buChar char=""/>
              <a:defRPr/>
            </a:pPr>
            <a:r>
              <a:rPr lang="pt-BR" dirty="0" smtClean="0"/>
              <a:t>Carismas e ministérios </a:t>
            </a:r>
            <a:r>
              <a:rPr lang="pt-BR" sz="2000" dirty="0" smtClean="0"/>
              <a:t>(I Cor 12,4-11)</a:t>
            </a:r>
          </a:p>
          <a:p>
            <a:pPr marL="274320" indent="-274320" fontAlgn="auto">
              <a:spcAft>
                <a:spcPts val="0"/>
              </a:spcAft>
              <a:buFont typeface="Wingdings 2"/>
              <a:buChar char=""/>
              <a:defRPr/>
            </a:pPr>
            <a:r>
              <a:rPr lang="pt-BR" dirty="0" smtClean="0"/>
              <a:t>Comunidade dos convertidos</a:t>
            </a:r>
            <a:r>
              <a:rPr lang="pt-BR" sz="2000" dirty="0" smtClean="0"/>
              <a:t> (At 2,41)</a:t>
            </a:r>
          </a:p>
          <a:p>
            <a:pPr marL="274320" indent="-274320" fontAlgn="auto">
              <a:spcAft>
                <a:spcPts val="0"/>
              </a:spcAft>
              <a:buFont typeface="Wingdings 2"/>
              <a:buChar char=""/>
              <a:defRPr/>
            </a:pPr>
            <a:r>
              <a:rPr lang="pt-BR" dirty="0" smtClean="0"/>
              <a:t>A Igreja está no mundo, mas não é deste mundo </a:t>
            </a:r>
            <a:r>
              <a:rPr lang="pt-BR" sz="2000" dirty="0" smtClean="0"/>
              <a:t>(Carta a </a:t>
            </a:r>
            <a:r>
              <a:rPr lang="pt-BR" sz="2000" dirty="0" err="1" smtClean="0"/>
              <a:t>Diogneto</a:t>
            </a:r>
            <a:r>
              <a:rPr lang="pt-BR" sz="2000" dirty="0"/>
              <a:t> </a:t>
            </a:r>
            <a:r>
              <a:rPr lang="pt-BR" sz="2000" dirty="0" smtClean="0"/>
              <a:t>5-6)</a:t>
            </a:r>
          </a:p>
          <a:p>
            <a:pPr marL="274320" indent="-274320" fontAlgn="auto">
              <a:spcAft>
                <a:spcPts val="0"/>
              </a:spcAft>
              <a:buFont typeface="Wingdings 2"/>
              <a:buChar char=""/>
              <a:defRPr/>
            </a:pPr>
            <a:r>
              <a:rPr lang="pt-BR" dirty="0" smtClean="0"/>
              <a:t>Realidade escatológica</a:t>
            </a:r>
            <a:r>
              <a:rPr lang="en-US" dirty="0" smtClean="0"/>
              <a:t> </a:t>
            </a:r>
            <a:r>
              <a:rPr lang="en-US" sz="2000" dirty="0" smtClean="0"/>
              <a:t>(</a:t>
            </a:r>
            <a:r>
              <a:rPr lang="en-US" sz="2000" dirty="0" err="1" smtClean="0"/>
              <a:t>Rm</a:t>
            </a:r>
            <a:r>
              <a:rPr lang="en-US" sz="2000" dirty="0" smtClean="0"/>
              <a:t> 8,18-19)</a:t>
            </a:r>
            <a:endParaRPr lang="pt-BR" sz="20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3"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3"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3"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3"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3"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3"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fontAlgn="auto">
              <a:spcAft>
                <a:spcPts val="0"/>
              </a:spcAft>
              <a:defRPr/>
            </a:pPr>
            <a:r>
              <a:rPr lang="pt-BR" b="1" dirty="0" smtClean="0"/>
              <a:t>Modelos históricos da trajetória eclesial</a:t>
            </a:r>
            <a:endParaRPr lang="pt-BR" b="1" dirty="0"/>
          </a:p>
        </p:txBody>
      </p:sp>
      <p:sp>
        <p:nvSpPr>
          <p:cNvPr id="3" name="Espaço Reservado para Conteúdo 2"/>
          <p:cNvSpPr>
            <a:spLocks noGrp="1"/>
          </p:cNvSpPr>
          <p:nvPr>
            <p:ph sz="quarter" idx="1"/>
          </p:nvPr>
        </p:nvSpPr>
        <p:spPr>
          <a:xfrm>
            <a:off x="301625" y="1527175"/>
            <a:ext cx="8504238" cy="4926013"/>
          </a:xfrm>
        </p:spPr>
        <p:txBody>
          <a:bodyPr>
            <a:normAutofit/>
          </a:bodyPr>
          <a:lstStyle/>
          <a:p>
            <a:pPr marL="274320" indent="-274320" algn="just" fontAlgn="auto">
              <a:spcAft>
                <a:spcPts val="0"/>
              </a:spcAft>
              <a:buFont typeface="Wingdings 2"/>
              <a:buChar char=""/>
              <a:defRPr/>
            </a:pPr>
            <a:r>
              <a:rPr lang="pt-BR" dirty="0" smtClean="0"/>
              <a:t>Segundo </a:t>
            </a:r>
            <a:r>
              <a:rPr lang="pt-BR" dirty="0" err="1" smtClean="0"/>
              <a:t>Brighenti</a:t>
            </a:r>
            <a:r>
              <a:rPr lang="pt-BR" dirty="0" smtClean="0"/>
              <a:t> (2006, p.22), é possível identificar pelo menos cinco modelos de ação pastoral presentes em cinco diferentes modelos eclesiológicos.</a:t>
            </a:r>
          </a:p>
          <a:p>
            <a:pPr marL="0" indent="0" fontAlgn="auto">
              <a:spcAft>
                <a:spcPts val="0"/>
              </a:spcAft>
              <a:buFont typeface="Wingdings 2"/>
              <a:buNone/>
              <a:defRPr/>
            </a:pPr>
            <a:r>
              <a:rPr lang="pt-BR" dirty="0" smtClean="0"/>
              <a:t>Obs.: </a:t>
            </a:r>
          </a:p>
          <a:p>
            <a:pPr marL="548640" lvl="1" indent="-274320" fontAlgn="auto">
              <a:spcAft>
                <a:spcPts val="0"/>
              </a:spcAft>
              <a:buFont typeface="Wingdings"/>
              <a:buChar char=""/>
              <a:defRPr/>
            </a:pPr>
            <a:r>
              <a:rPr lang="pt-BR" sz="2400" dirty="0">
                <a:solidFill>
                  <a:schemeClr val="tx1"/>
                </a:solidFill>
              </a:rPr>
              <a:t>N</a:t>
            </a:r>
            <a:r>
              <a:rPr lang="pt-BR" sz="2400" dirty="0" smtClean="0">
                <a:solidFill>
                  <a:schemeClr val="tx1"/>
                </a:solidFill>
              </a:rPr>
              <a:t>os períodos </a:t>
            </a:r>
            <a:r>
              <a:rPr lang="pt-BR" sz="2400" dirty="0" err="1" smtClean="0">
                <a:solidFill>
                  <a:schemeClr val="tx1"/>
                </a:solidFill>
              </a:rPr>
              <a:t>patrístico</a:t>
            </a:r>
            <a:r>
              <a:rPr lang="pt-BR" sz="2400" dirty="0" smtClean="0">
                <a:solidFill>
                  <a:schemeClr val="tx1"/>
                </a:solidFill>
              </a:rPr>
              <a:t> e pós-Vaticano II, há primeiro o modelo de ação que molda o modelo eclesiológico.</a:t>
            </a:r>
          </a:p>
          <a:p>
            <a:pPr marL="274320" lvl="1" indent="0" algn="ctr" fontAlgn="auto">
              <a:spcAft>
                <a:spcPts val="0"/>
              </a:spcAft>
              <a:buFont typeface="Wingdings"/>
              <a:buNone/>
              <a:defRPr/>
            </a:pPr>
            <a:r>
              <a:rPr lang="pt-BR" sz="2400" i="1" dirty="0" smtClean="0">
                <a:solidFill>
                  <a:schemeClr val="tx1"/>
                </a:solidFill>
              </a:rPr>
              <a:t>A prática determina a teoria</a:t>
            </a:r>
          </a:p>
          <a:p>
            <a:pPr marL="548640" lvl="1" indent="-274320" fontAlgn="auto">
              <a:spcAft>
                <a:spcPts val="0"/>
              </a:spcAft>
              <a:buFont typeface="Wingdings"/>
              <a:buChar char=""/>
              <a:defRPr/>
            </a:pPr>
            <a:r>
              <a:rPr lang="pt-BR" sz="2400" dirty="0" smtClean="0">
                <a:solidFill>
                  <a:schemeClr val="tx1"/>
                </a:solidFill>
              </a:rPr>
              <a:t>Nos períodos medieval e moderno, primeiro surge o modelo eclesiológico, depois o modelo de ação.</a:t>
            </a:r>
          </a:p>
          <a:p>
            <a:pPr marL="274320" lvl="1" indent="0" algn="ctr" fontAlgn="auto">
              <a:spcAft>
                <a:spcPts val="0"/>
              </a:spcAft>
              <a:buFont typeface="Wingdings"/>
              <a:buNone/>
              <a:defRPr/>
            </a:pPr>
            <a:r>
              <a:rPr lang="pt-BR" sz="2400" i="1" dirty="0" smtClean="0">
                <a:solidFill>
                  <a:schemeClr val="tx1"/>
                </a:solidFill>
              </a:rPr>
              <a:t>A teoria determina a prática</a:t>
            </a:r>
            <a:endParaRPr lang="pt-BR" sz="2400" i="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par>
                          <p:cTn id="17" fill="hold" nodeType="afterGroup">
                            <p:stCondLst>
                              <p:cond delay="500"/>
                            </p:stCondLst>
                            <p:childTnLst>
                              <p:par>
                                <p:cTn id="18" presetID="53" presetClass="entr" presetSubtype="16" fill="hold" nodeType="afterEffect">
                                  <p:stCondLst>
                                    <p:cond delay="200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p:cTn id="20"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2" dur="500"/>
                                        <p:tgtEl>
                                          <p:spTgt spid="3">
                                            <p:txEl>
                                              <p:pRg st="2" end="2"/>
                                            </p:txEl>
                                          </p:spTgt>
                                        </p:tgtEl>
                                      </p:cBhvr>
                                    </p:animEffect>
                                  </p:childTnLst>
                                </p:cTn>
                              </p:par>
                            </p:childTnLst>
                          </p:cTn>
                        </p:par>
                        <p:par>
                          <p:cTn id="23" fill="hold" nodeType="afterGroup">
                            <p:stCondLst>
                              <p:cond delay="3000"/>
                            </p:stCondLst>
                            <p:childTnLst>
                              <p:par>
                                <p:cTn id="24" presetID="53" presetClass="entr" presetSubtype="16" fill="hold"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p:cTn id="26"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8" dur="500"/>
                                        <p:tgtEl>
                                          <p:spTgt spid="3">
                                            <p:txEl>
                                              <p:pRg st="3" end="3"/>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3" presetClass="entr" presetSubtype="16"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p:cTn id="33"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5" dur="500"/>
                                        <p:tgtEl>
                                          <p:spTgt spid="3">
                                            <p:txEl>
                                              <p:pRg st="4" end="4"/>
                                            </p:txEl>
                                          </p:spTgt>
                                        </p:tgtEl>
                                      </p:cBhvr>
                                    </p:animEffect>
                                  </p:childTnLst>
                                </p:cTn>
                              </p:par>
                              <p:par>
                                <p:cTn id="36" presetID="53" presetClass="entr" presetSubtype="16" fill="hold"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p:cTn id="3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fontAlgn="auto">
              <a:spcAft>
                <a:spcPts val="0"/>
              </a:spcAft>
              <a:defRPr/>
            </a:pPr>
            <a:r>
              <a:rPr lang="pt-BR" b="1" dirty="0"/>
              <a:t>Modelos históricos da trajetória eclesial</a:t>
            </a:r>
            <a:endParaRPr lang="pt-BR" dirty="0"/>
          </a:p>
        </p:txBody>
      </p:sp>
      <p:sp>
        <p:nvSpPr>
          <p:cNvPr id="3" name="Espaço Reservado para Conteúdo 2"/>
          <p:cNvSpPr>
            <a:spLocks noGrp="1"/>
          </p:cNvSpPr>
          <p:nvPr>
            <p:ph sz="quarter" idx="1"/>
          </p:nvPr>
        </p:nvSpPr>
        <p:spPr>
          <a:xfrm>
            <a:off x="301625" y="1527175"/>
            <a:ext cx="8504238" cy="4572000"/>
          </a:xfrm>
        </p:spPr>
        <p:txBody>
          <a:bodyPr>
            <a:normAutofit/>
          </a:bodyPr>
          <a:lstStyle/>
          <a:p>
            <a:pPr marL="274320" indent="-274320" fontAlgn="auto">
              <a:spcAft>
                <a:spcPts val="0"/>
              </a:spcAft>
              <a:buFont typeface="Wingdings 2"/>
              <a:buChar char=""/>
              <a:defRPr/>
            </a:pPr>
            <a:r>
              <a:rPr lang="pt-BR" dirty="0" smtClean="0"/>
              <a:t>Cinco modelos eclesiológicos:</a:t>
            </a:r>
          </a:p>
          <a:p>
            <a:pPr marL="274320" indent="-274320" fontAlgn="auto">
              <a:spcAft>
                <a:spcPts val="0"/>
              </a:spcAft>
              <a:buFont typeface="Wingdings 2"/>
              <a:buChar char=""/>
              <a:defRPr/>
            </a:pPr>
            <a:endParaRPr lang="pt-BR" dirty="0" smtClean="0"/>
          </a:p>
          <a:p>
            <a:pPr marL="0" indent="0" fontAlgn="auto">
              <a:spcAft>
                <a:spcPts val="0"/>
              </a:spcAft>
              <a:buFont typeface="Wingdings 2"/>
              <a:buNone/>
              <a:defRPr/>
            </a:pPr>
            <a:r>
              <a:rPr lang="pt-BR" dirty="0" smtClean="0"/>
              <a:t>	1. </a:t>
            </a:r>
            <a:r>
              <a:rPr lang="pt-BR" sz="3300" dirty="0" smtClean="0"/>
              <a:t>Igreja: Mistério de Comunhão</a:t>
            </a:r>
          </a:p>
          <a:p>
            <a:pPr marL="0" indent="0" fontAlgn="auto">
              <a:spcAft>
                <a:spcPts val="0"/>
              </a:spcAft>
              <a:buFont typeface="Wingdings 2"/>
              <a:buNone/>
              <a:defRPr/>
            </a:pPr>
            <a:r>
              <a:rPr lang="pt-BR" sz="3300" dirty="0"/>
              <a:t>	</a:t>
            </a:r>
            <a:r>
              <a:rPr lang="pt-BR" sz="3300" dirty="0" smtClean="0"/>
              <a:t>2. Igreja: Corpo de Cristo</a:t>
            </a:r>
          </a:p>
          <a:p>
            <a:pPr marL="0" indent="0" fontAlgn="auto">
              <a:spcAft>
                <a:spcPts val="0"/>
              </a:spcAft>
              <a:buFont typeface="Wingdings 2"/>
              <a:buNone/>
              <a:defRPr/>
            </a:pPr>
            <a:r>
              <a:rPr lang="pt-BR" sz="3300" dirty="0"/>
              <a:t>	</a:t>
            </a:r>
            <a:r>
              <a:rPr lang="pt-BR" sz="3300" dirty="0" smtClean="0"/>
              <a:t>3. Igreja: </a:t>
            </a:r>
            <a:r>
              <a:rPr lang="pt-BR" sz="3300" dirty="0"/>
              <a:t>S</a:t>
            </a:r>
            <a:r>
              <a:rPr lang="pt-BR" sz="3300" dirty="0" smtClean="0"/>
              <a:t>ociedade Perfeita</a:t>
            </a:r>
          </a:p>
          <a:p>
            <a:pPr marL="0" indent="0" fontAlgn="auto">
              <a:spcAft>
                <a:spcPts val="0"/>
              </a:spcAft>
              <a:buFont typeface="Wingdings 2"/>
              <a:buNone/>
              <a:defRPr/>
            </a:pPr>
            <a:r>
              <a:rPr lang="pt-BR" sz="3300" dirty="0"/>
              <a:t>	</a:t>
            </a:r>
            <a:r>
              <a:rPr lang="pt-BR" sz="3300" dirty="0" smtClean="0"/>
              <a:t>4. Igreja: Povo de Deus</a:t>
            </a:r>
          </a:p>
          <a:p>
            <a:pPr marL="0" indent="0" fontAlgn="auto">
              <a:spcAft>
                <a:spcPts val="0"/>
              </a:spcAft>
              <a:buFont typeface="Wingdings 2"/>
              <a:buNone/>
              <a:defRPr/>
            </a:pPr>
            <a:r>
              <a:rPr lang="pt-BR" sz="3300" dirty="0"/>
              <a:t>	</a:t>
            </a:r>
            <a:r>
              <a:rPr lang="pt-BR" sz="3300" dirty="0" smtClean="0"/>
              <a:t>5. Igreja como </a:t>
            </a:r>
            <a:r>
              <a:rPr lang="pt-BR" sz="3300" dirty="0" err="1" smtClean="0"/>
              <a:t>eclesiogênese</a:t>
            </a:r>
            <a:endParaRPr lang="pt-BR" sz="33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0" dur="500"/>
                                        <p:tgtEl>
                                          <p:spTgt spid="3">
                                            <p:txEl>
                                              <p:pRg st="5" end="5"/>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p:cTn id="3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ítulo 1"/>
          <p:cNvSpPr>
            <a:spLocks noGrp="1"/>
          </p:cNvSpPr>
          <p:nvPr>
            <p:ph type="title"/>
          </p:nvPr>
        </p:nvSpPr>
        <p:spPr/>
        <p:txBody>
          <a:bodyPr/>
          <a:lstStyle/>
          <a:p>
            <a:r>
              <a:rPr lang="pt-BR" b="1" smtClean="0">
                <a:solidFill>
                  <a:srgbClr val="7B9899"/>
                </a:solidFill>
              </a:rPr>
              <a:t>1. Igreja: Mistério de Comunhão</a:t>
            </a:r>
            <a:endParaRPr lang="pt-BR" smtClean="0">
              <a:solidFill>
                <a:srgbClr val="7B9899"/>
              </a:solidFill>
            </a:endParaRPr>
          </a:p>
        </p:txBody>
      </p:sp>
      <p:sp>
        <p:nvSpPr>
          <p:cNvPr id="3" name="Espaço Reservado para Conteúdo 2"/>
          <p:cNvSpPr>
            <a:spLocks noGrp="1"/>
          </p:cNvSpPr>
          <p:nvPr>
            <p:ph sz="quarter" idx="1"/>
          </p:nvPr>
        </p:nvSpPr>
        <p:spPr>
          <a:xfrm>
            <a:off x="301625" y="1527175"/>
            <a:ext cx="8504238" cy="5070475"/>
          </a:xfrm>
        </p:spPr>
        <p:txBody>
          <a:bodyPr>
            <a:normAutofit fontScale="92500" lnSpcReduction="10000"/>
          </a:bodyPr>
          <a:lstStyle/>
          <a:p>
            <a:pPr marL="274320" indent="-274320" algn="just" fontAlgn="auto">
              <a:spcAft>
                <a:spcPts val="0"/>
              </a:spcAft>
              <a:buFont typeface="Wingdings 2"/>
              <a:buChar char=""/>
              <a:defRPr/>
            </a:pPr>
            <a:r>
              <a:rPr lang="pt-BR" dirty="0" smtClean="0"/>
              <a:t>O modelo de ação precede o modelo eclesiológico.</a:t>
            </a:r>
          </a:p>
          <a:p>
            <a:pPr marL="274320" indent="-274320" algn="just" fontAlgn="auto">
              <a:spcAft>
                <a:spcPts val="0"/>
              </a:spcAft>
              <a:buFont typeface="Wingdings 2"/>
              <a:buChar char=""/>
              <a:defRPr/>
            </a:pPr>
            <a:r>
              <a:rPr lang="pt-BR" dirty="0" smtClean="0"/>
              <a:t>Contexto: período </a:t>
            </a:r>
            <a:r>
              <a:rPr lang="pt-BR" dirty="0" err="1" smtClean="0"/>
              <a:t>patrístico</a:t>
            </a:r>
            <a:r>
              <a:rPr lang="pt-BR" dirty="0" smtClean="0"/>
              <a:t> (séc. II a séc. VIII).</a:t>
            </a:r>
          </a:p>
          <a:p>
            <a:pPr marL="274320" indent="-274320" algn="just" fontAlgn="auto">
              <a:spcAft>
                <a:spcPts val="0"/>
              </a:spcAft>
              <a:buFont typeface="Wingdings 2"/>
              <a:buChar char=""/>
              <a:defRPr/>
            </a:pPr>
            <a:r>
              <a:rPr lang="pt-BR" dirty="0" smtClean="0"/>
              <a:t>A Igreja é movida pela ação: </a:t>
            </a:r>
            <a:r>
              <a:rPr lang="pt-BR" i="1" dirty="0" err="1" smtClean="0"/>
              <a:t>martyría</a:t>
            </a:r>
            <a:r>
              <a:rPr lang="pt-BR" dirty="0" smtClean="0"/>
              <a:t>, </a:t>
            </a:r>
            <a:r>
              <a:rPr lang="pt-BR" i="1" dirty="0" err="1" smtClean="0"/>
              <a:t>kerigma</a:t>
            </a:r>
            <a:r>
              <a:rPr lang="pt-BR" i="1" dirty="0" smtClean="0"/>
              <a:t> </a:t>
            </a:r>
            <a:r>
              <a:rPr lang="pt-BR" dirty="0" smtClean="0"/>
              <a:t>e </a:t>
            </a:r>
            <a:r>
              <a:rPr lang="pt-BR" i="1" dirty="0" smtClean="0"/>
              <a:t> </a:t>
            </a:r>
            <a:r>
              <a:rPr lang="pt-BR" i="1" dirty="0" err="1" smtClean="0"/>
              <a:t>didaskalia</a:t>
            </a:r>
            <a:r>
              <a:rPr lang="pt-BR" dirty="0" smtClean="0"/>
              <a:t>. </a:t>
            </a:r>
          </a:p>
          <a:p>
            <a:pPr marL="548640" lvl="1" indent="-274320" algn="just" fontAlgn="auto">
              <a:spcAft>
                <a:spcPts val="0"/>
              </a:spcAft>
              <a:buFont typeface="Wingdings"/>
              <a:buChar char=""/>
              <a:defRPr/>
            </a:pPr>
            <a:r>
              <a:rPr lang="pt-BR" dirty="0" smtClean="0">
                <a:solidFill>
                  <a:schemeClr val="tx1"/>
                </a:solidFill>
              </a:rPr>
              <a:t>A ação pastoral está centrada no testemunho e no anúncio, na celebração eucarística e na assistência aos pobres, decorrência da Palavra e da Eucaristia.</a:t>
            </a:r>
            <a:endParaRPr lang="pt-BR" dirty="0">
              <a:solidFill>
                <a:schemeClr val="tx1"/>
              </a:solidFill>
            </a:endParaRPr>
          </a:p>
          <a:p>
            <a:pPr marL="274320" indent="-274320" algn="just" fontAlgn="auto">
              <a:spcAft>
                <a:spcPts val="0"/>
              </a:spcAft>
              <a:buFont typeface="Wingdings 2"/>
              <a:buChar char=""/>
              <a:defRPr/>
            </a:pPr>
            <a:r>
              <a:rPr lang="pt-BR" dirty="0" smtClean="0"/>
              <a:t>O Batizado, que necessariamente passa pelo processo </a:t>
            </a:r>
            <a:r>
              <a:rPr lang="pt-BR" dirty="0" err="1" smtClean="0"/>
              <a:t>catecumenal</a:t>
            </a:r>
            <a:r>
              <a:rPr lang="pt-BR" dirty="0" smtClean="0"/>
              <a:t>, vem a integrar a </a:t>
            </a:r>
            <a:r>
              <a:rPr lang="pt-BR" i="1" dirty="0" smtClean="0"/>
              <a:t>comunidade dos santos</a:t>
            </a:r>
            <a:r>
              <a:rPr lang="pt-BR" dirty="0" smtClean="0"/>
              <a:t>.</a:t>
            </a:r>
          </a:p>
          <a:p>
            <a:pPr marL="274320" indent="-274320" algn="just" fontAlgn="auto">
              <a:spcAft>
                <a:spcPts val="0"/>
              </a:spcAft>
              <a:buFont typeface="Wingdings 2"/>
              <a:buChar char=""/>
              <a:defRPr/>
            </a:pPr>
            <a:r>
              <a:rPr lang="pt-BR" dirty="0" smtClean="0"/>
              <a:t>Adquire grande importância a reconciliação e a penitência.</a:t>
            </a:r>
          </a:p>
          <a:p>
            <a:pPr marL="274320" indent="-274320" algn="just" fontAlgn="auto">
              <a:spcAft>
                <a:spcPts val="0"/>
              </a:spcAft>
              <a:buFont typeface="Wingdings 2"/>
              <a:buChar char=""/>
              <a:defRPr/>
            </a:pPr>
            <a:r>
              <a:rPr lang="pt-BR" dirty="0" smtClean="0"/>
              <a:t>Forte resistência à integração dos cristãos nas estruturas do Império Romano.</a:t>
            </a:r>
          </a:p>
          <a:p>
            <a:pPr marL="274320" indent="-274320" algn="just" fontAlgn="auto">
              <a:spcAft>
                <a:spcPts val="0"/>
              </a:spcAft>
              <a:buFont typeface="Wingdings 2"/>
              <a:buChar char=""/>
              <a:defRPr/>
            </a:pP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s diferentes eclesiologias e os diferentes modelos de">
  <a:themeElements>
    <a:clrScheme name="Cívico">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ívico">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ívico">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 diferentes eclesiologias e os diferentes modelos de</Template>
  <TotalTime>0</TotalTime>
  <Words>2176</Words>
  <Application>Microsoft Office PowerPoint</Application>
  <PresentationFormat>Apresentação na tela (4:3)</PresentationFormat>
  <Paragraphs>209</Paragraphs>
  <Slides>32</Slides>
  <Notes>0</Notes>
  <HiddenSlides>0</HiddenSlides>
  <MMClips>0</MMClips>
  <ScaleCrop>false</ScaleCrop>
  <HeadingPairs>
    <vt:vector size="4" baseType="variant">
      <vt:variant>
        <vt:lpstr>Tema</vt:lpstr>
      </vt:variant>
      <vt:variant>
        <vt:i4>1</vt:i4>
      </vt:variant>
      <vt:variant>
        <vt:lpstr>Títulos de slides</vt:lpstr>
      </vt:variant>
      <vt:variant>
        <vt:i4>32</vt:i4>
      </vt:variant>
    </vt:vector>
  </HeadingPairs>
  <TitlesOfParts>
    <vt:vector size="33" baseType="lpstr">
      <vt:lpstr>As diferentes eclesiologias e os diferentes modelos de</vt:lpstr>
      <vt:lpstr>As diferentes eclesiologias e os diferentes modelos de pastoral</vt:lpstr>
      <vt:lpstr>Slide 2</vt:lpstr>
      <vt:lpstr>Slide 3</vt:lpstr>
      <vt:lpstr>Slide 4</vt:lpstr>
      <vt:lpstr>Modelo normativo neotestamentário</vt:lpstr>
      <vt:lpstr>Modelo normativo neotestamentário</vt:lpstr>
      <vt:lpstr>Modelos históricos da trajetória eclesial</vt:lpstr>
      <vt:lpstr>Modelos históricos da trajetória eclesial</vt:lpstr>
      <vt:lpstr>1. Igreja: Mistério de Comunhão</vt:lpstr>
      <vt:lpstr>1. Igreja: Mistério de Comunhão</vt:lpstr>
      <vt:lpstr>2. Igreja: Corpo de Cristo</vt:lpstr>
      <vt:lpstr>2. Igreja: Corpo de Cristo</vt:lpstr>
      <vt:lpstr>2. Igreja: Corpo de Cristo</vt:lpstr>
      <vt:lpstr>2. Igreja: Corpo de Cristo</vt:lpstr>
      <vt:lpstr>3. Igreja: Sociedade Perfeita</vt:lpstr>
      <vt:lpstr>3. Igreja: Sociedade Perfeita</vt:lpstr>
      <vt:lpstr>3. Igreja: Sociedade Perfeita</vt:lpstr>
      <vt:lpstr>4. Igreja: Povo de Deus </vt:lpstr>
      <vt:lpstr>4. Igreja: Povo de Deus </vt:lpstr>
      <vt:lpstr>4. Igreja: Povo de Deus </vt:lpstr>
      <vt:lpstr>4. Igreja: Povo de Deus </vt:lpstr>
      <vt:lpstr>5. Igreja como Eclesiogênese</vt:lpstr>
      <vt:lpstr>5. Igreja como Eclesiogênese</vt:lpstr>
      <vt:lpstr>5. Igreja como Eclesiogênese</vt:lpstr>
      <vt:lpstr>5. Igreja como Eclesiogênese</vt:lpstr>
      <vt:lpstr>5. Igreja como Eclesiogênese</vt:lpstr>
      <vt:lpstr>5. Igreja como Eclesiogênese</vt:lpstr>
      <vt:lpstr>5. Igreja como Eclesiogênese</vt:lpstr>
      <vt:lpstr>Slide 29</vt:lpstr>
      <vt:lpstr>Slide 30</vt:lpstr>
      <vt:lpstr>Referências citadas</vt:lpstr>
      <vt:lpstr>As diferentes eclesiologias e os diferentes modelos de pastoral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 diferentes eclesiologias e os diferentes modelos de pastoral</dc:title>
  <dc:creator>PC HOME</dc:creator>
  <cp:lastModifiedBy>ADS</cp:lastModifiedBy>
  <cp:revision>1</cp:revision>
  <dcterms:created xsi:type="dcterms:W3CDTF">2017-08-27T00:09:35Z</dcterms:created>
  <dcterms:modified xsi:type="dcterms:W3CDTF">2017-08-27T20:42:34Z</dcterms:modified>
</cp:coreProperties>
</file>