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1B00-11D5-4F6B-8055-61243E0BB601}" type="datetimeFigureOut">
              <a:rPr lang="pt-BR" smtClean="0"/>
              <a:t>19/06/2016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9BA6-206A-40F2-877E-78F10983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297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1B00-11D5-4F6B-8055-61243E0BB601}" type="datetimeFigureOut">
              <a:rPr lang="pt-BR" smtClean="0"/>
              <a:t>19/06/2016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9BA6-206A-40F2-877E-78F10983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3050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1B00-11D5-4F6B-8055-61243E0BB601}" type="datetimeFigureOut">
              <a:rPr lang="pt-BR" smtClean="0"/>
              <a:t>19/06/2016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9BA6-206A-40F2-877E-78F10983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169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1B00-11D5-4F6B-8055-61243E0BB601}" type="datetimeFigureOut">
              <a:rPr lang="pt-BR" smtClean="0"/>
              <a:t>19/06/2016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9BA6-206A-40F2-877E-78F10983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240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1B00-11D5-4F6B-8055-61243E0BB601}" type="datetimeFigureOut">
              <a:rPr lang="pt-BR" smtClean="0"/>
              <a:t>19/06/2016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9BA6-206A-40F2-877E-78F10983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7378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1B00-11D5-4F6B-8055-61243E0BB601}" type="datetimeFigureOut">
              <a:rPr lang="pt-BR" smtClean="0"/>
              <a:t>19/06/2016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9BA6-206A-40F2-877E-78F10983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185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1B00-11D5-4F6B-8055-61243E0BB601}" type="datetimeFigureOut">
              <a:rPr lang="pt-BR" smtClean="0"/>
              <a:t>19/06/2016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9BA6-206A-40F2-877E-78F10983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1797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1B00-11D5-4F6B-8055-61243E0BB601}" type="datetimeFigureOut">
              <a:rPr lang="pt-BR" smtClean="0"/>
              <a:t>19/06/2016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9BA6-206A-40F2-877E-78F10983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773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1B00-11D5-4F6B-8055-61243E0BB601}" type="datetimeFigureOut">
              <a:rPr lang="pt-BR" smtClean="0"/>
              <a:t>19/06/2016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9BA6-206A-40F2-877E-78F10983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583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1B00-11D5-4F6B-8055-61243E0BB601}" type="datetimeFigureOut">
              <a:rPr lang="pt-BR" smtClean="0"/>
              <a:t>19/06/2016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9BA6-206A-40F2-877E-78F10983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1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1B00-11D5-4F6B-8055-61243E0BB601}" type="datetimeFigureOut">
              <a:rPr lang="pt-BR" smtClean="0"/>
              <a:t>19/06/2016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9BA6-206A-40F2-877E-78F10983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20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A1B00-11D5-4F6B-8055-61243E0BB601}" type="datetimeFigureOut">
              <a:rPr lang="pt-BR" smtClean="0"/>
              <a:t>19/06/2016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09BA6-206A-40F2-877E-78F10983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994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Arcebispo_da_Cantu%C3%A1ria" TargetMode="External"/><Relationship Id="rId2" Type="http://schemas.openxmlformats.org/officeDocument/2006/relationships/hyperlink" Target="https://pt.wikipedia.org/wiki/30_de_mar%C3%A7o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t.wikipedia.org/wiki/Celibato" TargetMode="External"/><Relationship Id="rId4" Type="http://schemas.openxmlformats.org/officeDocument/2006/relationships/hyperlink" Target="https://pt.wikipedia.org/wiki/William_Warham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Padrinho" TargetMode="External"/><Relationship Id="rId2" Type="http://schemas.openxmlformats.org/officeDocument/2006/relationships/hyperlink" Target="https://pt.wikipedia.org/wiki/Isabel_I_de_Inglaterr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Pedra_fundamental" TargetMode="External"/><Relationship Id="rId7" Type="http://schemas.openxmlformats.org/officeDocument/2006/relationships/hyperlink" Target="https://pt.wikipedia.org/w/index.php?title=Seis_artigos&amp;action=edit&amp;redlink=1" TargetMode="External"/><Relationship Id="rId2" Type="http://schemas.openxmlformats.org/officeDocument/2006/relationships/hyperlink" Target="https://pt.wikipedia.org/w/index.php?title=Dez_artigos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t.wikipedia.org/wiki/Transubstancia%C3%A7%C3%A3o" TargetMode="External"/><Relationship Id="rId5" Type="http://schemas.openxmlformats.org/officeDocument/2006/relationships/hyperlink" Target="https://pt.wikipedia.org/w/index.php?title=Jo%C3%A3o_Lambert&amp;action=edit&amp;redlink=1" TargetMode="External"/><Relationship Id="rId4" Type="http://schemas.openxmlformats.org/officeDocument/2006/relationships/hyperlink" Target="https://pt.wikipedia.org/wiki/1538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Luto" TargetMode="External"/><Relationship Id="rId2" Type="http://schemas.openxmlformats.org/officeDocument/2006/relationships/hyperlink" Target="https://pt.wikipedia.org/wiki/Dissolu%C3%A7%C3%A3o_dos_Monast%C3%A9rio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Protestante" TargetMode="External"/><Relationship Id="rId2" Type="http://schemas.openxmlformats.org/officeDocument/2006/relationships/hyperlink" Target="https://pt.wikipedia.org/wiki/154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t.wikipedia.org/wiki/Martin_Bucer" TargetMode="External"/><Relationship Id="rId4" Type="http://schemas.openxmlformats.org/officeDocument/2006/relationships/hyperlink" Target="https://pt.wikipedia.org/wiki/Pietro_Martire_Vermigli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pt.wikipedia.org/wiki/1662" TargetMode="External"/><Relationship Id="rId3" Type="http://schemas.openxmlformats.org/officeDocument/2006/relationships/hyperlink" Target="https://pt.wikipedia.org/wiki/Col%C3%B4nia_(Alemanha)" TargetMode="External"/><Relationship Id="rId7" Type="http://schemas.openxmlformats.org/officeDocument/2006/relationships/hyperlink" Target="https://pt.wikipedia.org/wiki/Batismo" TargetMode="External"/><Relationship Id="rId2" Type="http://schemas.openxmlformats.org/officeDocument/2006/relationships/hyperlink" Target="https://pt.wikipedia.org/w/index.php?title=Hermann_de_Wied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t.wikipedia.org/wiki/Exorcismo" TargetMode="External"/><Relationship Id="rId5" Type="http://schemas.openxmlformats.org/officeDocument/2006/relationships/hyperlink" Target="https://pt.wikipedia.org/wiki/1552" TargetMode="External"/><Relationship Id="rId10" Type="http://schemas.openxmlformats.org/officeDocument/2006/relationships/hyperlink" Target="https://pt.wikipedia.org/wiki/Zwingli" TargetMode="External"/><Relationship Id="rId4" Type="http://schemas.openxmlformats.org/officeDocument/2006/relationships/hyperlink" Target="https://pt.wikipedia.org/wiki/1549" TargetMode="External"/><Relationship Id="rId9" Type="http://schemas.openxmlformats.org/officeDocument/2006/relationships/hyperlink" Target="https://pt.wikipedia.org/wiki/Jo%C3%A3o_Calvino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/index.php?title=Quarenta_e_dois_artigos&amp;action=edit&amp;redlink=1" TargetMode="External"/><Relationship Id="rId2" Type="http://schemas.openxmlformats.org/officeDocument/2006/relationships/hyperlink" Target="https://pt.wikipedia.org/w/index.php?title=Livro_de_Homilias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t.wikipedia.org/wiki/Trinta_e_nove_artigos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Maria_I_de_Inglaterra" TargetMode="External"/><Relationship Id="rId2" Type="http://schemas.openxmlformats.org/officeDocument/2006/relationships/hyperlink" Target="https://pt.wikipedia.org/wiki/1553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pt.wikipedia.org/wiki/Supremacia_papal" TargetMode="External"/><Relationship Id="rId3" Type="http://schemas.openxmlformats.org/officeDocument/2006/relationships/hyperlink" Target="https://pt.wikipedia.org/wiki/Fevereiro" TargetMode="External"/><Relationship Id="rId7" Type="http://schemas.openxmlformats.org/officeDocument/2006/relationships/hyperlink" Target="https://pt.wikipedia.org/wiki/Transubstancia%C3%A7%C3%A3o" TargetMode="External"/><Relationship Id="rId2" Type="http://schemas.openxmlformats.org/officeDocument/2006/relationships/hyperlink" Target="https://pt.wikipedia.org/wiki/Jane_Gre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t.wikipedia.org/wiki/1554" TargetMode="External"/><Relationship Id="rId5" Type="http://schemas.openxmlformats.org/officeDocument/2006/relationships/hyperlink" Target="https://pt.wikipedia.org/wiki/Novembro" TargetMode="External"/><Relationship Id="rId4" Type="http://schemas.openxmlformats.org/officeDocument/2006/relationships/hyperlink" Target="https://pt.wikipedia.org/wiki/1556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Anticristo" TargetMode="External"/><Relationship Id="rId7" Type="http://schemas.openxmlformats.org/officeDocument/2006/relationships/hyperlink" Target="https://pt.wikipedia.org/wiki/Tom%C3%A1s_Cranmer#cite_note-1" TargetMode="External"/><Relationship Id="rId2" Type="http://schemas.openxmlformats.org/officeDocument/2006/relationships/hyperlink" Target="https://pt.wikipedia.org/wiki/21_de_mar%C3%A7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t.wikipedia.org/wiki/Inglaterra" TargetMode="External"/><Relationship Id="rId5" Type="http://schemas.openxmlformats.org/officeDocument/2006/relationships/hyperlink" Target="https://pt.wikipedia.org/wiki/Oxfordshire" TargetMode="External"/><Relationship Id="rId4" Type="http://schemas.openxmlformats.org/officeDocument/2006/relationships/hyperlink" Target="https://pt.wikipedia.org/wiki/Oxford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pt.wikipedia.org/wiki/4_de_dezembro" TargetMode="External"/><Relationship Id="rId13" Type="http://schemas.openxmlformats.org/officeDocument/2006/relationships/hyperlink" Target="https://pt.wikipedia.org/wiki/Oxford" TargetMode="External"/><Relationship Id="rId18" Type="http://schemas.openxmlformats.org/officeDocument/2006/relationships/hyperlink" Target="https://pt.wikipedia.org/wiki/Henrique_VIII_de_Inglaterra" TargetMode="External"/><Relationship Id="rId3" Type="http://schemas.openxmlformats.org/officeDocument/2006/relationships/hyperlink" Target="https://pt.wikipedia.org/wiki/1489" TargetMode="External"/><Relationship Id="rId21" Type="http://schemas.openxmlformats.org/officeDocument/2006/relationships/hyperlink" Target="https://pt.wikipedia.org/wiki/Catarina_de_Arag%C3%A3o" TargetMode="External"/><Relationship Id="rId7" Type="http://schemas.openxmlformats.org/officeDocument/2006/relationships/hyperlink" Target="https://pt.wikipedia.org/wiki/1533" TargetMode="External"/><Relationship Id="rId12" Type="http://schemas.openxmlformats.org/officeDocument/2006/relationships/hyperlink" Target="https://pt.wikipedia.org/wiki/1556" TargetMode="External"/><Relationship Id="rId17" Type="http://schemas.openxmlformats.org/officeDocument/2006/relationships/hyperlink" Target="https://pt.wikipedia.org/wiki/Arcebispo_da_Cantu%C3%A1ria" TargetMode="External"/><Relationship Id="rId25" Type="http://schemas.openxmlformats.org/officeDocument/2006/relationships/hyperlink" Target="https://pt.wikipedia.org/wiki/Ato_de_Supremacia" TargetMode="External"/><Relationship Id="rId2" Type="http://schemas.openxmlformats.org/officeDocument/2006/relationships/hyperlink" Target="https://pt.wikipedia.org/wiki/2_de_julho#Nascimentos" TargetMode="External"/><Relationship Id="rId16" Type="http://schemas.openxmlformats.org/officeDocument/2006/relationships/hyperlink" Target="https://pt.wikipedia.org/wiki/Reforma_Inglesa" TargetMode="External"/><Relationship Id="rId20" Type="http://schemas.openxmlformats.org/officeDocument/2006/relationships/hyperlink" Target="https://pt.wikipedia.org/wiki/Maria_I_de_Inglaterr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t.wikipedia.org/wiki/3_de_dezembro" TargetMode="External"/><Relationship Id="rId11" Type="http://schemas.openxmlformats.org/officeDocument/2006/relationships/hyperlink" Target="https://pt.wikipedia.org/wiki/21_de_mar%C3%A7o" TargetMode="External"/><Relationship Id="rId24" Type="http://schemas.openxmlformats.org/officeDocument/2006/relationships/hyperlink" Target="https://pt.wikipedia.org/wiki/Thomas_Cromwell" TargetMode="External"/><Relationship Id="rId5" Type="http://schemas.openxmlformats.org/officeDocument/2006/relationships/hyperlink" Target="https://pt.wikipedia.org/wiki/Reino_da_Inglaterra" TargetMode="External"/><Relationship Id="rId15" Type="http://schemas.openxmlformats.org/officeDocument/2006/relationships/hyperlink" Target="https://pt.wikipedia.org/wiki/2_de_julho" TargetMode="External"/><Relationship Id="rId23" Type="http://schemas.openxmlformats.org/officeDocument/2006/relationships/hyperlink" Target="https://pt.wikipedia.org/wiki/Igreja_Cat%C3%B3lica" TargetMode="External"/><Relationship Id="rId10" Type="http://schemas.openxmlformats.org/officeDocument/2006/relationships/hyperlink" Target="https://pt.wikipedia.org/wiki/Reginald_Pole" TargetMode="External"/><Relationship Id="rId19" Type="http://schemas.openxmlformats.org/officeDocument/2006/relationships/hyperlink" Target="https://pt.wikipedia.org/wiki/Eduardo_VI_de_Inglaterra" TargetMode="External"/><Relationship Id="rId4" Type="http://schemas.openxmlformats.org/officeDocument/2006/relationships/hyperlink" Target="https://pt.wikipedia.org/wiki/Nottinghamshire" TargetMode="External"/><Relationship Id="rId9" Type="http://schemas.openxmlformats.org/officeDocument/2006/relationships/hyperlink" Target="https://pt.wikipedia.org/wiki/1555" TargetMode="External"/><Relationship Id="rId14" Type="http://schemas.openxmlformats.org/officeDocument/2006/relationships/hyperlink" Target="https://pt.wikipedia.org/wiki/Oxfordshire" TargetMode="External"/><Relationship Id="rId22" Type="http://schemas.openxmlformats.org/officeDocument/2006/relationships/hyperlink" Target="https://pt.wikipedia.org/wiki/Igreja_Anglicana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pt.wikipedia.org/wiki/Arcebispo_da_Cantu%C3%A1ria" TargetMode="External"/><Relationship Id="rId13" Type="http://schemas.openxmlformats.org/officeDocument/2006/relationships/hyperlink" Target="https://pt.wikipedia.org/wiki/Igreja_Anglicana" TargetMode="External"/><Relationship Id="rId3" Type="http://schemas.openxmlformats.org/officeDocument/2006/relationships/hyperlink" Target="https://pt.wikipedia.org/wiki/1489" TargetMode="External"/><Relationship Id="rId7" Type="http://schemas.openxmlformats.org/officeDocument/2006/relationships/hyperlink" Target="https://pt.wikipedia.org/wiki/Reforma_Inglesa" TargetMode="External"/><Relationship Id="rId12" Type="http://schemas.openxmlformats.org/officeDocument/2006/relationships/hyperlink" Target="https://pt.wikipedia.org/wiki/Catarina_de_Arag%C3%A3o" TargetMode="External"/><Relationship Id="rId2" Type="http://schemas.openxmlformats.org/officeDocument/2006/relationships/hyperlink" Target="https://pt.wikipedia.org/wiki/2_de_julh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t.wikipedia.org/wiki/1556" TargetMode="External"/><Relationship Id="rId11" Type="http://schemas.openxmlformats.org/officeDocument/2006/relationships/hyperlink" Target="https://pt.wikipedia.org/wiki/Maria_I_de_Inglaterra" TargetMode="External"/><Relationship Id="rId5" Type="http://schemas.openxmlformats.org/officeDocument/2006/relationships/hyperlink" Target="https://pt.wikipedia.org/wiki/21_de_mar%C3%A7o" TargetMode="External"/><Relationship Id="rId15" Type="http://schemas.openxmlformats.org/officeDocument/2006/relationships/hyperlink" Target="https://pt.wikipedia.org/wiki/Thomas_Cromwell" TargetMode="External"/><Relationship Id="rId10" Type="http://schemas.openxmlformats.org/officeDocument/2006/relationships/hyperlink" Target="https://pt.wikipedia.org/wiki/Eduardo_VI_de_Inglaterra" TargetMode="External"/><Relationship Id="rId4" Type="http://schemas.openxmlformats.org/officeDocument/2006/relationships/hyperlink" Target="https://pt.wikipedia.org/wiki/Oxford" TargetMode="External"/><Relationship Id="rId9" Type="http://schemas.openxmlformats.org/officeDocument/2006/relationships/hyperlink" Target="https://pt.wikipedia.org/wiki/Henrique_VIII_de_Inglaterra" TargetMode="External"/><Relationship Id="rId14" Type="http://schemas.openxmlformats.org/officeDocument/2006/relationships/hyperlink" Target="https://pt.wikipedia.org/wiki/Igreja_Cat%C3%B3lic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Ato_de_Supremacia" TargetMode="External"/><Relationship Id="rId2" Type="http://schemas.openxmlformats.org/officeDocument/2006/relationships/hyperlink" Target="https://pt.wikipedia.org/wiki/Thomas_Cromwel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t.wikipedia.org/wiki/Vern%C3%A1cul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Eucaristia" TargetMode="External"/><Relationship Id="rId2" Type="http://schemas.openxmlformats.org/officeDocument/2006/relationships/hyperlink" Target="https://pt.wikipedia.org/wiki/Livro_de_Ora%C3%A7%C3%A3o_Comu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t.wikipedia.org/wiki/Homilias_anglicanas" TargetMode="External"/><Relationship Id="rId4" Type="http://schemas.openxmlformats.org/officeDocument/2006/relationships/hyperlink" Target="https://pt.wikipedia.org/wiki/Venera%C3%A7%C3%A3o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t.wikipedia.org/wiki/Nottingha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pt.wikipedia.org/wiki/Roma" TargetMode="External"/><Relationship Id="rId3" Type="http://schemas.openxmlformats.org/officeDocument/2006/relationships/hyperlink" Target="https://pt.wikipedia.org/wiki/Essex" TargetMode="External"/><Relationship Id="rId7" Type="http://schemas.openxmlformats.org/officeDocument/2006/relationships/hyperlink" Target="https://pt.wikipedia.org/wiki/1530" TargetMode="External"/><Relationship Id="rId2" Type="http://schemas.openxmlformats.org/officeDocument/2006/relationships/hyperlink" Target="https://pt.wikipedia.org/wiki/Cambrid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t.wikipedia.org/w/index.php?title=Collectanea_Satis_Copiosa&amp;action=edit&amp;redlink=1" TargetMode="External"/><Relationship Id="rId5" Type="http://schemas.openxmlformats.org/officeDocument/2006/relationships/hyperlink" Target="https://pt.wikipedia.org/wiki/John_Foxe" TargetMode="External"/><Relationship Id="rId10" Type="http://schemas.openxmlformats.org/officeDocument/2006/relationships/hyperlink" Target="https://pt.wikipedia.org/wiki/Carlos_I_de_Espanha" TargetMode="External"/><Relationship Id="rId4" Type="http://schemas.openxmlformats.org/officeDocument/2006/relationships/hyperlink" Target="https://pt.wikipedia.org/wiki/Catarina_de_Arag%C3%A3o" TargetMode="External"/><Relationship Id="rId9" Type="http://schemas.openxmlformats.org/officeDocument/2006/relationships/hyperlink" Target="https://pt.wikipedia.org/wiki/153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Nuremberga" TargetMode="External"/><Relationship Id="rId2" Type="http://schemas.openxmlformats.org/officeDocument/2006/relationships/hyperlink" Target="https://pt.wikipedia.org/wiki/Ver%C3%A3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Ana_Bolena" TargetMode="External"/><Relationship Id="rId2" Type="http://schemas.openxmlformats.org/officeDocument/2006/relationships/hyperlink" Target="https://pt.wikipedia.org/wiki/153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16381" y="826655"/>
            <a:ext cx="9144000" cy="2387600"/>
          </a:xfrm>
        </p:spPr>
        <p:txBody>
          <a:bodyPr/>
          <a:lstStyle/>
          <a:p>
            <a:r>
              <a:rPr lang="pt-BR" dirty="0" smtClean="0"/>
              <a:t>              TOMAS CRANMER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ARCEBISPO DE  CANTUÁRIA</a:t>
            </a:r>
            <a:endParaRPr lang="pt-BR" dirty="0"/>
          </a:p>
        </p:txBody>
      </p:sp>
      <p:pic>
        <p:nvPicPr>
          <p:cNvPr id="4" name="Imagem 3" descr="Pictur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381" y="700290"/>
            <a:ext cx="2964873" cy="26403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7856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CRANMER É INDICADO ARCEBISPO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/>
              <a:t>Em </a:t>
            </a:r>
            <a:r>
              <a:rPr lang="pt-PT" u="sng" dirty="0">
                <a:hlinkClick r:id="rId2" tooltip="30 de março"/>
              </a:rPr>
              <a:t>30 de março</a:t>
            </a:r>
            <a:r>
              <a:rPr lang="pt-PT" dirty="0"/>
              <a:t> de 1533, Cranmer foi indicado </a:t>
            </a:r>
            <a:r>
              <a:rPr lang="pt-PT" u="sng" dirty="0">
                <a:hlinkClick r:id="rId3" tooltip="Arcebispo da Cantuária"/>
              </a:rPr>
              <a:t>arcebispo da Cantuária</a:t>
            </a:r>
            <a:r>
              <a:rPr lang="pt-PT" dirty="0"/>
              <a:t>, após a morte de </a:t>
            </a:r>
            <a:r>
              <a:rPr lang="pt-PT" u="sng" dirty="0">
                <a:hlinkClick r:id="rId4" tooltip="William Warham"/>
              </a:rPr>
              <a:t>William Warham</a:t>
            </a:r>
            <a:r>
              <a:rPr lang="pt-PT" dirty="0"/>
              <a:t>. Cranmer foi escolhido por Henrique acreditar que ele apoiaria suas políticas e encontraria soluções para seus problemas. Essa indicação do Rei, apesar da recusa do Papa, demonstra o quanto Henrique já havia desistido em receber o consentimento de Roma para a anulação de seu matrimônio.</a:t>
            </a:r>
            <a:endParaRPr lang="pt-BR" dirty="0"/>
          </a:p>
          <a:p>
            <a:pPr algn="just"/>
            <a:r>
              <a:rPr lang="pt-PT" dirty="0"/>
              <a:t>Cranmer trouxe consigo sua esposa, a alemã Margarete, quando se tornou arcebispo, mas manteve sua presença em sigilo para não tornar pública sua quebra do </a:t>
            </a:r>
            <a:r>
              <a:rPr lang="pt-PT" u="sng" dirty="0">
                <a:hlinkClick r:id="rId5" tooltip="Celibato"/>
              </a:rPr>
              <a:t>celibato</a:t>
            </a:r>
            <a:r>
              <a:rPr lang="pt-PT" dirty="0"/>
              <a:t> clerical.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3021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ANA BOLENA E ESPOSA LEGAL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endParaRPr lang="pt-PT" dirty="0"/>
          </a:p>
          <a:p>
            <a:pPr algn="just"/>
            <a:r>
              <a:rPr lang="pt-PT" dirty="0" smtClean="0"/>
              <a:t>Em </a:t>
            </a:r>
            <a:r>
              <a:rPr lang="pt-PT" dirty="0"/>
              <a:t>maio, Cranmer declarou o casamento de Henrique e Catarina anulado, e Ana Bolena sua esposa legal. Ao fazê-lo, Cranmer foi diretamente contra o comando do Papa. Em setembro, Ana deu à luz a segunda filha de Henrique, a </a:t>
            </a:r>
            <a:r>
              <a:rPr lang="pt-PT" u="sng" dirty="0">
                <a:hlinkClick r:id="rId2" tooltip="Isabel I de Inglaterra"/>
              </a:rPr>
              <a:t>Princesa Isabel</a:t>
            </a:r>
            <a:r>
              <a:rPr lang="pt-PT" dirty="0"/>
              <a:t>. Cranmer foi o </a:t>
            </a:r>
            <a:r>
              <a:rPr lang="pt-PT" u="sng" dirty="0">
                <a:hlinkClick r:id="rId3" tooltip="Padrinho"/>
              </a:rPr>
              <a:t>padrinho</a:t>
            </a:r>
            <a:r>
              <a:rPr lang="pt-PT" dirty="0"/>
              <a:t>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8070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REFORMAS NA IGREJA ANGLICANA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PT" dirty="0" smtClean="0"/>
          </a:p>
          <a:p>
            <a:pPr algn="just"/>
            <a:r>
              <a:rPr lang="pt-PT" dirty="0" smtClean="0"/>
              <a:t>Sob </a:t>
            </a:r>
            <a:r>
              <a:rPr lang="pt-PT" dirty="0"/>
              <a:t>a proteção de Henrique, Cranmer conseguiu dar seguimento à Reforma da Igreja inglesa, inclusos os </a:t>
            </a:r>
            <a:r>
              <a:rPr lang="pt-PT" u="sng" dirty="0">
                <a:hlinkClick r:id="rId2" tooltip="Dez artigos (página não existe)"/>
              </a:rPr>
              <a:t>Dez artigos</a:t>
            </a:r>
            <a:r>
              <a:rPr lang="pt-PT" dirty="0"/>
              <a:t>, que representaram a </a:t>
            </a:r>
            <a:r>
              <a:rPr lang="pt-PT" u="sng" dirty="0">
                <a:hlinkClick r:id="rId3" tooltip="Pedra fundamental"/>
              </a:rPr>
              <a:t>pedra fundamental</a:t>
            </a:r>
            <a:r>
              <a:rPr lang="pt-PT" dirty="0"/>
              <a:t> da liturgia anglicana.</a:t>
            </a:r>
            <a:endParaRPr lang="pt-BR" dirty="0"/>
          </a:p>
          <a:p>
            <a:endParaRPr lang="pt-PT" dirty="0" smtClean="0"/>
          </a:p>
          <a:p>
            <a:pPr algn="just"/>
            <a:r>
              <a:rPr lang="pt-PT" dirty="0" smtClean="0"/>
              <a:t>Em </a:t>
            </a:r>
            <a:r>
              <a:rPr lang="pt-PT" u="sng" dirty="0">
                <a:hlinkClick r:id="rId4" tooltip="1538"/>
              </a:rPr>
              <a:t>1538</a:t>
            </a:r>
            <a:r>
              <a:rPr lang="pt-PT" dirty="0"/>
              <a:t>, ele condenou as visões de </a:t>
            </a:r>
            <a:r>
              <a:rPr lang="pt-PT" u="sng" dirty="0">
                <a:hlinkClick r:id="rId5" tooltip="João Lambert (página não existe)"/>
              </a:rPr>
              <a:t>João Lambert</a:t>
            </a:r>
            <a:r>
              <a:rPr lang="pt-PT" dirty="0"/>
              <a:t> ao negar a </a:t>
            </a:r>
            <a:r>
              <a:rPr lang="pt-PT" u="sng" dirty="0">
                <a:hlinkClick r:id="rId6" tooltip="Transubstanciação"/>
              </a:rPr>
              <a:t>transubstanciação</a:t>
            </a:r>
            <a:r>
              <a:rPr lang="pt-PT" dirty="0"/>
              <a:t>. Lambert foi queimado vivo, apesar de, posteriormente, Cranmer adotar suas percepções.</a:t>
            </a:r>
            <a:endParaRPr lang="pt-BR" dirty="0"/>
          </a:p>
          <a:p>
            <a:endParaRPr lang="pt-PT" dirty="0" smtClean="0"/>
          </a:p>
          <a:p>
            <a:pPr algn="just"/>
            <a:r>
              <a:rPr lang="pt-PT" dirty="0" smtClean="0"/>
              <a:t>Cranmer </a:t>
            </a:r>
            <a:r>
              <a:rPr lang="pt-PT" dirty="0"/>
              <a:t>também se opôs aos </a:t>
            </a:r>
            <a:r>
              <a:rPr lang="pt-PT" u="sng" dirty="0">
                <a:hlinkClick r:id="rId7" tooltip="Seis artigos (página não existe)"/>
              </a:rPr>
              <a:t>Seis artigos</a:t>
            </a:r>
            <a:r>
              <a:rPr lang="pt-PT" dirty="0"/>
              <a:t> de Henrique VIII, que reafirmavam o celibato clerical.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2173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DISSOLUÇÃO DOS MONASTÉRIOS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PT" dirty="0" smtClean="0"/>
          </a:p>
          <a:p>
            <a:r>
              <a:rPr lang="pt-PT" dirty="0" smtClean="0"/>
              <a:t>À </a:t>
            </a:r>
            <a:r>
              <a:rPr lang="pt-PT" dirty="0"/>
              <a:t>época da </a:t>
            </a:r>
            <a:r>
              <a:rPr lang="pt-PT" u="sng" dirty="0">
                <a:hlinkClick r:id="rId2" tooltip="Dissolução dos Monastérios"/>
              </a:rPr>
              <a:t>Dissolução dos Monastérios</a:t>
            </a:r>
            <a:r>
              <a:rPr lang="pt-PT" dirty="0"/>
              <a:t>, foram cedidas a Cranmer </a:t>
            </a:r>
            <a:r>
              <a:rPr lang="pt-PT" dirty="0" smtClean="0"/>
              <a:t>várias </a:t>
            </a:r>
            <a:r>
              <a:rPr lang="pt-PT" dirty="0"/>
              <a:t>ex-propriedades católicas</a:t>
            </a:r>
            <a:r>
              <a:rPr lang="pt-PT" dirty="0" smtClean="0"/>
              <a:t>.</a:t>
            </a:r>
          </a:p>
          <a:p>
            <a:endParaRPr lang="pt-PT" dirty="0"/>
          </a:p>
          <a:p>
            <a:endParaRPr lang="pt-BR" dirty="0"/>
          </a:p>
          <a:p>
            <a:pPr algn="just"/>
            <a:r>
              <a:rPr lang="pt-PT" dirty="0"/>
              <a:t>Cranmer fora um grande admirador de Henrique e ante a morte do Rei declarou que nunca mais se barbearia, em sinal de </a:t>
            </a:r>
            <a:r>
              <a:rPr lang="pt-PT" u="sng" dirty="0">
                <a:hlinkClick r:id="rId3" tooltip="Luto"/>
              </a:rPr>
              <a:t>luto</a:t>
            </a:r>
            <a:r>
              <a:rPr lang="pt-PT" dirty="0"/>
              <a:t>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9175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MORTE DE HENRIQUE VIII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" y="1877580"/>
            <a:ext cx="10515600" cy="4351338"/>
          </a:xfrm>
        </p:spPr>
        <p:txBody>
          <a:bodyPr>
            <a:normAutofit lnSpcReduction="10000"/>
          </a:bodyPr>
          <a:lstStyle/>
          <a:p>
            <a:endParaRPr lang="pt-BR" dirty="0" smtClean="0"/>
          </a:p>
          <a:p>
            <a:pPr algn="just"/>
            <a:r>
              <a:rPr lang="pt-PT" dirty="0"/>
              <a:t>À morte de Henrique VIII, em </a:t>
            </a:r>
            <a:r>
              <a:rPr lang="pt-PT" u="sng" dirty="0">
                <a:hlinkClick r:id="rId2" tooltip="1547"/>
              </a:rPr>
              <a:t>1547</a:t>
            </a:r>
            <a:r>
              <a:rPr lang="pt-PT" dirty="0"/>
              <a:t>, Cranmer tornou-se um indispensável conselheiro do príncipe sucessor, Eduardo VI, o qual crescera sob a mentalidade </a:t>
            </a:r>
            <a:r>
              <a:rPr lang="pt-PT" u="sng" dirty="0">
                <a:hlinkClick r:id="rId3" tooltip="Protestante"/>
              </a:rPr>
              <a:t>protestante</a:t>
            </a:r>
            <a:r>
              <a:rPr lang="pt-PT" dirty="0" smtClean="0"/>
              <a:t>.</a:t>
            </a:r>
          </a:p>
          <a:p>
            <a:pPr algn="just"/>
            <a:endParaRPr lang="pt-BR" dirty="0"/>
          </a:p>
          <a:p>
            <a:pPr algn="just"/>
            <a:r>
              <a:rPr lang="pt-PT" dirty="0"/>
              <a:t>Durante o reinado de Eduardo, Cranmer terminou seu grande trabalho litúrgico, iniciado durante o reinado de Henrique. Ele produziu uma linguagem litúrgica inglesa de caráter protestante. o Livro da Oração Comum, como veio a ser conhecido, foi muito influenciado por teólogos continentais, como </a:t>
            </a:r>
            <a:r>
              <a:rPr lang="pt-PT" u="sng" dirty="0">
                <a:hlinkClick r:id="rId4" tooltip="Pietro Martire Vermigli"/>
              </a:rPr>
              <a:t>Pietro Martire Vermigli</a:t>
            </a:r>
            <a:r>
              <a:rPr lang="pt-PT" dirty="0"/>
              <a:t>, </a:t>
            </a:r>
            <a:r>
              <a:rPr lang="pt-PT" u="sng" dirty="0">
                <a:hlinkClick r:id="rId5" tooltip="Martin Bucer"/>
              </a:rPr>
              <a:t>Martin Bucer</a:t>
            </a:r>
            <a:r>
              <a:rPr lang="pt-PT" dirty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444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Continuação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/>
              <a:t>(ambos convidados e hospedados na Inglaterra por Cranmer) e </a:t>
            </a:r>
            <a:r>
              <a:rPr lang="pt-PT" u="sng" dirty="0">
                <a:hlinkClick r:id="rId2" tooltip="Hermann de Wied (página não existe)"/>
              </a:rPr>
              <a:t>Hermann de Wied</a:t>
            </a:r>
            <a:r>
              <a:rPr lang="pt-PT" dirty="0"/>
              <a:t> (arcebispo de </a:t>
            </a:r>
            <a:r>
              <a:rPr lang="pt-PT" u="sng" dirty="0">
                <a:hlinkClick r:id="rId3" tooltip="Colônia (Alemanha)"/>
              </a:rPr>
              <a:t>Colônia</a:t>
            </a:r>
            <a:r>
              <a:rPr lang="pt-PT" dirty="0"/>
              <a:t>, cujo </a:t>
            </a:r>
            <a:r>
              <a:rPr lang="pt-PT" i="1" dirty="0"/>
              <a:t>Consultatio</a:t>
            </a:r>
            <a:r>
              <a:rPr lang="pt-PT" dirty="0"/>
              <a:t> foi de grande inspiração a Cranmer). Cranmer foi responsável pelas primeiras duas edições do Livro da Oração Comum. A primeira edição, de </a:t>
            </a:r>
            <a:r>
              <a:rPr lang="pt-PT" u="sng" dirty="0">
                <a:hlinkClick r:id="rId4" tooltip="1549"/>
              </a:rPr>
              <a:t>1549</a:t>
            </a:r>
            <a:r>
              <a:rPr lang="pt-PT" dirty="0"/>
              <a:t>, era relativamente conservadora em sua estrutura literária, se comparada à segunda edição, de </a:t>
            </a:r>
            <a:r>
              <a:rPr lang="pt-PT" u="sng" dirty="0">
                <a:hlinkClick r:id="rId5" tooltip="1552"/>
              </a:rPr>
              <a:t>1552</a:t>
            </a:r>
            <a:r>
              <a:rPr lang="pt-PT" dirty="0"/>
              <a:t>, essa mais radical, a qual critica e exclui uma série de ritos católicos, como o </a:t>
            </a:r>
            <a:r>
              <a:rPr lang="pt-PT" u="sng" dirty="0">
                <a:hlinkClick r:id="rId6" tooltip="Exorcismo"/>
              </a:rPr>
              <a:t>exorcismo</a:t>
            </a:r>
            <a:r>
              <a:rPr lang="pt-PT" dirty="0"/>
              <a:t> e a tripla submersão do </a:t>
            </a:r>
            <a:r>
              <a:rPr lang="pt-PT" u="sng" dirty="0">
                <a:hlinkClick r:id="rId7" tooltip="Batismo"/>
              </a:rPr>
              <a:t>batismo</a:t>
            </a:r>
            <a:r>
              <a:rPr lang="pt-PT" dirty="0"/>
              <a:t>. A autal versão oficial do Livro da Oração Comum da Igreja Anglicana foi produzido em </a:t>
            </a:r>
            <a:r>
              <a:rPr lang="pt-PT" u="sng" dirty="0">
                <a:hlinkClick r:id="rId8" tooltip="1662"/>
              </a:rPr>
              <a:t>1662</a:t>
            </a:r>
            <a:r>
              <a:rPr lang="pt-PT" dirty="0"/>
              <a:t>. Cranmer também encorajou a destruição de imagens, seguindo a ideologia de </a:t>
            </a:r>
            <a:r>
              <a:rPr lang="pt-PT" u="sng" dirty="0">
                <a:hlinkClick r:id="rId9" tooltip="João Calvino"/>
              </a:rPr>
              <a:t>João Calvino</a:t>
            </a:r>
            <a:r>
              <a:rPr lang="pt-PT" dirty="0"/>
              <a:t> e </a:t>
            </a:r>
            <a:r>
              <a:rPr lang="pt-PT" u="sng" dirty="0">
                <a:hlinkClick r:id="rId10" tooltip="Zwingli"/>
              </a:rPr>
              <a:t>Zwingli</a:t>
            </a:r>
            <a:r>
              <a:rPr lang="pt-PT" dirty="0"/>
              <a:t>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4295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Continuação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/>
              <a:t>Preocupado com a necessidade de boas preces protestantes e a falta de clérigos letrados, Cranmer compilou e escreveu o primeiro </a:t>
            </a:r>
            <a:r>
              <a:rPr lang="pt-PT" u="sng" dirty="0">
                <a:hlinkClick r:id="rId2" tooltip="Livro de Homilias (página não existe)"/>
              </a:rPr>
              <a:t>Livro de Homilias</a:t>
            </a:r>
            <a:r>
              <a:rPr lang="pt-PT" dirty="0"/>
              <a:t>, bem como os </a:t>
            </a:r>
            <a:r>
              <a:rPr lang="pt-PT" u="sng" dirty="0">
                <a:hlinkClick r:id="rId3" tooltip="Quarenta e dois artigos (página não existe)"/>
              </a:rPr>
              <a:t>Quarenta e dois artigos</a:t>
            </a:r>
            <a:r>
              <a:rPr lang="pt-PT" dirty="0"/>
              <a:t> que resumem a doutrina anglicana. Essas obras, no geral, levaram a Igreja da Inglaterra numa direção mais protestante. Os </a:t>
            </a:r>
            <a:r>
              <a:rPr lang="pt-PT" u="sng" dirty="0">
                <a:hlinkClick r:id="rId4" tooltip="Trinta e nove artigos"/>
              </a:rPr>
              <a:t>Trinta e nove artigos</a:t>
            </a:r>
            <a:r>
              <a:rPr lang="pt-PT" dirty="0"/>
              <a:t>, os quais foram baseados nos Quarenta e dois artigos e adotados durante o reinado de Isabel I de Inglaterra, ainda são reconhecidos como parte da herança anglicana à qual os clérigos do culto juram fidelidade.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5008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ULTIMOS ANOS  1553 - 1556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Eduardo </a:t>
            </a:r>
            <a:r>
              <a:rPr lang="pt-PT" dirty="0"/>
              <a:t>VI morreu em </a:t>
            </a:r>
            <a:r>
              <a:rPr lang="pt-PT" u="sng" dirty="0">
                <a:hlinkClick r:id="rId2" tooltip="1553"/>
              </a:rPr>
              <a:t>1553</a:t>
            </a:r>
            <a:r>
              <a:rPr lang="pt-PT" dirty="0"/>
              <a:t>, para ser sucedido por sua meia-irmã </a:t>
            </a:r>
            <a:r>
              <a:rPr lang="pt-PT" u="sng" dirty="0">
                <a:hlinkClick r:id="rId3" tooltip="Maria I de Inglaterra"/>
              </a:rPr>
              <a:t>Maria I de Inglaterra</a:t>
            </a:r>
            <a:r>
              <a:rPr lang="pt-PT" dirty="0"/>
              <a:t>. Maria era filha de Henrique VIII e sua primeira esposa, Catarina de Aragão, uma princesa espanhola que a criou sob a fé católica. Em sintonia com suas crenças católicas, Maria I começou, tanto quanto lhe era possível, o processo de restauração da antiga religião, afetando o projeto levado a cabo durante toda a vida de Cranmer.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9185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Continuação...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/>
              <a:t>Primeiramente, ele foi acusado e condenado de traição por seu apoio à Dama </a:t>
            </a:r>
            <a:r>
              <a:rPr lang="pt-PT" u="sng" dirty="0">
                <a:hlinkClick r:id="rId2" tooltip="Jane Grey"/>
              </a:rPr>
              <a:t>Jane Grey</a:t>
            </a:r>
            <a:r>
              <a:rPr lang="pt-PT" dirty="0"/>
              <a:t> como Rainha, mas Maria poupou sua vida, resolvendo julgá-lo por heresia, mantendo-o preso até </a:t>
            </a:r>
            <a:r>
              <a:rPr lang="pt-PT" u="sng" dirty="0">
                <a:hlinkClick r:id="rId3" tooltip="Fevereiro"/>
              </a:rPr>
              <a:t>fevereiro</a:t>
            </a:r>
            <a:r>
              <a:rPr lang="pt-PT" dirty="0"/>
              <a:t> de </a:t>
            </a:r>
            <a:r>
              <a:rPr lang="pt-PT" u="sng" dirty="0">
                <a:hlinkClick r:id="rId4" tooltip="1556"/>
              </a:rPr>
              <a:t>1556</a:t>
            </a:r>
            <a:r>
              <a:rPr lang="pt-PT" dirty="0"/>
              <a:t>, permanecendo Cranmer como arcebispo. Em </a:t>
            </a:r>
            <a:r>
              <a:rPr lang="pt-PT" u="sng" dirty="0">
                <a:hlinkClick r:id="rId5" tooltip="Novembro"/>
              </a:rPr>
              <a:t>novembro</a:t>
            </a:r>
            <a:r>
              <a:rPr lang="pt-PT" dirty="0"/>
              <a:t> de </a:t>
            </a:r>
            <a:r>
              <a:rPr lang="pt-PT" u="sng" dirty="0">
                <a:hlinkClick r:id="rId6" tooltip="1554"/>
              </a:rPr>
              <a:t>1554</a:t>
            </a:r>
            <a:r>
              <a:rPr lang="pt-PT" dirty="0"/>
              <a:t>, o cardeal Reginald Pole foi à Inglaterra para restabelecer os laços do país com o catolicismo. Pole foi indicado como arcebispo da Cantuária em 1556. Entrementes, Cranmer, enfraquecido pelos mais de dois anos de prisão, declarou vários arrependimentos, reafirmando sua crença na </a:t>
            </a:r>
            <a:r>
              <a:rPr lang="pt-PT" u="sng" dirty="0">
                <a:hlinkClick r:id="rId7" tooltip="Transubstanciação"/>
              </a:rPr>
              <a:t>transubstanciação</a:t>
            </a:r>
            <a:r>
              <a:rPr lang="pt-PT" dirty="0"/>
              <a:t> e na </a:t>
            </a:r>
            <a:r>
              <a:rPr lang="pt-PT" u="sng" dirty="0">
                <a:hlinkClick r:id="rId8" tooltip="Supremacia papal"/>
              </a:rPr>
              <a:t>supremacia papal</a:t>
            </a:r>
            <a:r>
              <a:rPr lang="pt-PT" dirty="0"/>
              <a:t>– dizendo, posteriormente, que o fez a fim de evitar sua execução. Apesar disso, Cranmer foi setenciado à morte pela fogueira.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44062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MORTE DE CRANMER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/>
              <a:t>De acordo com John Foxe, em </a:t>
            </a:r>
            <a:r>
              <a:rPr lang="pt-PT" u="sng" dirty="0">
                <a:hlinkClick r:id="rId2" tooltip="21 de março"/>
              </a:rPr>
              <a:t>21 de março</a:t>
            </a:r>
            <a:r>
              <a:rPr lang="pt-PT" dirty="0"/>
              <a:t> de 1556, Cranmer foi trazido em procissão à Igreja de Santa Maria, em Oxford, onde ele foi forçado a fazer uma declaração pública afirmando seu arrependimento. Em vez disso, Cranmer retirou sua declaração anterior de arrependimento e denunciou a doutrina da Igreja Católica e o Papa, dizendo: "E sobre o Papa, eu o recuso, como inimigo de Cristo e </a:t>
            </a:r>
            <a:r>
              <a:rPr lang="pt-PT" u="sng" dirty="0">
                <a:hlinkClick r:id="rId3" tooltip="Anticristo"/>
              </a:rPr>
              <a:t>Anticristo</a:t>
            </a:r>
            <a:r>
              <a:rPr lang="pt-PT" dirty="0"/>
              <a:t>, com toda sua falsa doutrina." Após isso, Cranmer foi levado à fogueira.</a:t>
            </a:r>
            <a:endParaRPr lang="pt-BR" dirty="0"/>
          </a:p>
          <a:p>
            <a:r>
              <a:rPr lang="pt-PT" dirty="0"/>
              <a:t>Encontra-se sepultado em </a:t>
            </a:r>
            <a:r>
              <a:rPr lang="pt-PT" i="1" dirty="0"/>
              <a:t>Martyrs' Memorial</a:t>
            </a:r>
            <a:r>
              <a:rPr lang="pt-PT" dirty="0"/>
              <a:t>, </a:t>
            </a:r>
            <a:r>
              <a:rPr lang="pt-PT" u="sng" dirty="0">
                <a:hlinkClick r:id="rId4" tooltip="Oxford"/>
              </a:rPr>
              <a:t>Oxford</a:t>
            </a:r>
            <a:r>
              <a:rPr lang="pt-PT" dirty="0"/>
              <a:t>, </a:t>
            </a:r>
            <a:r>
              <a:rPr lang="pt-PT" u="sng" dirty="0">
                <a:hlinkClick r:id="rId5" tooltip="Oxfordshire"/>
              </a:rPr>
              <a:t>Oxfordshire</a:t>
            </a:r>
            <a:r>
              <a:rPr lang="pt-PT" dirty="0"/>
              <a:t> na </a:t>
            </a:r>
            <a:r>
              <a:rPr lang="pt-PT" u="sng" dirty="0">
                <a:hlinkClick r:id="rId6" tooltip="Inglaterra"/>
              </a:rPr>
              <a:t>Inglaterra</a:t>
            </a:r>
            <a:r>
              <a:rPr lang="pt-PT" dirty="0"/>
              <a:t>.</a:t>
            </a:r>
            <a:r>
              <a:rPr lang="pt-PT" u="sng" baseline="30000" dirty="0">
                <a:hlinkClick r:id="rId7"/>
              </a:rPr>
              <a:t>[1]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623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NASCIMENTO E MORTE </a:t>
            </a:r>
            <a:endParaRPr lang="pt-BR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122406"/>
              </p:ext>
            </p:extLst>
          </p:nvPr>
        </p:nvGraphicFramePr>
        <p:xfrm>
          <a:off x="838200" y="1825625"/>
          <a:ext cx="8867552" cy="4316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3776"/>
                <a:gridCol w="4433776"/>
              </a:tblGrid>
              <a:tr h="539603">
                <a:tc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 de nascimento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  <a:spcAft>
                          <a:spcPts val="600"/>
                        </a:spcAft>
                      </a:pPr>
                      <a:r>
                        <a:rPr lang="pt-BR" sz="14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" tooltip="2 de julho"/>
                        </a:rPr>
                        <a:t>2 de julho</a:t>
                      </a: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pt-BR" sz="14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3" tooltip="1489"/>
                        </a:rPr>
                        <a:t>1489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/>
                </a:tc>
              </a:tr>
              <a:tr h="539603">
                <a:tc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 de nascimento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  <a:spcAft>
                          <a:spcPts val="600"/>
                        </a:spcAft>
                      </a:pPr>
                      <a:r>
                        <a:rPr lang="pt-BR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Aslockton</a:t>
                      </a: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BR" sz="1400" u="sng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4" tooltip="Nottinghamshire"/>
                        </a:rPr>
                        <a:t>Nottinghamshire</a:t>
                      </a: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BR" sz="14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 tooltip="Reino da Inglaterra"/>
                        </a:rPr>
                        <a:t>Inglaterra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/>
                </a:tc>
              </a:tr>
              <a:tr h="539603">
                <a:tc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Predecessor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Guilherme </a:t>
                      </a:r>
                      <a:r>
                        <a:rPr lang="pt-BR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Warham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/>
                </a:tc>
              </a:tr>
              <a:tr h="539603">
                <a:tc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Início no cargo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  <a:spcAft>
                          <a:spcPts val="600"/>
                        </a:spcAft>
                      </a:pPr>
                      <a:r>
                        <a:rPr lang="pt-BR" sz="14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6" tooltip="3 de dezembro"/>
                        </a:rPr>
                        <a:t>3 de dezembro</a:t>
                      </a: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pt-BR" sz="14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7" tooltip="1533"/>
                        </a:rPr>
                        <a:t>1533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/>
                </a:tc>
              </a:tr>
              <a:tr h="539603">
                <a:tc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Fim no cargo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  <a:spcAft>
                          <a:spcPts val="600"/>
                        </a:spcAft>
                      </a:pPr>
                      <a:r>
                        <a:rPr lang="pt-BR" sz="14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8" tooltip="4 de dezembro"/>
                        </a:rPr>
                        <a:t>4 de dezembro</a:t>
                      </a: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pt-BR" sz="14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9" tooltip="1555"/>
                        </a:rPr>
                        <a:t>1555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/>
                </a:tc>
              </a:tr>
              <a:tr h="539603">
                <a:tc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Sucessor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  <a:spcAft>
                          <a:spcPts val="600"/>
                        </a:spcAft>
                      </a:pPr>
                      <a:r>
                        <a:rPr lang="pt-BR" sz="14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0" tooltip="Reginald Pole"/>
                        </a:rPr>
                        <a:t>Reginaldo Pole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/>
                </a:tc>
              </a:tr>
              <a:tr h="539603">
                <a:tc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 da morte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  <a:spcAft>
                          <a:spcPts val="600"/>
                        </a:spcAft>
                      </a:pPr>
                      <a:r>
                        <a:rPr lang="pt-BR" sz="14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1" tooltip="21 de março"/>
                        </a:rPr>
                        <a:t>21 de março</a:t>
                      </a: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pt-BR" sz="14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2" tooltip="1556"/>
                        </a:rPr>
                        <a:t>1556</a:t>
                      </a: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(66 anos)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/>
                </a:tc>
              </a:tr>
              <a:tr h="539603">
                <a:tc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 da morte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  <a:spcAft>
                          <a:spcPts val="600"/>
                        </a:spcAft>
                      </a:pPr>
                      <a:r>
                        <a:rPr lang="pt-BR" sz="14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3" tooltip="Oxford"/>
                        </a:rPr>
                        <a:t>Oxford</a:t>
                      </a: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BR" sz="1400" u="sng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4" tooltip="Oxfordshire"/>
                        </a:rPr>
                        <a:t>Oxfordshire</a:t>
                      </a: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BR" sz="14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 tooltip="Reino da Inglaterra"/>
                        </a:rPr>
                        <a:t>Inglaterra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03898" y="-12707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Tomás Cranmer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(Aslockton, 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5" tooltip="2 de julho"/>
              </a:rPr>
              <a:t>2 de julho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1489"/>
              </a:rPr>
              <a:t>1489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3" tooltip="Oxford"/>
              </a:rPr>
              <a:t>Oxford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1" tooltip="21 de março"/>
              </a:rPr>
              <a:t>21 de março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2" tooltip="1556"/>
              </a:rPr>
              <a:t>1556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foi um dos líderes da 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6" tooltip="Reforma Inglesa"/>
              </a:rPr>
              <a:t>Reforma Inglesa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7" tooltip="Arcebispo da Cantuária"/>
              </a:rPr>
              <a:t>Arcebispo da Cantuária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durante os reinados de 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8" tooltip="Henrique VIII de Inglaterra"/>
              </a:rPr>
              <a:t>Henrique VIII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9" tooltip="Eduardo VI de Inglaterra"/>
              </a:rPr>
              <a:t>Eduardo VI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brevemente 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0" tooltip="Maria I de Inglaterra"/>
              </a:rPr>
              <a:t>Maria I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Ele ajudou a construir o caso para a anulação do casamento de Henrique com 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1" tooltip="Catarina de Aragão"/>
              </a:rPr>
              <a:t>Catarina de Aragão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que foi uma das causas da separação da 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2" tooltip="Igreja Anglicana"/>
              </a:rPr>
              <a:t>Igreja Anglicana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união com a 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3" tooltip="Igreja Católica"/>
              </a:rPr>
              <a:t>Igreja Católica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Junto com 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4" tooltip="Thomas Cromwell"/>
              </a:rPr>
              <a:t>Tomás Cromwell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ele apoiava o princípio da 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5" tooltip="Ato de Supremacia"/>
              </a:rPr>
              <a:t>Supremacia Real</a:t>
            </a:r>
            <a:r>
              <a:rPr kumimoji="0" 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em que o rei era considerado o soberano da igreja em seu reino.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607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Ajuda na anulação do casamento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b="1" dirty="0" smtClean="0"/>
          </a:p>
          <a:p>
            <a:pPr algn="just"/>
            <a:r>
              <a:rPr lang="pt-PT" b="1" dirty="0" smtClean="0"/>
              <a:t>Tomás </a:t>
            </a:r>
            <a:r>
              <a:rPr lang="pt-PT" b="1" dirty="0"/>
              <a:t>Cranmer</a:t>
            </a:r>
            <a:r>
              <a:rPr lang="pt-PT" dirty="0"/>
              <a:t> (Aslockton, </a:t>
            </a:r>
            <a:r>
              <a:rPr lang="pt-PT" u="sng" dirty="0">
                <a:hlinkClick r:id="rId2" tooltip="2 de julho"/>
              </a:rPr>
              <a:t>2 de julho</a:t>
            </a:r>
            <a:r>
              <a:rPr lang="pt-PT" dirty="0"/>
              <a:t> de </a:t>
            </a:r>
            <a:r>
              <a:rPr lang="pt-PT" u="sng" dirty="0">
                <a:hlinkClick r:id="rId3" tooltip="1489"/>
              </a:rPr>
              <a:t>1489</a:t>
            </a:r>
            <a:r>
              <a:rPr lang="pt-PT" dirty="0"/>
              <a:t> — </a:t>
            </a:r>
            <a:r>
              <a:rPr lang="pt-PT" u="sng" dirty="0">
                <a:hlinkClick r:id="rId4" tooltip="Oxford"/>
              </a:rPr>
              <a:t>Oxford</a:t>
            </a:r>
            <a:r>
              <a:rPr lang="pt-PT" dirty="0"/>
              <a:t>, </a:t>
            </a:r>
            <a:r>
              <a:rPr lang="pt-PT" u="sng" dirty="0">
                <a:hlinkClick r:id="rId5" tooltip="21 de março"/>
              </a:rPr>
              <a:t>21 de março</a:t>
            </a:r>
            <a:r>
              <a:rPr lang="pt-PT" dirty="0"/>
              <a:t> de </a:t>
            </a:r>
            <a:r>
              <a:rPr lang="pt-PT" u="sng" dirty="0">
                <a:hlinkClick r:id="rId6" tooltip="1556"/>
              </a:rPr>
              <a:t>1556</a:t>
            </a:r>
            <a:r>
              <a:rPr lang="pt-PT" dirty="0"/>
              <a:t>) foi um dos líderes da </a:t>
            </a:r>
            <a:r>
              <a:rPr lang="pt-PT" u="sng" dirty="0">
                <a:hlinkClick r:id="rId7" tooltip="Reforma Inglesa"/>
              </a:rPr>
              <a:t>Reforma Inglesa</a:t>
            </a:r>
            <a:r>
              <a:rPr lang="pt-PT" dirty="0"/>
              <a:t> e </a:t>
            </a:r>
            <a:r>
              <a:rPr lang="pt-PT" u="sng" dirty="0">
                <a:hlinkClick r:id="rId8" tooltip="Arcebispo da Cantuária"/>
              </a:rPr>
              <a:t>Arcebispo da Cantuária</a:t>
            </a:r>
            <a:r>
              <a:rPr lang="pt-PT" dirty="0"/>
              <a:t> durante os reinados de </a:t>
            </a:r>
            <a:r>
              <a:rPr lang="pt-PT" u="sng" dirty="0">
                <a:hlinkClick r:id="rId9" tooltip="Henrique VIII de Inglaterra"/>
              </a:rPr>
              <a:t>Henrique VIII</a:t>
            </a:r>
            <a:r>
              <a:rPr lang="pt-PT" dirty="0"/>
              <a:t>, </a:t>
            </a:r>
            <a:r>
              <a:rPr lang="pt-PT" u="sng" dirty="0">
                <a:hlinkClick r:id="rId10" tooltip="Eduardo VI de Inglaterra"/>
              </a:rPr>
              <a:t>Eduardo VI</a:t>
            </a:r>
            <a:r>
              <a:rPr lang="pt-PT" dirty="0"/>
              <a:t> e brevemente </a:t>
            </a:r>
            <a:r>
              <a:rPr lang="pt-PT" u="sng" dirty="0">
                <a:hlinkClick r:id="rId11" tooltip="Maria I de Inglaterra"/>
              </a:rPr>
              <a:t>Maria I</a:t>
            </a:r>
            <a:r>
              <a:rPr lang="pt-PT" dirty="0"/>
              <a:t>. Ele ajudou a construir o caso para a anulação do casamento de Henrique com </a:t>
            </a:r>
            <a:r>
              <a:rPr lang="pt-PT" u="sng" dirty="0">
                <a:hlinkClick r:id="rId12" tooltip="Catarina de Aragão"/>
              </a:rPr>
              <a:t>Catarina de Aragão</a:t>
            </a:r>
            <a:r>
              <a:rPr lang="pt-PT" dirty="0"/>
              <a:t>, que foi uma das causas da separação da </a:t>
            </a:r>
            <a:r>
              <a:rPr lang="pt-PT" u="sng" dirty="0">
                <a:hlinkClick r:id="rId13" tooltip="Igreja Anglicana"/>
              </a:rPr>
              <a:t>Igreja Anglicana</a:t>
            </a:r>
            <a:r>
              <a:rPr lang="pt-PT" dirty="0"/>
              <a:t> da união com a </a:t>
            </a:r>
            <a:r>
              <a:rPr lang="pt-PT" u="sng" dirty="0">
                <a:hlinkClick r:id="rId14" tooltip="Igreja Católica"/>
              </a:rPr>
              <a:t>Igreja Católica</a:t>
            </a:r>
            <a:r>
              <a:rPr lang="pt-PT" dirty="0"/>
              <a:t>. Junto com </a:t>
            </a:r>
            <a:r>
              <a:rPr lang="pt-PT" u="sng" dirty="0">
                <a:hlinkClick r:id="rId15" tooltip="Thomas Cromwell"/>
              </a:rPr>
              <a:t>Tomás Cromwell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773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 SUPREMACIA REAL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PT" u="sng" dirty="0" smtClean="0">
              <a:hlinkClick r:id="rId2" tooltip="Thomas Cromwell"/>
            </a:endParaRPr>
          </a:p>
          <a:p>
            <a:pPr algn="just"/>
            <a:r>
              <a:rPr lang="pt-PT" u="sng" dirty="0" smtClean="0">
                <a:hlinkClick r:id="rId2" tooltip="Thomas Cromwell"/>
              </a:rPr>
              <a:t>Tomás </a:t>
            </a:r>
            <a:r>
              <a:rPr lang="pt-PT" u="sng" dirty="0">
                <a:hlinkClick r:id="rId2" tooltip="Thomas Cromwell"/>
              </a:rPr>
              <a:t>Cromwell</a:t>
            </a:r>
            <a:r>
              <a:rPr lang="pt-PT" dirty="0"/>
              <a:t>, ele apoiava o princípio da </a:t>
            </a:r>
            <a:r>
              <a:rPr lang="pt-PT" u="sng" dirty="0">
                <a:hlinkClick r:id="rId3" tooltip="Ato de Supremacia"/>
              </a:rPr>
              <a:t>Supremacia Real</a:t>
            </a:r>
            <a:r>
              <a:rPr lang="pt-PT" dirty="0"/>
              <a:t>, em que o rei era considerado o soberano da igreja em seu reino.</a:t>
            </a:r>
            <a:endParaRPr lang="pt-BR" dirty="0"/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Durante </a:t>
            </a:r>
            <a:r>
              <a:rPr lang="pt-PT" dirty="0"/>
              <a:t>seu período como arcebispo, foi responsável por estabelecer as primeiras estruturas doutrinais e litúrgicas da reformada Igreja da Inglaterra. Durante o reinado de Henrique, Cranmer não fez muitas mudanças radicais na igreja por causa das disputas de poder entre os conservadores e reformistas religiosos. Entretanto, ele conseguiu publicar o primeiro </a:t>
            </a:r>
            <a:r>
              <a:rPr lang="pt-PT" u="sng" dirty="0">
                <a:hlinkClick r:id="rId4" tooltip="Vernáculo"/>
              </a:rPr>
              <a:t>vernáculo</a:t>
            </a:r>
            <a:r>
              <a:rPr lang="pt-PT" dirty="0"/>
              <a:t> autorizado, a Exortação e Ladainha.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7132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AS REFORMAS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PT" dirty="0" smtClean="0"/>
          </a:p>
          <a:p>
            <a:pPr algn="just"/>
            <a:r>
              <a:rPr lang="pt-PT" dirty="0" smtClean="0"/>
              <a:t>Quando </a:t>
            </a:r>
            <a:r>
              <a:rPr lang="pt-PT" dirty="0"/>
              <a:t>Eduardo chegou ao trono, Cranmer conseguiu promover grandes reformas. Ele escreveu e compilou as duas primeiras edições do </a:t>
            </a:r>
            <a:r>
              <a:rPr lang="pt-PT" i="1" u="sng" dirty="0">
                <a:hlinkClick r:id="rId2" tooltip="Livro de Oração Comum"/>
              </a:rPr>
              <a:t>Livro de Oração Comum</a:t>
            </a:r>
            <a:r>
              <a:rPr lang="pt-PT" dirty="0"/>
              <a:t>, uma liturgia completa para a Igreja Anglicana. Com a ajuda de vários reformistas continentais que deu refúgio, ele desenvolveu novos padrões doutrinais em áreas como a </a:t>
            </a:r>
            <a:r>
              <a:rPr lang="pt-PT" u="sng" dirty="0">
                <a:hlinkClick r:id="rId3" tooltip="Eucaristia"/>
              </a:rPr>
              <a:t>eucaristia</a:t>
            </a:r>
            <a:r>
              <a:rPr lang="pt-PT" dirty="0"/>
              <a:t>, celibato clerical, o papel das imagens em locais de culto e a </a:t>
            </a:r>
            <a:r>
              <a:rPr lang="pt-PT" u="sng" dirty="0">
                <a:hlinkClick r:id="rId4" tooltip="Veneração"/>
              </a:rPr>
              <a:t>veneração</a:t>
            </a:r>
            <a:r>
              <a:rPr lang="pt-PT" dirty="0"/>
              <a:t> dos santos. Cranmer promulgou novas doutrinas através do </a:t>
            </a:r>
            <a:r>
              <a:rPr lang="pt-PT" i="1" dirty="0"/>
              <a:t>Livro de Oração</a:t>
            </a:r>
            <a:r>
              <a:rPr lang="pt-PT" dirty="0"/>
              <a:t>, das </a:t>
            </a:r>
            <a:r>
              <a:rPr lang="pt-PT" u="sng" dirty="0">
                <a:hlinkClick r:id="rId5" tooltip="Homilias anglicanas"/>
              </a:rPr>
              <a:t>homílias</a:t>
            </a:r>
            <a:r>
              <a:rPr lang="pt-PT" dirty="0"/>
              <a:t> e outras publicações.</a:t>
            </a: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9548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</a:t>
            </a:r>
            <a:r>
              <a:rPr lang="pt-BR" dirty="0" smtClean="0"/>
              <a:t>PRIMEIROS ANOS 1489 - 1533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endParaRPr lang="pt-PT" dirty="0"/>
          </a:p>
          <a:p>
            <a:r>
              <a:rPr lang="pt-PT" dirty="0" smtClean="0"/>
              <a:t>Cranmer </a:t>
            </a:r>
            <a:r>
              <a:rPr lang="pt-PT" dirty="0"/>
              <a:t>nasceu em 1489 em Aslockton, próxima a </a:t>
            </a:r>
            <a:r>
              <a:rPr lang="pt-PT" u="sng" dirty="0">
                <a:hlinkClick r:id="rId2" tooltip="Nottingham"/>
              </a:rPr>
              <a:t>Nottingham</a:t>
            </a:r>
            <a:r>
              <a:rPr lang="pt-PT" dirty="0"/>
              <a:t>. Seus pais, Thomas e Agnes (Hatfield) Cranmer, eram de nível social humilde e possuíam bens o suficiente apenas para sustentar o filho mais velho até suas mortes. Devido à falta de terras, o jovem Tomás, ainda em fase escolar, e seu irmão mais novo foram iniciados nos serviços religiosos.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8603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ANULAÇAO DO MATRIMONIO DE HENRIQUE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pPr algn="just"/>
            <a:r>
              <a:rPr lang="pt-PT" dirty="0"/>
              <a:t>Uma praga forçou Cranmer a se mudar de </a:t>
            </a:r>
            <a:r>
              <a:rPr lang="pt-PT" u="sng" dirty="0">
                <a:hlinkClick r:id="rId2" tooltip="Cambridge"/>
              </a:rPr>
              <a:t>Cambridge</a:t>
            </a:r>
            <a:r>
              <a:rPr lang="pt-PT" dirty="0"/>
              <a:t> para </a:t>
            </a:r>
            <a:r>
              <a:rPr lang="pt-PT" u="sng" dirty="0">
                <a:hlinkClick r:id="rId3" tooltip="Essex"/>
              </a:rPr>
              <a:t>Essex</a:t>
            </a:r>
            <a:r>
              <a:rPr lang="pt-PT" dirty="0"/>
              <a:t>. Aí ele chamou a atenção do Rei Henrique VIII, que hospedara-se nas proximidades. O Rei e seus conselheiros encontraram em Cranmer um desejoso advogado para defender a anulação do matrimônio de Henrique com </a:t>
            </a:r>
            <a:r>
              <a:rPr lang="pt-PT" u="sng" dirty="0">
                <a:hlinkClick r:id="rId4" tooltip="Catarina de Aragão"/>
              </a:rPr>
              <a:t>Catarina de Aragão</a:t>
            </a:r>
            <a:r>
              <a:rPr lang="pt-PT" dirty="0"/>
              <a:t>, envolvendo-se com o caso na qualidade de pesquisador. Ele e </a:t>
            </a:r>
            <a:r>
              <a:rPr lang="pt-PT" u="sng" dirty="0">
                <a:hlinkClick r:id="rId5" tooltip="John Foxe"/>
              </a:rPr>
              <a:t>John Foxe</a:t>
            </a:r>
            <a:r>
              <a:rPr lang="pt-PT" dirty="0"/>
              <a:t> compilaram a </a:t>
            </a:r>
            <a:r>
              <a:rPr lang="pt-PT" i="1" u="sng" dirty="0">
                <a:hlinkClick r:id="rId6" tooltip="Collectanea Satis Copiosa (página não existe)"/>
              </a:rPr>
              <a:t>Collectanea Satis Copiosa</a:t>
            </a:r>
            <a:r>
              <a:rPr lang="pt-PT" dirty="0"/>
              <a:t> em </a:t>
            </a:r>
            <a:r>
              <a:rPr lang="pt-PT" u="sng" dirty="0">
                <a:hlinkClick r:id="rId7" tooltip="1530"/>
              </a:rPr>
              <a:t>1530</a:t>
            </a:r>
            <a:r>
              <a:rPr lang="pt-PT" dirty="0"/>
              <a:t>, gerando precedente legal e histórico para casos como o de Henrique, permitindo ao Rei construir uma tese acadêmica que rompesse com </a:t>
            </a:r>
            <a:r>
              <a:rPr lang="pt-PT" u="sng" dirty="0">
                <a:hlinkClick r:id="rId8" tooltip="Roma"/>
              </a:rPr>
              <a:t>Roma</a:t>
            </a:r>
            <a:r>
              <a:rPr lang="pt-PT" dirty="0"/>
              <a:t>. Tomás foi enviado à embaixada inglesa de Roma em 1530, e em </a:t>
            </a:r>
            <a:r>
              <a:rPr lang="pt-PT" u="sng" dirty="0">
                <a:hlinkClick r:id="rId9" tooltip="1532"/>
              </a:rPr>
              <a:t>1532</a:t>
            </a:r>
            <a:r>
              <a:rPr lang="pt-PT" dirty="0"/>
              <a:t> ele se tornou embaixador do Imperador </a:t>
            </a:r>
            <a:r>
              <a:rPr lang="pt-PT" u="sng" dirty="0">
                <a:hlinkClick r:id="rId10" tooltip="Carlos I de Espanha"/>
              </a:rPr>
              <a:t>Carlos V do Sacro Império Romano Germânico</a:t>
            </a:r>
            <a:r>
              <a:rPr lang="pt-PT" dirty="0"/>
              <a:t>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3812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SEGUNDA ESPOSA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/>
              <a:t> </a:t>
            </a:r>
            <a:r>
              <a:rPr lang="pt-BR" dirty="0" smtClean="0"/>
              <a:t>   </a:t>
            </a:r>
            <a:r>
              <a:rPr lang="pt-PT" dirty="0"/>
              <a:t>Cranmer conheceu sua segunda mulher, Margarete, durante o </a:t>
            </a:r>
            <a:r>
              <a:rPr lang="pt-PT" u="sng" dirty="0">
                <a:hlinkClick r:id="rId2" tooltip="Verão"/>
              </a:rPr>
              <a:t>verão</a:t>
            </a:r>
            <a:r>
              <a:rPr lang="pt-PT" dirty="0"/>
              <a:t> de 1532 em </a:t>
            </a:r>
            <a:r>
              <a:rPr lang="pt-PT" u="sng" dirty="0">
                <a:hlinkClick r:id="rId3" tooltip="Nuremberga"/>
              </a:rPr>
              <a:t>Nuremberga</a:t>
            </a:r>
            <a:r>
              <a:rPr lang="pt-PT" dirty="0"/>
              <a:t>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6909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ANA BOLENA FICA GRÁVIDA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pPr algn="just"/>
            <a:r>
              <a:rPr lang="pt-PT" dirty="0"/>
              <a:t>Em janeiro de </a:t>
            </a:r>
            <a:r>
              <a:rPr lang="pt-PT" u="sng" dirty="0">
                <a:hlinkClick r:id="rId2" tooltip="1533"/>
              </a:rPr>
              <a:t>1533</a:t>
            </a:r>
            <a:r>
              <a:rPr lang="pt-PT" dirty="0"/>
              <a:t>, o Rei Henrique descobriu que </a:t>
            </a:r>
            <a:r>
              <a:rPr lang="pt-PT" u="sng" dirty="0">
                <a:hlinkClick r:id="rId3" tooltip="Ana Bolena"/>
              </a:rPr>
              <a:t>Ana Bolena</a:t>
            </a:r>
            <a:r>
              <a:rPr lang="pt-PT" dirty="0"/>
              <a:t>, a mulher que ele desejava desposar, estava grávida. Esse fato aumentou a urgência da anulação do casamento do Rei, fazendo-os casarem-se secretamente no final daquele mês.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09674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1629</Words>
  <Application>Microsoft Office PowerPoint</Application>
  <PresentationFormat>Widescreen</PresentationFormat>
  <Paragraphs>86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Tema do Office</vt:lpstr>
      <vt:lpstr>              TOMAS CRANMER</vt:lpstr>
      <vt:lpstr>NASCIMENTO E MORTE </vt:lpstr>
      <vt:lpstr>Ajuda na anulação do casamento </vt:lpstr>
      <vt:lpstr>               SUPREMACIA REAL</vt:lpstr>
      <vt:lpstr>          AS REFORMAS</vt:lpstr>
      <vt:lpstr> PRIMEIROS ANOS 1489 - 1533</vt:lpstr>
      <vt:lpstr>ANULAÇAO DO MATRIMONIO DE HENRIQUE</vt:lpstr>
      <vt:lpstr>            SEGUNDA ESPOSA</vt:lpstr>
      <vt:lpstr>      ANA BOLENA FICA GRÁVIDA</vt:lpstr>
      <vt:lpstr>CRANMER É INDICADO ARCEBISPO</vt:lpstr>
      <vt:lpstr>ANA BOLENA E ESPOSA LEGAL</vt:lpstr>
      <vt:lpstr>REFORMAS NA IGREJA ANGLICANA</vt:lpstr>
      <vt:lpstr>DISSOLUÇÃO DOS MONASTÉRIOS</vt:lpstr>
      <vt:lpstr>MORTE DE HENRIQUE VIII</vt:lpstr>
      <vt:lpstr>Continuação</vt:lpstr>
      <vt:lpstr>Continuação</vt:lpstr>
      <vt:lpstr>ULTIMOS ANOS  1553 - 1556</vt:lpstr>
      <vt:lpstr>Continuação...</vt:lpstr>
      <vt:lpstr>MORTE DE CRANMER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TOMAS CRANMER</dc:title>
  <dc:creator>Cesar</dc:creator>
  <cp:lastModifiedBy>Cesar</cp:lastModifiedBy>
  <cp:revision>9</cp:revision>
  <dcterms:created xsi:type="dcterms:W3CDTF">2016-06-11T14:02:01Z</dcterms:created>
  <dcterms:modified xsi:type="dcterms:W3CDTF">2016-06-19T14:36:58Z</dcterms:modified>
</cp:coreProperties>
</file>