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notesMasterIdLst>
    <p:notesMasterId r:id="rId17"/>
  </p:notesMasterIdLst>
  <p:sldIdLst>
    <p:sldId id="256" r:id="rId2"/>
    <p:sldId id="257" r:id="rId3"/>
    <p:sldId id="258" r:id="rId4"/>
    <p:sldId id="265" r:id="rId5"/>
    <p:sldId id="259" r:id="rId6"/>
    <p:sldId id="260" r:id="rId7"/>
    <p:sldId id="261" r:id="rId8"/>
    <p:sldId id="262" r:id="rId9"/>
    <p:sldId id="264" r:id="rId10"/>
    <p:sldId id="263" r:id="rId11"/>
    <p:sldId id="266" r:id="rId12"/>
    <p:sldId id="270" r:id="rId13"/>
    <p:sldId id="267" r:id="rId14"/>
    <p:sldId id="268" r:id="rId15"/>
    <p:sldId id="269" r:id="rId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499069-C4A2-40D0-A249-F188C28A819B}" type="datetimeFigureOut">
              <a:rPr lang="pt-BR" smtClean="0"/>
              <a:t>07/05/2017</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5A03CD-90B3-4E1E-8206-18358E7A260E}" type="slidenum">
              <a:rPr lang="pt-BR" smtClean="0"/>
              <a:t>‹nº›</a:t>
            </a:fld>
            <a:endParaRPr lang="pt-BR"/>
          </a:p>
        </p:txBody>
      </p:sp>
    </p:spTree>
    <p:extLst>
      <p:ext uri="{BB962C8B-B14F-4D97-AF65-F5344CB8AC3E}">
        <p14:creationId xmlns:p14="http://schemas.microsoft.com/office/powerpoint/2010/main" val="3316588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Conversão – Quando</a:t>
            </a:r>
            <a:r>
              <a:rPr lang="pt-BR" baseline="0" dirty="0" smtClean="0"/>
              <a:t> pecamos nos afastamos de Deus</a:t>
            </a:r>
          </a:p>
          <a:p>
            <a:endParaRPr lang="pt-BR" dirty="0"/>
          </a:p>
        </p:txBody>
      </p:sp>
      <p:sp>
        <p:nvSpPr>
          <p:cNvPr id="4" name="Espaço Reservado para Número de Slide 3"/>
          <p:cNvSpPr>
            <a:spLocks noGrp="1"/>
          </p:cNvSpPr>
          <p:nvPr>
            <p:ph type="sldNum" sz="quarter" idx="10"/>
          </p:nvPr>
        </p:nvSpPr>
        <p:spPr/>
        <p:txBody>
          <a:bodyPr/>
          <a:lstStyle/>
          <a:p>
            <a:fld id="{265A03CD-90B3-4E1E-8206-18358E7A260E}" type="slidenum">
              <a:rPr lang="pt-BR" smtClean="0"/>
              <a:t>4</a:t>
            </a:fld>
            <a:endParaRPr lang="pt-BR"/>
          </a:p>
        </p:txBody>
      </p:sp>
    </p:spTree>
    <p:extLst>
      <p:ext uri="{BB962C8B-B14F-4D97-AF65-F5344CB8AC3E}">
        <p14:creationId xmlns:p14="http://schemas.microsoft.com/office/powerpoint/2010/main" val="3505579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r>
              <a:rPr lang="pt-BR" dirty="0" smtClean="0"/>
              <a:t>Jesus</a:t>
            </a:r>
            <a:r>
              <a:rPr lang="pt-BR" baseline="0" dirty="0" smtClean="0"/>
              <a:t> perdoava os pecados e dizia – Vá e não peques mais.</a:t>
            </a:r>
          </a:p>
          <a:p>
            <a:r>
              <a:rPr lang="pt-BR" baseline="0" dirty="0" smtClean="0"/>
              <a:t>Jesus nos mostra a </a:t>
            </a:r>
            <a:r>
              <a:rPr lang="pt-BR" baseline="0" dirty="0" err="1" smtClean="0"/>
              <a:t>importancia</a:t>
            </a:r>
            <a:r>
              <a:rPr lang="pt-BR" baseline="0" dirty="0" smtClean="0"/>
              <a:t> do perdão 70X7</a:t>
            </a:r>
            <a:endParaRPr lang="pt-BR" dirty="0"/>
          </a:p>
        </p:txBody>
      </p:sp>
      <p:sp>
        <p:nvSpPr>
          <p:cNvPr id="4" name="Espaço Reservado para Número de Slide 3"/>
          <p:cNvSpPr>
            <a:spLocks noGrp="1"/>
          </p:cNvSpPr>
          <p:nvPr>
            <p:ph type="sldNum" sz="quarter" idx="10"/>
          </p:nvPr>
        </p:nvSpPr>
        <p:spPr/>
        <p:txBody>
          <a:bodyPr/>
          <a:lstStyle/>
          <a:p>
            <a:fld id="{265A03CD-90B3-4E1E-8206-18358E7A260E}" type="slidenum">
              <a:rPr lang="pt-BR" smtClean="0"/>
              <a:t>5</a:t>
            </a:fld>
            <a:endParaRPr lang="pt-BR"/>
          </a:p>
        </p:txBody>
      </p:sp>
    </p:spTree>
    <p:extLst>
      <p:ext uri="{BB962C8B-B14F-4D97-AF65-F5344CB8AC3E}">
        <p14:creationId xmlns:p14="http://schemas.microsoft.com/office/powerpoint/2010/main" val="1178232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4" name="Título 13"/>
          <p:cNvSpPr>
            <a:spLocks noGrp="1"/>
          </p:cNvSpPr>
          <p:nvPr>
            <p:ph type="ctrTitle"/>
          </p:nvPr>
        </p:nvSpPr>
        <p:spPr>
          <a:xfrm>
            <a:off x="1432560" y="359898"/>
            <a:ext cx="7406640" cy="1472184"/>
          </a:xfrm>
        </p:spPr>
        <p:txBody>
          <a:bodyPr anchor="b"/>
          <a:lstStyle>
            <a:lvl1pPr algn="l">
              <a:defRPr/>
            </a:lvl1pPr>
            <a:extLst/>
          </a:lstStyle>
          <a:p>
            <a:r>
              <a:rPr kumimoji="0" lang="pt-BR" smtClean="0"/>
              <a:t>Clique para editar o título mestre</a:t>
            </a:r>
            <a:endParaRPr kumimoji="0" lang="en-US"/>
          </a:p>
        </p:txBody>
      </p:sp>
      <p:sp>
        <p:nvSpPr>
          <p:cNvPr id="22" name="Subtítu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7" name="Espaço Reservado para Data 6"/>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20" name="Espaço Reservado para Rodapé 19"/>
          <p:cNvSpPr>
            <a:spLocks noGrp="1"/>
          </p:cNvSpPr>
          <p:nvPr>
            <p:ph type="ftr" sz="quarter" idx="11"/>
          </p:nvPr>
        </p:nvSpPr>
        <p:spPr/>
        <p:txBody>
          <a:bodyPr/>
          <a:lstStyle>
            <a:extLst/>
          </a:lstStyle>
          <a:p>
            <a:endParaRPr lang="pt-BR"/>
          </a:p>
        </p:txBody>
      </p:sp>
      <p:sp>
        <p:nvSpPr>
          <p:cNvPr id="10" name="Espaço Reservado para Número de Slide 9"/>
          <p:cNvSpPr>
            <a:spLocks noGrp="1"/>
          </p:cNvSpPr>
          <p:nvPr>
            <p:ph type="sldNum" sz="quarter" idx="12"/>
          </p:nvPr>
        </p:nvSpPr>
        <p:spPr/>
        <p:txBody>
          <a:bodyPr/>
          <a:lstStyle>
            <a:extLst/>
          </a:lstStyle>
          <a:p>
            <a:fld id="{3961288E-7C15-4642-8BFA-FC5A522AD1D3}" type="slidenum">
              <a:rPr lang="pt-BR" smtClean="0"/>
              <a:t>‹nº›</a:t>
            </a:fld>
            <a:endParaRPr lang="pt-BR"/>
          </a:p>
        </p:txBody>
      </p:sp>
      <p:sp>
        <p:nvSpPr>
          <p:cNvPr id="8" name="E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961288E-7C15-4642-8BFA-FC5A522AD1D3}"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274639"/>
            <a:ext cx="1828800" cy="5851525"/>
          </a:xfrm>
        </p:spPr>
        <p:txBody>
          <a:bodyPr vert="eaVert"/>
          <a:lstStyle>
            <a:extLs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961288E-7C15-4642-8BFA-FC5A522AD1D3}"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961288E-7C15-4642-8BFA-FC5A522AD1D3}"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961288E-7C15-4642-8BFA-FC5A522AD1D3}" type="slidenum">
              <a:rPr lang="pt-BR" smtClean="0"/>
              <a:t>‹nº›</a:t>
            </a:fld>
            <a:endParaRPr lang="pt-BR"/>
          </a:p>
        </p:txBody>
      </p:sp>
      <p:sp>
        <p:nvSpPr>
          <p:cNvPr id="10" name="Retângu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lstStyle>
            <a:extLst/>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3961288E-7C15-4642-8BFA-FC5A522AD1D3}"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4" name="Espaço Reservado para Tex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 texto mestre</a:t>
            </a:r>
          </a:p>
        </p:txBody>
      </p:sp>
      <p:sp>
        <p:nvSpPr>
          <p:cNvPr id="5" name="Espaço Reservado para Conteúd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3961288E-7C15-4642-8BFA-FC5A522AD1D3}"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nchor="ctr"/>
          <a:lstStyle>
            <a:extLst/>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3961288E-7C15-4642-8BFA-FC5A522AD1D3}"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tângu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ço Reservado para Data 1"/>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3961288E-7C15-4642-8BFA-FC5A522AD1D3}" type="slidenum">
              <a:rPr lang="pt-BR" smtClean="0"/>
              <a:t>‹nº›</a:t>
            </a:fld>
            <a:endParaRPr lang="pt-BR"/>
          </a:p>
        </p:txBody>
      </p:sp>
      <p:sp>
        <p:nvSpPr>
          <p:cNvPr id="6" name="Retângu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 texto mestre</a:t>
            </a:r>
          </a:p>
        </p:txBody>
      </p:sp>
      <p:sp>
        <p:nvSpPr>
          <p:cNvPr id="4" name="Espaço Reservado para Conteúd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3961288E-7C15-4642-8BFA-FC5A522AD1D3}"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extLst/>
          </a:lstStyle>
          <a:p>
            <a:fld id="{21F6E6B8-F95E-455D-83A8-F0D1EFADA065}" type="datetimeFigureOut">
              <a:rPr lang="pt-BR" smtClean="0"/>
              <a:t>07/05/2017</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3961288E-7C15-4642-8BFA-FC5A522AD1D3}" type="slidenum">
              <a:rPr lang="pt-BR" smtClean="0"/>
              <a:t>‹nº›</a:t>
            </a:fld>
            <a:endParaRPr lang="pt-BR"/>
          </a:p>
        </p:txBody>
      </p:sp>
      <p:sp>
        <p:nvSpPr>
          <p:cNvPr id="8" name="Retângu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ço Reservado para Imagem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t-BR" smtClean="0"/>
              <a:t>Clique no ícone para adicionar uma imagem</a:t>
            </a:r>
            <a:endParaRPr kumimoji="0" lang="en-US" dirty="0"/>
          </a:p>
        </p:txBody>
      </p:sp>
      <p:sp>
        <p:nvSpPr>
          <p:cNvPr id="9" name="Fluxograma: Processo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uxograma: Processo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ço Reservado para Tex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t-BR" smtClean="0"/>
              <a:t>Clique para editar 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zz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sc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ângu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ço Reservado para Títu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pt-BR" smtClean="0"/>
              <a:t>Clique para editar o título mestre</a:t>
            </a:r>
            <a:endParaRPr kumimoji="0" lang="en-US"/>
          </a:p>
        </p:txBody>
      </p:sp>
      <p:sp>
        <p:nvSpPr>
          <p:cNvPr id="9" name="Espaço Reservado para Tex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1F6E6B8-F95E-455D-83A8-F0D1EFADA065}" type="datetimeFigureOut">
              <a:rPr lang="pt-BR" smtClean="0"/>
              <a:t>07/05/2017</a:t>
            </a:fld>
            <a:endParaRPr lang="pt-BR"/>
          </a:p>
        </p:txBody>
      </p:sp>
      <p:sp>
        <p:nvSpPr>
          <p:cNvPr id="10" name="Espaço Reservado para Rodapé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t-BR"/>
          </a:p>
        </p:txBody>
      </p:sp>
      <p:sp>
        <p:nvSpPr>
          <p:cNvPr id="22" name="Espaço Reservado para Número de Slid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961288E-7C15-4642-8BFA-FC5A522AD1D3}" type="slidenum">
              <a:rPr lang="pt-BR" smtClean="0"/>
              <a:t>‹nº›</a:t>
            </a:fld>
            <a:endParaRPr lang="pt-BR"/>
          </a:p>
        </p:txBody>
      </p:sp>
      <p:sp>
        <p:nvSpPr>
          <p:cNvPr id="15" name="Retângu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116631"/>
            <a:ext cx="1805667" cy="2015851"/>
          </a:xfrm>
          <a:prstGeom prst="rect">
            <a:avLst/>
          </a:prstGeom>
        </p:spPr>
      </p:pic>
      <p:sp>
        <p:nvSpPr>
          <p:cNvPr id="5" name="Retângulo 4"/>
          <p:cNvSpPr/>
          <p:nvPr/>
        </p:nvSpPr>
        <p:spPr>
          <a:xfrm>
            <a:off x="850014" y="1916832"/>
            <a:ext cx="8316416" cy="3785652"/>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pt-BR" sz="8000" b="1" cap="all" dirty="0" smtClean="0">
                <a:ln w="0"/>
                <a:solidFill>
                  <a:schemeClr val="tx2">
                    <a:lumMod val="75000"/>
                  </a:schemeClr>
                </a:solidFill>
                <a:effectLst>
                  <a:reflection blurRad="12700" stA="50000" endPos="50000" dist="5000" dir="5400000" sy="-100000" rotWithShape="0"/>
                </a:effectLst>
              </a:rPr>
              <a:t>Sacramento</a:t>
            </a:r>
          </a:p>
          <a:p>
            <a:pPr algn="ctr"/>
            <a:r>
              <a:rPr lang="pt-BR" sz="8000" b="1" cap="all" dirty="0" smtClean="0">
                <a:ln w="0"/>
                <a:solidFill>
                  <a:schemeClr val="tx2">
                    <a:lumMod val="75000"/>
                  </a:schemeClr>
                </a:solidFill>
                <a:effectLst>
                  <a:reflection blurRad="12700" stA="50000" endPos="50000" dist="5000" dir="5400000" sy="-100000" rotWithShape="0"/>
                </a:effectLst>
              </a:rPr>
              <a:t> da</a:t>
            </a:r>
          </a:p>
          <a:p>
            <a:pPr algn="ctr"/>
            <a:r>
              <a:rPr lang="pt-BR" sz="8000" b="1" cap="all" spc="0" dirty="0" smtClean="0">
                <a:ln w="0"/>
                <a:solidFill>
                  <a:schemeClr val="tx2">
                    <a:lumMod val="75000"/>
                  </a:schemeClr>
                </a:solidFill>
                <a:effectLst>
                  <a:reflection blurRad="12700" stA="50000" endPos="50000" dist="5000" dir="5400000" sy="-100000" rotWithShape="0"/>
                </a:effectLst>
              </a:rPr>
              <a:t>Penitência</a:t>
            </a:r>
          </a:p>
        </p:txBody>
      </p:sp>
    </p:spTree>
    <p:extLst>
      <p:ext uri="{BB962C8B-B14F-4D97-AF65-F5344CB8AC3E}">
        <p14:creationId xmlns:p14="http://schemas.microsoft.com/office/powerpoint/2010/main" val="45356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171400"/>
            <a:ext cx="7498080" cy="1143000"/>
          </a:xfrm>
        </p:spPr>
        <p:txBody>
          <a:bodyPr/>
          <a:lstStyle/>
          <a:p>
            <a:pPr algn="ctr"/>
            <a:r>
              <a:rPr lang="pt-BR" dirty="0" smtClean="0"/>
              <a:t>Aspectos Jurídicos</a:t>
            </a:r>
            <a:endParaRPr lang="pt-BR" dirty="0"/>
          </a:p>
        </p:txBody>
      </p:sp>
      <p:sp>
        <p:nvSpPr>
          <p:cNvPr id="3" name="Espaço Reservado para Conteúdo 2"/>
          <p:cNvSpPr>
            <a:spLocks noGrp="1"/>
          </p:cNvSpPr>
          <p:nvPr>
            <p:ph idx="1"/>
          </p:nvPr>
        </p:nvSpPr>
        <p:spPr>
          <a:xfrm>
            <a:off x="1187624" y="836712"/>
            <a:ext cx="7498080" cy="4800600"/>
          </a:xfrm>
        </p:spPr>
        <p:txBody>
          <a:bodyPr/>
          <a:lstStyle/>
          <a:p>
            <a:r>
              <a:rPr lang="pt-BR" dirty="0" smtClean="0"/>
              <a:t>Quem é o penitente?</a:t>
            </a:r>
            <a:endParaRPr lang="pt-BR" dirty="0"/>
          </a:p>
          <a:p>
            <a:pPr marL="82296" indent="0" algn="just">
              <a:buNone/>
            </a:pPr>
            <a:r>
              <a:rPr lang="pt-BR" sz="2400" dirty="0" err="1" smtClean="0"/>
              <a:t>Cân</a:t>
            </a:r>
            <a:r>
              <a:rPr lang="pt-BR" sz="2400" dirty="0" smtClean="0"/>
              <a:t> 988 – </a:t>
            </a:r>
            <a:r>
              <a:rPr lang="pt-BR" sz="2400" u="sng" dirty="0" smtClean="0"/>
              <a:t>O </a:t>
            </a:r>
            <a:r>
              <a:rPr lang="pt-BR" sz="2400" u="sng" dirty="0"/>
              <a:t>fiel </a:t>
            </a:r>
            <a:r>
              <a:rPr lang="pt-BR" sz="2400" dirty="0"/>
              <a:t>tem obrigação de confessar, na sua espécie e </a:t>
            </a:r>
            <a:r>
              <a:rPr lang="pt-BR" sz="2400" dirty="0" smtClean="0"/>
              <a:t>número, todos </a:t>
            </a:r>
            <a:r>
              <a:rPr lang="pt-BR" sz="2400" dirty="0"/>
              <a:t>os </a:t>
            </a:r>
            <a:r>
              <a:rPr lang="pt-BR" sz="2400" u="sng" dirty="0"/>
              <a:t>pecados</a:t>
            </a:r>
            <a:r>
              <a:rPr lang="pt-BR" sz="2400" dirty="0"/>
              <a:t> graves, de que </a:t>
            </a:r>
            <a:r>
              <a:rPr lang="pt-BR" sz="2400" dirty="0" smtClean="0"/>
              <a:t>se lembrar </a:t>
            </a:r>
            <a:r>
              <a:rPr lang="pt-BR" sz="2400" dirty="0"/>
              <a:t>após diligente exame de </a:t>
            </a:r>
            <a:r>
              <a:rPr lang="pt-BR" sz="2400" dirty="0" smtClean="0"/>
              <a:t>consciência, cometidos </a:t>
            </a:r>
            <a:r>
              <a:rPr lang="pt-BR" sz="2400" u="sng" dirty="0"/>
              <a:t>depois do </a:t>
            </a:r>
            <a:r>
              <a:rPr lang="pt-BR" sz="2400" u="sng" dirty="0" smtClean="0"/>
              <a:t>baptismo </a:t>
            </a:r>
            <a:r>
              <a:rPr lang="pt-BR" sz="2400" dirty="0" smtClean="0"/>
              <a:t>e ainda não diretamente perdoados pelo poder das chaves da Igreja nem acusados em confissão individual.</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3321623"/>
            <a:ext cx="4680520" cy="3480810"/>
          </a:xfrm>
          <a:prstGeom prst="rect">
            <a:avLst/>
          </a:prstGeom>
        </p:spPr>
      </p:pic>
    </p:spTree>
    <p:extLst>
      <p:ext uri="{BB962C8B-B14F-4D97-AF65-F5344CB8AC3E}">
        <p14:creationId xmlns:p14="http://schemas.microsoft.com/office/powerpoint/2010/main" val="33102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Penitente</a:t>
            </a:r>
            <a:endParaRPr lang="pt-BR" dirty="0"/>
          </a:p>
        </p:txBody>
      </p:sp>
      <p:sp>
        <p:nvSpPr>
          <p:cNvPr id="3" name="Espaço Reservado para Conteúdo 2"/>
          <p:cNvSpPr>
            <a:spLocks noGrp="1"/>
          </p:cNvSpPr>
          <p:nvPr>
            <p:ph idx="1"/>
          </p:nvPr>
        </p:nvSpPr>
        <p:spPr/>
        <p:txBody>
          <a:bodyPr/>
          <a:lstStyle/>
          <a:p>
            <a:r>
              <a:rPr lang="pt-BR" dirty="0" err="1"/>
              <a:t>Cân</a:t>
            </a:r>
            <a:r>
              <a:rPr lang="pt-BR" dirty="0"/>
              <a:t> 989 – Todo </a:t>
            </a:r>
            <a:r>
              <a:rPr lang="pt-BR" dirty="0" smtClean="0"/>
              <a:t>fiel, </a:t>
            </a:r>
            <a:r>
              <a:rPr lang="pt-BR" dirty="0"/>
              <a:t>depois de  ter chegado a idade da descrição, é obrigado a confessar fielmente seus pecados graves, pelo menos uma vez por ano</a:t>
            </a:r>
            <a:r>
              <a:rPr lang="pt-BR" dirty="0" smtClean="0"/>
              <a:t>.</a:t>
            </a:r>
          </a:p>
          <a:p>
            <a:pPr marL="82296" indent="0">
              <a:buNone/>
            </a:pPr>
            <a:endParaRPr lang="pt-BR" dirty="0" smtClean="0"/>
          </a:p>
          <a:p>
            <a:r>
              <a:rPr lang="pt-BR" dirty="0" smtClean="0"/>
              <a:t>Recomenda-se aos </a:t>
            </a:r>
            <a:r>
              <a:rPr lang="pt-BR" dirty="0" err="1" smtClean="0"/>
              <a:t>fiés</a:t>
            </a:r>
            <a:r>
              <a:rPr lang="pt-BR" dirty="0" smtClean="0"/>
              <a:t> que confessem também os pecados Veniais.</a:t>
            </a:r>
            <a:endParaRPr lang="pt-BR" dirty="0"/>
          </a:p>
          <a:p>
            <a:endParaRPr lang="pt-BR" dirty="0"/>
          </a:p>
        </p:txBody>
      </p:sp>
    </p:spTree>
    <p:extLst>
      <p:ext uri="{BB962C8B-B14F-4D97-AF65-F5344CB8AC3E}">
        <p14:creationId xmlns:p14="http://schemas.microsoft.com/office/powerpoint/2010/main" val="114085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10391"/>
            <a:ext cx="7498080" cy="1143000"/>
          </a:xfrm>
        </p:spPr>
        <p:txBody>
          <a:bodyPr/>
          <a:lstStyle/>
          <a:p>
            <a:pPr algn="ctr"/>
            <a:r>
              <a:rPr lang="pt-BR" dirty="0" smtClean="0"/>
              <a:t>Aspectos Jurídicos</a:t>
            </a:r>
            <a:endParaRPr lang="pt-BR" dirty="0"/>
          </a:p>
        </p:txBody>
      </p:sp>
      <p:sp>
        <p:nvSpPr>
          <p:cNvPr id="3" name="Espaço Reservado para Conteúdo 2"/>
          <p:cNvSpPr>
            <a:spLocks noGrp="1"/>
          </p:cNvSpPr>
          <p:nvPr>
            <p:ph idx="1"/>
          </p:nvPr>
        </p:nvSpPr>
        <p:spPr>
          <a:xfrm>
            <a:off x="899592" y="980728"/>
            <a:ext cx="7498080" cy="4800600"/>
          </a:xfrm>
        </p:spPr>
        <p:txBody>
          <a:bodyPr/>
          <a:lstStyle/>
          <a:p>
            <a:r>
              <a:rPr lang="pt-BR" dirty="0" err="1"/>
              <a:t>Cân</a:t>
            </a:r>
            <a:r>
              <a:rPr lang="pt-BR" dirty="0"/>
              <a:t>. 983 — § 1. O sigilo sacramental é inviolável; pelo que o confessor </a:t>
            </a:r>
            <a:r>
              <a:rPr lang="pt-BR" dirty="0" smtClean="0"/>
              <a:t>não pode </a:t>
            </a:r>
            <a:r>
              <a:rPr lang="pt-BR" dirty="0"/>
              <a:t>denunciar o penitente nem por palavras nem por qualquer outro modo </a:t>
            </a:r>
            <a:r>
              <a:rPr lang="pt-BR" dirty="0" smtClean="0"/>
              <a:t>nem por </a:t>
            </a:r>
            <a:r>
              <a:rPr lang="pt-BR" dirty="0"/>
              <a:t>causa alguma.</a:t>
            </a: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92401" y="3024101"/>
            <a:ext cx="5551599" cy="3843666"/>
          </a:xfrm>
          <a:prstGeom prst="rect">
            <a:avLst/>
          </a:prstGeom>
        </p:spPr>
      </p:pic>
    </p:spTree>
    <p:extLst>
      <p:ext uri="{BB962C8B-B14F-4D97-AF65-F5344CB8AC3E}">
        <p14:creationId xmlns:p14="http://schemas.microsoft.com/office/powerpoint/2010/main" val="1203308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116632"/>
            <a:ext cx="7498080" cy="1143000"/>
          </a:xfrm>
        </p:spPr>
        <p:txBody>
          <a:bodyPr/>
          <a:lstStyle/>
          <a:p>
            <a:pPr algn="ctr"/>
            <a:r>
              <a:rPr lang="pt-BR" dirty="0" smtClean="0"/>
              <a:t>Matéria</a:t>
            </a:r>
            <a:endParaRPr lang="pt-BR" dirty="0"/>
          </a:p>
        </p:txBody>
      </p:sp>
      <p:sp>
        <p:nvSpPr>
          <p:cNvPr id="3" name="Espaço Reservado para Conteúdo 2"/>
          <p:cNvSpPr>
            <a:spLocks noGrp="1"/>
          </p:cNvSpPr>
          <p:nvPr>
            <p:ph idx="1"/>
          </p:nvPr>
        </p:nvSpPr>
        <p:spPr>
          <a:xfrm>
            <a:off x="1403648" y="1052736"/>
            <a:ext cx="7498080" cy="4800600"/>
          </a:xfrm>
        </p:spPr>
        <p:txBody>
          <a:bodyPr>
            <a:normAutofit/>
          </a:bodyPr>
          <a:lstStyle/>
          <a:p>
            <a:r>
              <a:rPr lang="pt-BR" dirty="0">
                <a:solidFill>
                  <a:srgbClr val="FF0000"/>
                </a:solidFill>
              </a:rPr>
              <a:t>Os</a:t>
            </a:r>
            <a:r>
              <a:rPr lang="pt-BR" dirty="0"/>
              <a:t> </a:t>
            </a:r>
            <a:r>
              <a:rPr lang="pt-BR" dirty="0" smtClean="0">
                <a:solidFill>
                  <a:srgbClr val="FF0000"/>
                </a:solidFill>
              </a:rPr>
              <a:t>PECADOS</a:t>
            </a:r>
            <a:r>
              <a:rPr lang="pt-BR" dirty="0" smtClean="0"/>
              <a:t> </a:t>
            </a:r>
            <a:r>
              <a:rPr lang="pt-BR" dirty="0"/>
              <a:t>confessados diante do </a:t>
            </a:r>
            <a:r>
              <a:rPr lang="pt-BR" dirty="0" smtClean="0"/>
              <a:t>Sacerdote</a:t>
            </a:r>
            <a:r>
              <a:rPr lang="pt-BR" sz="2200" dirty="0" smtClean="0"/>
              <a:t>.</a:t>
            </a:r>
          </a:p>
          <a:p>
            <a:r>
              <a:rPr lang="pt-BR" dirty="0" smtClean="0"/>
              <a:t>O Pecado é a ofensa a Deus, ruptura da comunhão com Ele e ao mesmo tempo contra a comunhão com a Igreja.</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3585418"/>
            <a:ext cx="4320480" cy="3240360"/>
          </a:xfrm>
          <a:prstGeom prst="rect">
            <a:avLst/>
          </a:prstGeom>
        </p:spPr>
      </p:pic>
    </p:spTree>
    <p:extLst>
      <p:ext uri="{BB962C8B-B14F-4D97-AF65-F5344CB8AC3E}">
        <p14:creationId xmlns:p14="http://schemas.microsoft.com/office/powerpoint/2010/main" val="313684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Forma</a:t>
            </a:r>
            <a:endParaRPr lang="pt-BR" dirty="0"/>
          </a:p>
        </p:txBody>
      </p:sp>
      <p:sp>
        <p:nvSpPr>
          <p:cNvPr id="3" name="Espaço Reservado para Conteúdo 2"/>
          <p:cNvSpPr>
            <a:spLocks noGrp="1"/>
          </p:cNvSpPr>
          <p:nvPr>
            <p:ph idx="1"/>
          </p:nvPr>
        </p:nvSpPr>
        <p:spPr/>
        <p:txBody>
          <a:bodyPr>
            <a:normAutofit/>
          </a:bodyPr>
          <a:lstStyle/>
          <a:p>
            <a:pPr algn="just"/>
            <a:r>
              <a:rPr lang="pt-BR" dirty="0">
                <a:solidFill>
                  <a:srgbClr val="FF0000"/>
                </a:solidFill>
              </a:rPr>
              <a:t>"Eu  te absolvo dos teus pecados em nome do Pai, do Filho e do Espírito Santo. Amém." </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3068960"/>
            <a:ext cx="7528048" cy="3764024"/>
          </a:xfrm>
          <a:prstGeom prst="rect">
            <a:avLst/>
          </a:prstGeom>
        </p:spPr>
      </p:pic>
    </p:spTree>
    <p:extLst>
      <p:ext uri="{BB962C8B-B14F-4D97-AF65-F5344CB8AC3E}">
        <p14:creationId xmlns:p14="http://schemas.microsoft.com/office/powerpoint/2010/main" val="261921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Graça</a:t>
            </a:r>
            <a:endParaRPr lang="pt-BR" dirty="0"/>
          </a:p>
        </p:txBody>
      </p:sp>
      <p:sp>
        <p:nvSpPr>
          <p:cNvPr id="3" name="Espaço Reservado para Conteúdo 2"/>
          <p:cNvSpPr>
            <a:spLocks noGrp="1"/>
          </p:cNvSpPr>
          <p:nvPr>
            <p:ph idx="1"/>
          </p:nvPr>
        </p:nvSpPr>
        <p:spPr/>
        <p:txBody>
          <a:bodyPr/>
          <a:lstStyle/>
          <a:p>
            <a:r>
              <a:rPr lang="pt-BR" dirty="0" smtClean="0"/>
              <a:t>O </a:t>
            </a:r>
            <a:r>
              <a:rPr lang="pt-BR" dirty="0"/>
              <a:t>perdão dos pecados </a:t>
            </a:r>
            <a:r>
              <a:rPr lang="pt-BR" dirty="0" smtClean="0"/>
              <a:t>nos </a:t>
            </a:r>
            <a:r>
              <a:rPr lang="pt-BR" dirty="0"/>
              <a:t>devolve a graça santificante </a:t>
            </a:r>
            <a:r>
              <a:rPr lang="pt-BR" dirty="0" smtClean="0"/>
              <a:t> </a:t>
            </a:r>
            <a:r>
              <a:rPr lang="pt-BR" dirty="0"/>
              <a:t>é o remédio espiritual</a:t>
            </a:r>
            <a:r>
              <a:rPr lang="pt-BR" dirty="0" smtClean="0"/>
              <a:t>.</a:t>
            </a:r>
          </a:p>
          <a:p>
            <a:pPr marL="82296" indent="0">
              <a:buNone/>
            </a:pPr>
            <a:r>
              <a:rPr lang="pt-BR" dirty="0"/>
              <a:t> </a:t>
            </a:r>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2708920"/>
            <a:ext cx="5472608" cy="4101670"/>
          </a:xfrm>
          <a:prstGeom prst="rect">
            <a:avLst/>
          </a:prstGeom>
        </p:spPr>
      </p:pic>
    </p:spTree>
    <p:extLst>
      <p:ext uri="{BB962C8B-B14F-4D97-AF65-F5344CB8AC3E}">
        <p14:creationId xmlns:p14="http://schemas.microsoft.com/office/powerpoint/2010/main" val="3137586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GRUPO</a:t>
            </a:r>
            <a:endParaRPr lang="pt-BR" dirty="0"/>
          </a:p>
        </p:txBody>
      </p:sp>
      <p:sp>
        <p:nvSpPr>
          <p:cNvPr id="3" name="Espaço Reservado para Conteúdo 2"/>
          <p:cNvSpPr>
            <a:spLocks noGrp="1"/>
          </p:cNvSpPr>
          <p:nvPr>
            <p:ph idx="1"/>
          </p:nvPr>
        </p:nvSpPr>
        <p:spPr>
          <a:xfrm>
            <a:off x="1475656" y="2132856"/>
            <a:ext cx="7498080" cy="2292935"/>
          </a:xfrm>
        </p:spPr>
        <p:txBody>
          <a:bodyPr>
            <a:noAutofit/>
          </a:bodyPr>
          <a:lstStyle/>
          <a:p>
            <a:r>
              <a:rPr lang="pt-BR" sz="4000" dirty="0" smtClean="0"/>
              <a:t>José Cesar</a:t>
            </a:r>
          </a:p>
          <a:p>
            <a:r>
              <a:rPr lang="pt-BR" sz="4000" dirty="0" smtClean="0"/>
              <a:t>Luiz Carlos </a:t>
            </a:r>
          </a:p>
          <a:p>
            <a:r>
              <a:rPr lang="pt-BR" sz="4000" dirty="0" smtClean="0"/>
              <a:t>Robson Garcia</a:t>
            </a:r>
          </a:p>
          <a:p>
            <a:r>
              <a:rPr lang="pt-BR" sz="4000" dirty="0" smtClean="0"/>
              <a:t>Wilson Vaz</a:t>
            </a:r>
            <a:endParaRPr lang="pt-BR" sz="4000" dirty="0"/>
          </a:p>
        </p:txBody>
      </p:sp>
    </p:spTree>
    <p:extLst>
      <p:ext uri="{BB962C8B-B14F-4D97-AF65-F5344CB8AC3E}">
        <p14:creationId xmlns:p14="http://schemas.microsoft.com/office/powerpoint/2010/main" val="156926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O que é o sacramento da Penitência?</a:t>
            </a:r>
            <a:endParaRPr lang="pt-BR" dirty="0"/>
          </a:p>
        </p:txBody>
      </p:sp>
      <p:sp>
        <p:nvSpPr>
          <p:cNvPr id="3" name="Espaço Reservado para Conteúdo 2"/>
          <p:cNvSpPr>
            <a:spLocks noGrp="1"/>
          </p:cNvSpPr>
          <p:nvPr>
            <p:ph idx="1"/>
          </p:nvPr>
        </p:nvSpPr>
        <p:spPr>
          <a:xfrm>
            <a:off x="1043608" y="1052736"/>
            <a:ext cx="7620000" cy="2708434"/>
          </a:xfrm>
        </p:spPr>
        <p:txBody>
          <a:bodyPr>
            <a:spAutoFit/>
          </a:bodyPr>
          <a:lstStyle/>
          <a:p>
            <a:endParaRPr lang="pt-BR" dirty="0" smtClean="0"/>
          </a:p>
          <a:p>
            <a:r>
              <a:rPr lang="pt-BR" sz="2400" dirty="0" smtClean="0"/>
              <a:t>Segundo CIC - §1440 </a:t>
            </a:r>
            <a:r>
              <a:rPr lang="pt-BR" sz="2400" dirty="0"/>
              <a:t>Chama-se Sacramento da penitência, porque consagra um esforço pessoal e eclesial de conversão, de </a:t>
            </a:r>
            <a:r>
              <a:rPr lang="pt-BR" sz="2400" dirty="0" smtClean="0"/>
              <a:t>arrependimento e </a:t>
            </a:r>
            <a:r>
              <a:rPr lang="pt-BR" sz="2400" dirty="0"/>
              <a:t>de satisfação do </a:t>
            </a:r>
            <a:r>
              <a:rPr lang="pt-BR" sz="2400" dirty="0" smtClean="0"/>
              <a:t>cristão </a:t>
            </a:r>
            <a:r>
              <a:rPr lang="pt-BR" sz="2400" dirty="0"/>
              <a:t>pecador.</a:t>
            </a:r>
          </a:p>
          <a:p>
            <a:endParaRPr lang="pt-BR" dirty="0"/>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2818948"/>
            <a:ext cx="3096344" cy="4039052"/>
          </a:xfrm>
          <a:prstGeom prst="rect">
            <a:avLst/>
          </a:prstGeom>
        </p:spPr>
      </p:pic>
      <p:sp>
        <p:nvSpPr>
          <p:cNvPr id="5" name="CaixaDeTexto 4"/>
          <p:cNvSpPr txBox="1"/>
          <p:nvPr/>
        </p:nvSpPr>
        <p:spPr>
          <a:xfrm>
            <a:off x="1259632" y="3255616"/>
            <a:ext cx="3888432" cy="3477875"/>
          </a:xfrm>
          <a:prstGeom prst="rect">
            <a:avLst/>
          </a:prstGeom>
          <a:noFill/>
        </p:spPr>
        <p:txBody>
          <a:bodyPr wrap="square" rtlCol="0">
            <a:spAutoFit/>
          </a:bodyPr>
          <a:lstStyle/>
          <a:p>
            <a:pPr algn="just"/>
            <a:r>
              <a:rPr lang="pt-BR" sz="2200" dirty="0" smtClean="0"/>
              <a:t>“Aqueles que se aproximam deste sacramento, obtêm da misericórdia divina o perdão da ofensa feita a Deus e ao mesmo tempo são reconciliados com a Igreja que feriram pecando, e a qual colabora para a sua conversão com caridade, exemplo e oração, trabalha pela sua conversão.</a:t>
            </a:r>
            <a:endParaRPr lang="pt-BR" sz="2200" dirty="0"/>
          </a:p>
        </p:txBody>
      </p:sp>
    </p:spTree>
    <p:extLst>
      <p:ext uri="{BB962C8B-B14F-4D97-AF65-F5344CB8AC3E}">
        <p14:creationId xmlns:p14="http://schemas.microsoft.com/office/powerpoint/2010/main" val="12737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Outros nomes deste sacramento</a:t>
            </a:r>
            <a:endParaRPr lang="pt-BR" dirty="0"/>
          </a:p>
        </p:txBody>
      </p:sp>
      <p:sp>
        <p:nvSpPr>
          <p:cNvPr id="3" name="Espaço Reservado para Conteúdo 2"/>
          <p:cNvSpPr>
            <a:spLocks noGrp="1"/>
          </p:cNvSpPr>
          <p:nvPr>
            <p:ph idx="1"/>
          </p:nvPr>
        </p:nvSpPr>
        <p:spPr/>
        <p:txBody>
          <a:bodyPr/>
          <a:lstStyle/>
          <a:p>
            <a:r>
              <a:rPr lang="pt-BR" dirty="0" smtClean="0"/>
              <a:t>Conversão – Caminho de volta ao Pai.</a:t>
            </a:r>
          </a:p>
          <a:p>
            <a:pPr marL="82296" indent="0">
              <a:buNone/>
            </a:pPr>
            <a:endParaRPr lang="pt-BR" dirty="0" smtClean="0"/>
          </a:p>
          <a:p>
            <a:r>
              <a:rPr lang="pt-BR" dirty="0" smtClean="0"/>
              <a:t>Confissão – Declaração dos pecados. Arrependimento</a:t>
            </a:r>
          </a:p>
          <a:p>
            <a:pPr marL="82296" indent="0">
              <a:buNone/>
            </a:pPr>
            <a:endParaRPr lang="pt-BR" dirty="0" smtClean="0"/>
          </a:p>
          <a:p>
            <a:r>
              <a:rPr lang="pt-BR" dirty="0" smtClean="0"/>
              <a:t>Reconciliação – Dá ao pecador o amor de Deus que reconcilia.</a:t>
            </a:r>
            <a:endParaRPr lang="pt-BR" dirty="0"/>
          </a:p>
        </p:txBody>
      </p:sp>
    </p:spTree>
    <p:extLst>
      <p:ext uri="{BB962C8B-B14F-4D97-AF65-F5344CB8AC3E}">
        <p14:creationId xmlns:p14="http://schemas.microsoft.com/office/powerpoint/2010/main" val="405548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Aspectos Teológicos</a:t>
            </a:r>
            <a:endParaRPr lang="pt-BR" dirty="0"/>
          </a:p>
        </p:txBody>
      </p:sp>
      <p:sp>
        <p:nvSpPr>
          <p:cNvPr id="3" name="Espaço Reservado para Conteúdo 2"/>
          <p:cNvSpPr>
            <a:spLocks noGrp="1"/>
          </p:cNvSpPr>
          <p:nvPr>
            <p:ph idx="1"/>
          </p:nvPr>
        </p:nvSpPr>
        <p:spPr>
          <a:xfrm>
            <a:off x="1403648" y="1340768"/>
            <a:ext cx="7498080" cy="4800600"/>
          </a:xfrm>
        </p:spPr>
        <p:txBody>
          <a:bodyPr>
            <a:normAutofit fontScale="25000" lnSpcReduction="20000"/>
          </a:bodyPr>
          <a:lstStyle/>
          <a:p>
            <a:endParaRPr lang="pt-BR" dirty="0" smtClean="0"/>
          </a:p>
          <a:p>
            <a:pPr algn="just"/>
            <a:r>
              <a:rPr lang="pt-BR" sz="8600" dirty="0" smtClean="0"/>
              <a:t>“Aqueles </a:t>
            </a:r>
            <a:r>
              <a:rPr lang="pt-BR" sz="8600" dirty="0"/>
              <a:t>a quem perdoardes os pecados, serão perdoados; aqueles aos quais os retiverdes (não perdoardes), serão retidos” </a:t>
            </a:r>
            <a:r>
              <a:rPr lang="pt-BR" sz="8600" dirty="0" smtClean="0"/>
              <a:t>(</a:t>
            </a:r>
            <a:r>
              <a:rPr lang="pt-BR" sz="8600" dirty="0" err="1"/>
              <a:t>Jo</a:t>
            </a:r>
            <a:r>
              <a:rPr lang="pt-BR" sz="8600" dirty="0"/>
              <a:t> 20,22ss</a:t>
            </a:r>
            <a:r>
              <a:rPr lang="pt-BR" sz="8600" dirty="0" smtClean="0"/>
              <a:t>). </a:t>
            </a:r>
          </a:p>
          <a:p>
            <a:pPr algn="just"/>
            <a:endParaRPr lang="pt-BR" sz="8600" dirty="0"/>
          </a:p>
          <a:p>
            <a:pPr algn="just"/>
            <a:r>
              <a:rPr lang="pt-BR" sz="8600" dirty="0"/>
              <a:t>“O que ligares na Terra será ligado no Céu, e o que desligares na Terra será desligado nos Céus</a:t>
            </a:r>
            <a:r>
              <a:rPr lang="pt-BR" sz="8600" dirty="0" smtClean="0"/>
              <a:t>” (</a:t>
            </a:r>
            <a:r>
              <a:rPr lang="pt-BR" sz="8600" dirty="0" err="1" smtClean="0"/>
              <a:t>Mt</a:t>
            </a:r>
            <a:r>
              <a:rPr lang="pt-BR" sz="8600" dirty="0" smtClean="0"/>
              <a:t> 16,19)</a:t>
            </a:r>
          </a:p>
          <a:p>
            <a:pPr marL="114300" indent="0" algn="just">
              <a:buNone/>
            </a:pPr>
            <a:endParaRPr lang="pt-BR" sz="8600" dirty="0" smtClean="0"/>
          </a:p>
          <a:p>
            <a:pPr algn="just"/>
            <a:r>
              <a:rPr lang="pt-BR" sz="8600" dirty="0"/>
              <a:t>"Tudo isso vem de Deus, que nos reconciliou consigo, por Cristo, e nos confiou o ministério desta </a:t>
            </a:r>
            <a:r>
              <a:rPr lang="pt-BR" sz="8600" dirty="0" smtClean="0"/>
              <a:t>reconciliação. Porque </a:t>
            </a:r>
            <a:r>
              <a:rPr lang="pt-BR" sz="8600" dirty="0"/>
              <a:t>é Deus que, em Cristo, reconciliava consigo o mundo, não levando mais em conta os pecados dos homens, e pôs em nossos lábios a mensagem da </a:t>
            </a:r>
            <a:r>
              <a:rPr lang="pt-BR" sz="8600" dirty="0" smtClean="0"/>
              <a:t>reconciliação. Portanto</a:t>
            </a:r>
            <a:r>
              <a:rPr lang="pt-BR" sz="8600" dirty="0"/>
              <a:t>, desempenhamos o encargo de embaixadores em nome de Cristo, e é Deus mesmo que exorta por nosso intermédio. Em nome de Cristo vos rogamos: reconciliai-vos com Deus!" </a:t>
            </a:r>
            <a:r>
              <a:rPr lang="pt-BR" sz="8600" dirty="0" smtClean="0"/>
              <a:t>(2Cor 5, 18-20)</a:t>
            </a:r>
          </a:p>
          <a:p>
            <a:endParaRPr lang="pt-BR" dirty="0" smtClean="0"/>
          </a:p>
          <a:p>
            <a:endParaRPr lang="pt-BR" dirty="0"/>
          </a:p>
          <a:p>
            <a:pPr marL="114300" indent="0">
              <a:buNone/>
            </a:pPr>
            <a:endParaRPr lang="pt-BR" dirty="0"/>
          </a:p>
          <a:p>
            <a:endParaRPr lang="pt-BR" dirty="0"/>
          </a:p>
        </p:txBody>
      </p:sp>
    </p:spTree>
    <p:extLst>
      <p:ext uri="{BB962C8B-B14F-4D97-AF65-F5344CB8AC3E}">
        <p14:creationId xmlns:p14="http://schemas.microsoft.com/office/powerpoint/2010/main" val="160992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Aspecto Jurídico</a:t>
            </a:r>
            <a:br>
              <a:rPr lang="pt-BR" dirty="0" smtClean="0"/>
            </a:br>
            <a:endParaRPr lang="pt-BR" dirty="0"/>
          </a:p>
        </p:txBody>
      </p:sp>
      <p:sp>
        <p:nvSpPr>
          <p:cNvPr id="3" name="Espaço Reservado para Conteúdo 2"/>
          <p:cNvSpPr>
            <a:spLocks noGrp="1"/>
          </p:cNvSpPr>
          <p:nvPr>
            <p:ph idx="1"/>
          </p:nvPr>
        </p:nvSpPr>
        <p:spPr>
          <a:xfrm>
            <a:off x="1331640" y="1196752"/>
            <a:ext cx="7498080" cy="4800600"/>
          </a:xfrm>
        </p:spPr>
        <p:txBody>
          <a:bodyPr>
            <a:normAutofit/>
          </a:bodyPr>
          <a:lstStyle/>
          <a:p>
            <a:pPr algn="just"/>
            <a:r>
              <a:rPr lang="pt-BR" dirty="0" err="1" smtClean="0"/>
              <a:t>Cân</a:t>
            </a:r>
            <a:r>
              <a:rPr lang="pt-BR" dirty="0" smtClean="0"/>
              <a:t> </a:t>
            </a:r>
            <a:r>
              <a:rPr lang="pt-BR" dirty="0"/>
              <a:t>959 – No  sacramento da Penitência os fiéis que confessam seus pecados ao ministro legítimo arrependidos e com o propósito de se emendarem alcançam de Deus mediante a absolvição dada pelo ministro o perdão dos pecados cometidos após o batismo e ao mesmo tempo se reconciliam com a Igreja a qual feriram pelo pecado.</a:t>
            </a:r>
          </a:p>
          <a:p>
            <a:endParaRPr lang="pt-BR" dirty="0"/>
          </a:p>
        </p:txBody>
      </p:sp>
    </p:spTree>
    <p:extLst>
      <p:ext uri="{BB962C8B-B14F-4D97-AF65-F5344CB8AC3E}">
        <p14:creationId xmlns:p14="http://schemas.microsoft.com/office/powerpoint/2010/main" val="302936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dirty="0" smtClean="0"/>
              <a:t>Aspecto </a:t>
            </a:r>
            <a:r>
              <a:rPr lang="pt-BR" dirty="0" err="1" smtClean="0"/>
              <a:t>Juridico</a:t>
            </a:r>
            <a:r>
              <a:rPr lang="pt-BR" dirty="0" smtClean="0"/>
              <a:t/>
            </a:r>
            <a:br>
              <a:rPr lang="pt-BR" dirty="0" smtClean="0"/>
            </a:b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smtClean="0"/>
              <a:t>Celebração </a:t>
            </a:r>
            <a:r>
              <a:rPr lang="pt-BR" dirty="0" err="1" smtClean="0"/>
              <a:t>Cân</a:t>
            </a:r>
            <a:r>
              <a:rPr lang="pt-BR" dirty="0" smtClean="0"/>
              <a:t> 960 – A Confissão individual e íntegra e a absolvição consiste em um único  modo ordinário;</a:t>
            </a:r>
          </a:p>
          <a:p>
            <a:endParaRPr lang="pt-BR" dirty="0" smtClean="0"/>
          </a:p>
          <a:p>
            <a:pPr marL="82296" indent="0">
              <a:buNone/>
            </a:pPr>
            <a:r>
              <a:rPr lang="pt-BR" dirty="0"/>
              <a:t> </a:t>
            </a:r>
            <a:r>
              <a:rPr lang="pt-BR" dirty="0" smtClean="0"/>
              <a:t>  Fiel         Consciente de pecado grave</a:t>
            </a:r>
          </a:p>
          <a:p>
            <a:pPr marL="82296" indent="0">
              <a:buNone/>
            </a:pPr>
            <a:endParaRPr lang="pt-BR" dirty="0"/>
          </a:p>
          <a:p>
            <a:pPr marL="82296" indent="0">
              <a:buNone/>
            </a:pPr>
            <a:r>
              <a:rPr lang="pt-BR" dirty="0"/>
              <a:t> </a:t>
            </a:r>
            <a:r>
              <a:rPr lang="pt-BR" dirty="0" smtClean="0"/>
              <a:t>    </a:t>
            </a:r>
          </a:p>
          <a:p>
            <a:pPr marL="82296" indent="0" algn="ctr">
              <a:buNone/>
            </a:pPr>
            <a:endParaRPr lang="pt-BR" dirty="0" smtClean="0"/>
          </a:p>
          <a:p>
            <a:pPr marL="82296" indent="0" algn="ctr">
              <a:buNone/>
            </a:pPr>
            <a:endParaRPr lang="pt-BR" dirty="0" smtClean="0"/>
          </a:p>
          <a:p>
            <a:pPr marL="82296" indent="0" algn="ctr">
              <a:buNone/>
            </a:pPr>
            <a:r>
              <a:rPr lang="pt-BR" dirty="0" smtClean="0"/>
              <a:t>Reconcilia com Deus e com a Igreja</a:t>
            </a:r>
            <a:endParaRPr lang="pt-BR" dirty="0"/>
          </a:p>
        </p:txBody>
      </p:sp>
      <p:sp>
        <p:nvSpPr>
          <p:cNvPr id="6" name="Seta para a direita 5"/>
          <p:cNvSpPr/>
          <p:nvPr/>
        </p:nvSpPr>
        <p:spPr>
          <a:xfrm>
            <a:off x="2683636" y="3356992"/>
            <a:ext cx="720080"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7" name="Seta para a direita 6"/>
          <p:cNvSpPr/>
          <p:nvPr/>
        </p:nvSpPr>
        <p:spPr>
          <a:xfrm rot="5400000">
            <a:off x="4887974" y="4367534"/>
            <a:ext cx="1224136"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5940152" y="3925774"/>
            <a:ext cx="971741" cy="923330"/>
          </a:xfrm>
          <a:prstGeom prst="rect">
            <a:avLst/>
          </a:prstGeom>
          <a:noFill/>
        </p:spPr>
        <p:txBody>
          <a:bodyPr wrap="none" rtlCol="0">
            <a:spAutoFit/>
          </a:bodyPr>
          <a:lstStyle/>
          <a:p>
            <a:r>
              <a:rPr lang="pt-BR" dirty="0" err="1" smtClean="0"/>
              <a:t>Cân</a:t>
            </a:r>
            <a:r>
              <a:rPr lang="pt-BR" dirty="0" smtClean="0"/>
              <a:t> 979</a:t>
            </a:r>
          </a:p>
          <a:p>
            <a:r>
              <a:rPr lang="pt-BR" dirty="0" err="1" smtClean="0"/>
              <a:t>Cân</a:t>
            </a:r>
            <a:r>
              <a:rPr lang="pt-BR" dirty="0" smtClean="0"/>
              <a:t> 980</a:t>
            </a:r>
          </a:p>
          <a:p>
            <a:r>
              <a:rPr lang="pt-BR" dirty="0" err="1" smtClean="0"/>
              <a:t>Cân</a:t>
            </a:r>
            <a:r>
              <a:rPr lang="pt-BR" dirty="0" smtClean="0"/>
              <a:t> 981</a:t>
            </a:r>
            <a:endParaRPr lang="pt-BR" dirty="0"/>
          </a:p>
        </p:txBody>
      </p:sp>
      <p:sp>
        <p:nvSpPr>
          <p:cNvPr id="5" name="CaixaDeTexto 4"/>
          <p:cNvSpPr txBox="1"/>
          <p:nvPr/>
        </p:nvSpPr>
        <p:spPr>
          <a:xfrm>
            <a:off x="4931156" y="3789040"/>
            <a:ext cx="366960" cy="1735474"/>
          </a:xfrm>
          <a:prstGeom prst="rect">
            <a:avLst/>
          </a:prstGeom>
          <a:noFill/>
        </p:spPr>
        <p:txBody>
          <a:bodyPr vert="wordArtVert" wrap="square" rtlCol="0">
            <a:spAutoFit/>
          </a:bodyPr>
          <a:lstStyle/>
          <a:p>
            <a:r>
              <a:rPr lang="pt-BR" sz="1100" dirty="0" smtClean="0">
                <a:latin typeface="Britannic Bold" panose="020B0903060703020204" pitchFamily="34" charset="0"/>
                <a:cs typeface="Aharoni" panose="02010803020104030203" pitchFamily="2" charset="-79"/>
              </a:rPr>
              <a:t>Confissão</a:t>
            </a:r>
            <a:endParaRPr lang="pt-BR" sz="1100" dirty="0">
              <a:latin typeface="Britannic Bold" panose="020B0903060703020204" pitchFamily="34" charset="0"/>
              <a:cs typeface="Aharoni" panose="02010803020104030203" pitchFamily="2" charset="-79"/>
            </a:endParaRPr>
          </a:p>
        </p:txBody>
      </p:sp>
    </p:spTree>
    <p:extLst>
      <p:ext uri="{BB962C8B-B14F-4D97-AF65-F5344CB8AC3E}">
        <p14:creationId xmlns:p14="http://schemas.microsoft.com/office/powerpoint/2010/main" val="3191132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3648" y="-99392"/>
            <a:ext cx="7498080" cy="1143000"/>
          </a:xfrm>
        </p:spPr>
        <p:txBody>
          <a:bodyPr/>
          <a:lstStyle/>
          <a:p>
            <a:pPr algn="ctr"/>
            <a:r>
              <a:rPr lang="pt-BR" dirty="0" smtClean="0"/>
              <a:t>Aspectos </a:t>
            </a:r>
            <a:r>
              <a:rPr lang="pt-BR" dirty="0" err="1" smtClean="0"/>
              <a:t>Juridicos</a:t>
            </a:r>
            <a:endParaRPr lang="pt-BR" dirty="0"/>
          </a:p>
        </p:txBody>
      </p:sp>
      <p:sp>
        <p:nvSpPr>
          <p:cNvPr id="3" name="Espaço Reservado para Conteúdo 2"/>
          <p:cNvSpPr>
            <a:spLocks noGrp="1"/>
          </p:cNvSpPr>
          <p:nvPr>
            <p:ph idx="1"/>
          </p:nvPr>
        </p:nvSpPr>
        <p:spPr>
          <a:xfrm>
            <a:off x="1475656" y="980728"/>
            <a:ext cx="7498080" cy="4800600"/>
          </a:xfrm>
        </p:spPr>
        <p:txBody>
          <a:bodyPr>
            <a:normAutofit/>
          </a:bodyPr>
          <a:lstStyle/>
          <a:p>
            <a:pPr marL="82296" indent="0">
              <a:buNone/>
            </a:pPr>
            <a:r>
              <a:rPr lang="pt-BR" sz="3600" dirty="0" smtClean="0"/>
              <a:t>Quem é o Ministro?</a:t>
            </a:r>
            <a:endParaRPr lang="pt-BR" dirty="0" smtClean="0"/>
          </a:p>
          <a:p>
            <a:pPr algn="just"/>
            <a:r>
              <a:rPr lang="pt-BR" sz="2400" dirty="0" err="1" smtClean="0"/>
              <a:t>Cân</a:t>
            </a:r>
            <a:r>
              <a:rPr lang="pt-BR" sz="2400" dirty="0" smtClean="0"/>
              <a:t> 965 – O ministro do sacramento da penitência é somente o SACERDOTE</a:t>
            </a:r>
          </a:p>
          <a:p>
            <a:pPr algn="just"/>
            <a:r>
              <a:rPr lang="pt-BR" sz="2400" dirty="0" err="1" smtClean="0"/>
              <a:t>Cân</a:t>
            </a:r>
            <a:r>
              <a:rPr lang="pt-BR" sz="2400" dirty="0" smtClean="0"/>
              <a:t> 966 - O ordinário local é competente para dar a qualquer presbítero a faculdade para ouvirem confissões de todos os fiéis..</a:t>
            </a:r>
          </a:p>
          <a:p>
            <a:pPr marL="82296" indent="0">
              <a:buNone/>
            </a:pPr>
            <a:r>
              <a:rPr lang="pt-BR" dirty="0" smtClean="0"/>
              <a:t> </a:t>
            </a:r>
            <a:endParaRPr lang="pt-BR" dirty="0"/>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3573016"/>
            <a:ext cx="5884002" cy="3212976"/>
          </a:xfrm>
          <a:prstGeom prst="rect">
            <a:avLst/>
          </a:prstGeom>
        </p:spPr>
      </p:pic>
    </p:spTree>
    <p:extLst>
      <p:ext uri="{BB962C8B-B14F-4D97-AF65-F5344CB8AC3E}">
        <p14:creationId xmlns:p14="http://schemas.microsoft.com/office/powerpoint/2010/main" val="236994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8338" y="-99392"/>
            <a:ext cx="7498080" cy="1143000"/>
          </a:xfrm>
        </p:spPr>
        <p:txBody>
          <a:bodyPr>
            <a:normAutofit/>
          </a:bodyPr>
          <a:lstStyle/>
          <a:p>
            <a:pPr algn="ctr"/>
            <a:r>
              <a:rPr lang="pt-BR" dirty="0" smtClean="0"/>
              <a:t>Ministro</a:t>
            </a:r>
            <a:endParaRPr lang="pt-BR" dirty="0"/>
          </a:p>
        </p:txBody>
      </p:sp>
      <p:sp>
        <p:nvSpPr>
          <p:cNvPr id="3" name="Espaço Reservado para Conteúdo 2"/>
          <p:cNvSpPr>
            <a:spLocks noGrp="1"/>
          </p:cNvSpPr>
          <p:nvPr>
            <p:ph idx="1"/>
          </p:nvPr>
        </p:nvSpPr>
        <p:spPr>
          <a:xfrm>
            <a:off x="1331640" y="859626"/>
            <a:ext cx="7498080" cy="4800600"/>
          </a:xfrm>
        </p:spPr>
        <p:txBody>
          <a:bodyPr/>
          <a:lstStyle/>
          <a:p>
            <a:r>
              <a:rPr lang="pt-BR" sz="2800" dirty="0" smtClean="0"/>
              <a:t>Só Deus perdoa os pecados.</a:t>
            </a:r>
          </a:p>
          <a:p>
            <a:pPr marL="82296" indent="0">
              <a:buNone/>
            </a:pPr>
            <a:r>
              <a:rPr lang="pt-BR" sz="2800" dirty="0" smtClean="0"/>
              <a:t>“O Filho do homem tem poder de perdoar os pecados na terra” (Mc 2,10), mas ainda em virtude de sua autoridade divina, transmite esse poder aos homens para que exerçam em seu nome.</a:t>
            </a:r>
          </a:p>
          <a:p>
            <a:pPr marL="82296" indent="0">
              <a:buNone/>
            </a:pPr>
            <a:endParaRPr lang="pt-BR" dirty="0" smtClean="0"/>
          </a:p>
          <a:p>
            <a:pPr marL="82296" indent="0">
              <a:buNone/>
            </a:pPr>
            <a:endParaRPr lang="pt-BR" dirty="0"/>
          </a:p>
          <a:p>
            <a:pPr marL="82296" indent="0">
              <a:buNone/>
            </a:pPr>
            <a:endParaRPr lang="pt-BR"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6536" y="3212976"/>
            <a:ext cx="5274509" cy="3531496"/>
          </a:xfrm>
          <a:prstGeom prst="rect">
            <a:avLst/>
          </a:prstGeom>
        </p:spPr>
      </p:pic>
      <p:sp>
        <p:nvSpPr>
          <p:cNvPr id="5" name="CaixaDeTexto 4"/>
          <p:cNvSpPr txBox="1"/>
          <p:nvPr/>
        </p:nvSpPr>
        <p:spPr>
          <a:xfrm>
            <a:off x="971600" y="4106488"/>
            <a:ext cx="2803075" cy="1384995"/>
          </a:xfrm>
          <a:prstGeom prst="rect">
            <a:avLst/>
          </a:prstGeom>
          <a:noFill/>
        </p:spPr>
        <p:txBody>
          <a:bodyPr wrap="none" rtlCol="0">
            <a:spAutoFit/>
          </a:bodyPr>
          <a:lstStyle/>
          <a:p>
            <a:pPr algn="ctr"/>
            <a:r>
              <a:rPr lang="pt-BR" sz="2800" dirty="0" smtClean="0"/>
              <a:t>SACERDOTES</a:t>
            </a:r>
          </a:p>
          <a:p>
            <a:pPr algn="ctr"/>
            <a:r>
              <a:rPr lang="pt-BR" sz="2800" dirty="0" smtClean="0"/>
              <a:t>In Persona Christi</a:t>
            </a:r>
          </a:p>
          <a:p>
            <a:endParaRPr lang="pt-BR" sz="2800" dirty="0"/>
          </a:p>
        </p:txBody>
      </p:sp>
    </p:spTree>
    <p:extLst>
      <p:ext uri="{BB962C8B-B14F-4D97-AF65-F5344CB8AC3E}">
        <p14:creationId xmlns:p14="http://schemas.microsoft.com/office/powerpoint/2010/main" val="279664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ício">
  <a:themeElements>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í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í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668</TotalTime>
  <Words>715</Words>
  <Application>Microsoft Office PowerPoint</Application>
  <PresentationFormat>Apresentação na tela (4:3)</PresentationFormat>
  <Paragraphs>75</Paragraphs>
  <Slides>15</Slides>
  <Notes>2</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15</vt:i4>
      </vt:variant>
    </vt:vector>
  </HeadingPairs>
  <TitlesOfParts>
    <vt:vector size="22" baseType="lpstr">
      <vt:lpstr>Aharoni</vt:lpstr>
      <vt:lpstr>Britannic Bold</vt:lpstr>
      <vt:lpstr>Calibri</vt:lpstr>
      <vt:lpstr>Gill Sans MT</vt:lpstr>
      <vt:lpstr>Verdana</vt:lpstr>
      <vt:lpstr>Wingdings 2</vt:lpstr>
      <vt:lpstr>Solstício</vt:lpstr>
      <vt:lpstr>Apresentação do PowerPoint</vt:lpstr>
      <vt:lpstr>GRUPO</vt:lpstr>
      <vt:lpstr>O que é o sacramento da Penitência?</vt:lpstr>
      <vt:lpstr>Outros nomes deste sacramento</vt:lpstr>
      <vt:lpstr>Aspectos Teológicos</vt:lpstr>
      <vt:lpstr>Aspecto Jurídico </vt:lpstr>
      <vt:lpstr>Aspecto Juridico </vt:lpstr>
      <vt:lpstr>Aspectos Juridicos</vt:lpstr>
      <vt:lpstr>Ministro</vt:lpstr>
      <vt:lpstr>Aspectos Jurídicos</vt:lpstr>
      <vt:lpstr>Penitente</vt:lpstr>
      <vt:lpstr>Aspectos Jurídicos</vt:lpstr>
      <vt:lpstr>Matéria</vt:lpstr>
      <vt:lpstr>Forma</vt:lpstr>
      <vt:lpstr>Graça</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Sacramento da Penitência</dc:title>
  <dc:creator>Robson</dc:creator>
  <cp:lastModifiedBy>Cesar</cp:lastModifiedBy>
  <cp:revision>57</cp:revision>
  <dcterms:created xsi:type="dcterms:W3CDTF">2017-04-29T20:25:10Z</dcterms:created>
  <dcterms:modified xsi:type="dcterms:W3CDTF">2017-05-07T16:17:17Z</dcterms:modified>
</cp:coreProperties>
</file>