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45"/>
  </p:notesMasterIdLst>
  <p:sldIdLst>
    <p:sldId id="256" r:id="rId2"/>
    <p:sldId id="265" r:id="rId3"/>
    <p:sldId id="257" r:id="rId4"/>
    <p:sldId id="266" r:id="rId5"/>
    <p:sldId id="267" r:id="rId6"/>
    <p:sldId id="268" r:id="rId7"/>
    <p:sldId id="258" r:id="rId8"/>
    <p:sldId id="275" r:id="rId9"/>
    <p:sldId id="276" r:id="rId10"/>
    <p:sldId id="277" r:id="rId11"/>
    <p:sldId id="269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263" r:id="rId43"/>
    <p:sldId id="264" r:id="rId4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Lucida Calligraphy" panose="03010101010101010101" pitchFamily="66" charset="0"/>
      <p:regular r:id="rId50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14054-78B6-412A-B0B6-EFFC3F27D59A}" type="datetimeFigureOut">
              <a:rPr lang="pt-BR" smtClean="0"/>
              <a:t>08/11/2014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8477B-BBD5-4B50-9427-1CEE0BBB182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985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8477B-BBD5-4B50-9427-1CEE0BBB182B}" type="slidenum">
              <a:rPr lang="pt-BR" smtClean="0"/>
              <a:t>9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8477B-BBD5-4B50-9427-1CEE0BBB182B}" type="slidenum">
              <a:rPr lang="pt-BR" smtClean="0"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134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13E5-D641-492C-B53E-ECC8C9682712}" type="datetimeFigureOut">
              <a:rPr lang="pt-BR" smtClean="0"/>
              <a:pPr/>
              <a:t>08/11/2014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83E1-74F3-4D47-AEB8-8EDC04A7405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40466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13E5-D641-492C-B53E-ECC8C9682712}" type="datetimeFigureOut">
              <a:rPr lang="pt-BR" smtClean="0"/>
              <a:pPr/>
              <a:t>08/11/2014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83E1-74F3-4D47-AEB8-8EDC04A7405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77212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13E5-D641-492C-B53E-ECC8C9682712}" type="datetimeFigureOut">
              <a:rPr lang="pt-BR" smtClean="0"/>
              <a:pPr/>
              <a:t>08/11/2014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83E1-74F3-4D47-AEB8-8EDC04A7405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4107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13E5-D641-492C-B53E-ECC8C9682712}" type="datetimeFigureOut">
              <a:rPr lang="pt-BR" smtClean="0"/>
              <a:pPr/>
              <a:t>08/11/2014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83E1-74F3-4D47-AEB8-8EDC04A7405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37050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13E5-D641-492C-B53E-ECC8C9682712}" type="datetimeFigureOut">
              <a:rPr lang="pt-BR" smtClean="0"/>
              <a:pPr/>
              <a:t>08/11/2014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83E1-74F3-4D47-AEB8-8EDC04A7405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4531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13E5-D641-492C-B53E-ECC8C9682712}" type="datetimeFigureOut">
              <a:rPr lang="pt-BR" smtClean="0"/>
              <a:pPr/>
              <a:t>08/11/2014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83E1-74F3-4D47-AEB8-8EDC04A7405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4641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13E5-D641-492C-B53E-ECC8C9682712}" type="datetimeFigureOut">
              <a:rPr lang="pt-BR" smtClean="0"/>
              <a:pPr/>
              <a:t>08/11/2014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83E1-74F3-4D47-AEB8-8EDC04A7405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98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13E5-D641-492C-B53E-ECC8C9682712}" type="datetimeFigureOut">
              <a:rPr lang="pt-BR" smtClean="0"/>
              <a:pPr/>
              <a:t>08/11/2014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83E1-74F3-4D47-AEB8-8EDC04A7405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29265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13E5-D641-492C-B53E-ECC8C9682712}" type="datetimeFigureOut">
              <a:rPr lang="pt-BR" smtClean="0"/>
              <a:pPr/>
              <a:t>08/11/2014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83E1-74F3-4D47-AEB8-8EDC04A7405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58702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13E5-D641-492C-B53E-ECC8C9682712}" type="datetimeFigureOut">
              <a:rPr lang="pt-BR" smtClean="0"/>
              <a:pPr/>
              <a:t>08/11/2014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83E1-74F3-4D47-AEB8-8EDC04A7405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810176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13E5-D641-492C-B53E-ECC8C9682712}" type="datetimeFigureOut">
              <a:rPr lang="pt-BR" smtClean="0"/>
              <a:pPr/>
              <a:t>08/11/2014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83E1-74F3-4D47-AEB8-8EDC04A7405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60400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113E5-D641-492C-B53E-ECC8C9682712}" type="datetimeFigureOut">
              <a:rPr lang="pt-BR" smtClean="0"/>
              <a:pPr/>
              <a:t>08/11/2014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A83E1-74F3-4D47-AEB8-8EDC04A7405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37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56176" y="764704"/>
            <a:ext cx="2987824" cy="1152128"/>
          </a:xfrm>
        </p:spPr>
        <p:txBody>
          <a:bodyPr>
            <a:noAutofit/>
          </a:bodyPr>
          <a:lstStyle/>
          <a:p>
            <a:pPr algn="ctr"/>
            <a:r>
              <a:rPr lang="pt-BR" sz="2400" i="1" dirty="0" smtClean="0"/>
              <a:t> ”Eu o sei: meu vingador está vivo!”</a:t>
            </a:r>
            <a:br>
              <a:rPr lang="pt-BR" sz="2400" i="1" dirty="0" smtClean="0"/>
            </a:br>
            <a:r>
              <a:rPr lang="pt-BR" sz="2400" dirty="0" smtClean="0"/>
              <a:t>Jó 19,25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07704" y="5013176"/>
            <a:ext cx="6400800" cy="1320552"/>
          </a:xfrm>
        </p:spPr>
        <p:txBody>
          <a:bodyPr>
            <a:normAutofit/>
          </a:bodyPr>
          <a:lstStyle/>
          <a:p>
            <a:r>
              <a:rPr lang="pt-BR" sz="6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O livro de Jó</a:t>
            </a:r>
            <a:endParaRPr lang="pt-BR" sz="6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pic>
        <p:nvPicPr>
          <p:cNvPr id="1026" name="Picture 2" descr="http://destellodesugloria.org/blog/wp-content/uploads/2008/09/j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08168" cy="45811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2. O Jó paciente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problema de fundo</a:t>
            </a:r>
          </a:p>
          <a:p>
            <a:r>
              <a:rPr lang="pt-BR" dirty="0" smtClean="0"/>
              <a:t>Para o autor do livro a atitude do “Jó paciente” é válida apenas como uma primeira resposta: a do homem religioso, fiel a toda prova</a:t>
            </a:r>
          </a:p>
          <a:p>
            <a:r>
              <a:rPr lang="pt-BR" dirty="0" smtClean="0"/>
              <a:t>Mas fica sem resolver o problema: como explicar o sofrimento do inocente?</a:t>
            </a:r>
          </a:p>
          <a:p>
            <a:r>
              <a:rPr lang="pt-BR" dirty="0" smtClean="0"/>
              <a:t>Jó é a figura representativa do todo sofrimento humano</a:t>
            </a:r>
          </a:p>
          <a:p>
            <a:r>
              <a:rPr lang="pt-BR" dirty="0" smtClean="0"/>
              <a:t>E nos capítulos que seguem Jó assume essa representação, à procura da resposta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3. O Jó rebelde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O problema da retribuição está no centro de </a:t>
            </a:r>
            <a:r>
              <a:rPr lang="pt-BR" dirty="0" smtClean="0"/>
              <a:t>toda a temática do livro</a:t>
            </a:r>
          </a:p>
          <a:p>
            <a:r>
              <a:rPr lang="pt-BR" dirty="0" smtClean="0"/>
              <a:t>Ele é colocado com toda a crueza e realismo</a:t>
            </a:r>
          </a:p>
          <a:p>
            <a:r>
              <a:rPr lang="pt-BR" dirty="0" smtClean="0"/>
              <a:t>Contraste entre o princípio e a realidade: o malvado passa bem e o justo leva a pior</a:t>
            </a:r>
          </a:p>
          <a:p>
            <a:r>
              <a:rPr lang="pt-BR" dirty="0" smtClean="0"/>
              <a:t>Já antigamente o problema tinha sido levantado</a:t>
            </a:r>
          </a:p>
          <a:p>
            <a:r>
              <a:rPr lang="pt-BR" dirty="0" smtClean="0"/>
              <a:t>Mas era suavizado pela perspectiva comunitária: o povo todo é premiado ou castigado</a:t>
            </a:r>
          </a:p>
          <a:p>
            <a:r>
              <a:rPr lang="pt-BR" dirty="0" smtClean="0"/>
              <a:t>A solidariedade era também positiva: uns se beneficiam das bênçãos dos outros</a:t>
            </a:r>
          </a:p>
          <a:p>
            <a:r>
              <a:rPr lang="pt-BR" dirty="0" smtClean="0"/>
              <a:t>Deus aplicava o princípio com predomínio da clemência: Ex 20,5-6</a:t>
            </a:r>
            <a:endParaRPr lang="pt-BR" dirty="0"/>
          </a:p>
          <a:p>
            <a:r>
              <a:rPr lang="pt-BR" dirty="0" smtClean="0"/>
              <a:t>Mas já em tempo dos Reis foi introduzido o princípio da responsabilidade individual: Ex 24,16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19672" y="5152535"/>
            <a:ext cx="705678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5. Eu </a:t>
            </a:r>
            <a:r>
              <a:rPr lang="pt-BR" dirty="0">
                <a:solidFill>
                  <a:srgbClr val="002060"/>
                </a:solidFill>
              </a:rPr>
              <a:t>sou o Senhor, teu Deus, um Deus zeloso que vingo a </a:t>
            </a:r>
            <a:r>
              <a:rPr lang="pt-BR" dirty="0" smtClean="0">
                <a:solidFill>
                  <a:srgbClr val="002060"/>
                </a:solidFill>
              </a:rPr>
              <a:t>iniquidade </a:t>
            </a:r>
            <a:r>
              <a:rPr lang="pt-BR" dirty="0">
                <a:solidFill>
                  <a:srgbClr val="002060"/>
                </a:solidFill>
              </a:rPr>
              <a:t>dos pais nos filhos, nos netos e nos bisnetos daqueles que me odeiam</a:t>
            </a:r>
            <a:r>
              <a:rPr lang="pt-BR" dirty="0" smtClean="0">
                <a:solidFill>
                  <a:srgbClr val="002060"/>
                </a:solidFill>
              </a:rPr>
              <a:t>, </a:t>
            </a:r>
            <a:r>
              <a:rPr lang="pt-BR" b="1" dirty="0" smtClean="0">
                <a:solidFill>
                  <a:srgbClr val="002060"/>
                </a:solidFill>
              </a:rPr>
              <a:t>6</a:t>
            </a:r>
            <a:r>
              <a:rPr lang="pt-BR" b="1" dirty="0">
                <a:solidFill>
                  <a:srgbClr val="002060"/>
                </a:solidFill>
              </a:rPr>
              <a:t>.</a:t>
            </a:r>
            <a:r>
              <a:rPr lang="pt-BR" dirty="0">
                <a:solidFill>
                  <a:srgbClr val="002060"/>
                </a:solidFill>
              </a:rPr>
              <a:t> mas uso de misericórdia até a milésima geração com aqueles que me amam e guardam os meus mandamentos</a:t>
            </a:r>
            <a:r>
              <a:rPr lang="pt-BR" dirty="0" smtClean="0">
                <a:solidFill>
                  <a:srgbClr val="002060"/>
                </a:solidFill>
              </a:rPr>
              <a:t>.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19672" y="5733256"/>
            <a:ext cx="705678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não </a:t>
            </a:r>
            <a:r>
              <a:rPr lang="pt-BR" dirty="0">
                <a:solidFill>
                  <a:srgbClr val="002060"/>
                </a:solidFill>
              </a:rPr>
              <a:t>morrerão os pais pelos filhos, nem os filhos pelos pais. Cada um morrerá pelo seu próprio pecado</a:t>
            </a:r>
            <a:r>
              <a:rPr lang="pt-BR" dirty="0" smtClean="0">
                <a:solidFill>
                  <a:srgbClr val="002060"/>
                </a:solidFill>
              </a:rPr>
              <a:t>.</a:t>
            </a:r>
            <a:endParaRPr lang="pt-B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3. O Jó rebelde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8034096" cy="4933528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Ezequiel diz claramente que Deus não castiga ninguém por pecados que não cometeu: Ez 18,1-20 </a:t>
            </a:r>
          </a:p>
          <a:p>
            <a:r>
              <a:rPr lang="pt-BR" dirty="0" smtClean="0"/>
              <a:t>mas isso torna o problema mais agudo</a:t>
            </a:r>
          </a:p>
          <a:p>
            <a:r>
              <a:rPr lang="pt-BR" dirty="0" smtClean="0"/>
              <a:t>Jó presenta o caso contrário: a realidade mostra o justo castigado</a:t>
            </a:r>
          </a:p>
          <a:p>
            <a:r>
              <a:rPr lang="pt-BR" dirty="0" smtClean="0"/>
              <a:t>Especialmente se nos colocamos na perspectiva do AT, em que não se espera a vida eterna</a:t>
            </a:r>
          </a:p>
          <a:p>
            <a:endParaRPr lang="pt-BR" dirty="0"/>
          </a:p>
          <a:p>
            <a:pPr marL="82296" indent="0">
              <a:buNone/>
            </a:pPr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3.1. Situação do Jó rebelde</a:t>
            </a:r>
          </a:p>
          <a:p>
            <a:r>
              <a:rPr lang="pt-BR" dirty="0" smtClean="0"/>
              <a:t>Jó parte do fato de que é inocente, e defende isto até o fim</a:t>
            </a:r>
          </a:p>
          <a:p>
            <a:r>
              <a:rPr lang="pt-BR" dirty="0" smtClean="0"/>
              <a:t>Logicamente não entende o seu sofrimento</a:t>
            </a:r>
          </a:p>
          <a:p>
            <a:r>
              <a:rPr lang="pt-BR" dirty="0" smtClean="0"/>
              <a:t>E se rebela: não merece isto, é uma injustiça</a:t>
            </a:r>
          </a:p>
          <a:p>
            <a:r>
              <a:rPr lang="pt-BR" dirty="0" smtClean="0"/>
              <a:t>Tem direito a dizer as coisas por seus nomes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47380" y="2016548"/>
            <a:ext cx="712879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1. ...por </a:t>
            </a:r>
            <a:r>
              <a:rPr lang="pt-BR" dirty="0"/>
              <a:t>que repetis continuamente esse provérbio entre os israelitas</a:t>
            </a:r>
            <a:r>
              <a:rPr lang="pt-BR" dirty="0" smtClean="0"/>
              <a:t>: </a:t>
            </a:r>
            <a:r>
              <a:rPr lang="pt-BR" b="1" dirty="0" smtClean="0"/>
              <a:t>2</a:t>
            </a:r>
            <a:r>
              <a:rPr lang="pt-BR" b="1" dirty="0"/>
              <a:t>.</a:t>
            </a:r>
            <a:r>
              <a:rPr lang="pt-BR" dirty="0"/>
              <a:t> os pais comeram uvas verdes, mas são os dentes dos filhos que ficam embotados</a:t>
            </a:r>
            <a:r>
              <a:rPr lang="pt-BR" dirty="0" smtClean="0"/>
              <a:t>? </a:t>
            </a:r>
            <a:r>
              <a:rPr lang="pt-BR" b="1" dirty="0" smtClean="0"/>
              <a:t>3</a:t>
            </a:r>
            <a:r>
              <a:rPr lang="pt-BR" b="1" dirty="0"/>
              <a:t>.</a:t>
            </a:r>
            <a:r>
              <a:rPr lang="pt-BR" dirty="0"/>
              <a:t> Por minha vida - oráculo do Senhor Javé -, não tereis mais ocasião de repetir esse provérbio em Israel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184943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3. O Jó rebelde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447800"/>
            <a:ext cx="7498080" cy="5005536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Jó não cede um milímetro sobre o ponto da sua inocência </a:t>
            </a:r>
          </a:p>
          <a:p>
            <a:r>
              <a:rPr lang="pt-BR" dirty="0"/>
              <a:t>Tem plena convicção de que nem Deus pode acusá-lo</a:t>
            </a:r>
          </a:p>
          <a:p>
            <a:r>
              <a:rPr lang="pt-BR" dirty="0" smtClean="0"/>
              <a:t>Não tem medo de insistir na sua integridade: 29,11-16; 30,25; 31,16-22 </a:t>
            </a:r>
          </a:p>
          <a:p>
            <a:r>
              <a:rPr lang="pt-BR" dirty="0" smtClean="0"/>
              <a:t>Ao mesmo tempo Jó mantém uma fé absoluta em Deus</a:t>
            </a:r>
          </a:p>
          <a:p>
            <a:r>
              <a:rPr lang="pt-BR" dirty="0" smtClean="0"/>
              <a:t>Por isto sabe que a sua causa faz sentido</a:t>
            </a:r>
          </a:p>
          <a:p>
            <a:r>
              <a:rPr lang="pt-BR" dirty="0" smtClean="0"/>
              <a:t>Deus não é alguém que não controla os acontecimentos</a:t>
            </a:r>
          </a:p>
          <a:p>
            <a:pPr lvl="1"/>
            <a:r>
              <a:rPr lang="pt-BR" dirty="0" smtClean="0"/>
              <a:t>um poderoso arbitrário</a:t>
            </a:r>
          </a:p>
          <a:p>
            <a:pPr lvl="1"/>
            <a:r>
              <a:rPr lang="pt-BR" dirty="0" smtClean="0"/>
              <a:t>um sujeito distraído</a:t>
            </a:r>
          </a:p>
          <a:p>
            <a:pPr lvl="1"/>
            <a:r>
              <a:rPr lang="pt-BR" dirty="0" smtClean="0"/>
              <a:t>um tirano com quem não dá para falar</a:t>
            </a:r>
          </a:p>
          <a:p>
            <a:r>
              <a:rPr lang="pt-BR" dirty="0" smtClean="0"/>
              <a:t>O conflito é entre</a:t>
            </a:r>
          </a:p>
          <a:p>
            <a:pPr lvl="1"/>
            <a:r>
              <a:rPr lang="pt-BR" dirty="0" smtClean="0"/>
              <a:t>a inocência de Jó</a:t>
            </a:r>
          </a:p>
          <a:p>
            <a:pPr lvl="1"/>
            <a:r>
              <a:rPr lang="pt-BR" dirty="0" smtClean="0"/>
              <a:t>e a justiça de Deus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99592" y="2708920"/>
            <a:ext cx="7200800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11. Quem me ouvia felicitava-me, quem me via dava testemunho de mim. 12. Livrava o pobre que pedia socorro, e o órfão que não tinha apoio. 13. A bênção do que estava a perecer vinha sobre mim, e eu dava alegria ao coração da viúva. 14. Revestia-me de justiça, e a equidade era para mim como uma roupa e um turbante. 15. Era os olhos do cego e os pés daquele que manca; 16. era um pai para os pobres, examinava a fundo a causa dos desconhecidos.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71600" y="2998693"/>
            <a:ext cx="712879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Não chorei com os oprimidos? Não teve minha alma piedade dos pobres?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99592" y="3068960"/>
            <a:ext cx="7200800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16. Não recusei aos pobres aquilo que desejavam, não fiz desfalecer os olhos da viúva, 17. não comi sozinho meu pedaço de pão, sem que o órfão tivesse a sua parte; 18. desde minha infância cuidei deste como um pai, desde o ventre de minha mãe fui o guia da viúva. 19. Se vi perecer um homem por falta de roupas, e o pobre que não tinha com que cobrir-se, 20. sem que seus rins me tenham abençoado, aquecido como estava com a lã de minhas ovelhas; 21. se levantei a mão contra o órfão, quando me via apoiado pelos juízes, 22. que meu ombro caia de minhas costas, que meu braço seja arrancado de seu cotovelo</a:t>
            </a:r>
            <a:r>
              <a:rPr lang="pt-BR" dirty="0" smtClean="0">
                <a:solidFill>
                  <a:srgbClr val="002060"/>
                </a:solidFill>
              </a:rPr>
              <a:t>!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8621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3. O Jó rebelde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447800"/>
            <a:ext cx="7498080" cy="4933528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O conflito é entre a inocência de Jó e a justiça de Deus</a:t>
            </a:r>
          </a:p>
          <a:p>
            <a:r>
              <a:rPr lang="pt-BR" dirty="0" smtClean="0"/>
              <a:t>Jó está plenamente convicto de ambas as coisas </a:t>
            </a:r>
          </a:p>
          <a:p>
            <a:r>
              <a:rPr lang="pt-BR" dirty="0" smtClean="0"/>
              <a:t>Então não renuncia a resolver o conflito</a:t>
            </a:r>
          </a:p>
          <a:p>
            <a:r>
              <a:rPr lang="pt-BR" dirty="0" smtClean="0"/>
              <a:t>Quer uma solução completa, não uma saída prática, como recomendam os amigos</a:t>
            </a:r>
          </a:p>
          <a:p>
            <a:endParaRPr lang="pt-BR" dirty="0"/>
          </a:p>
          <a:p>
            <a:pPr marL="82296" indent="0">
              <a:buNone/>
            </a:pPr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3.2. Jó reclama da sua situação</a:t>
            </a:r>
          </a:p>
          <a:p>
            <a:r>
              <a:rPr lang="pt-BR" dirty="0" smtClean="0"/>
              <a:t>Jó </a:t>
            </a:r>
            <a:r>
              <a:rPr lang="pt-BR" dirty="0"/>
              <a:t>honestamente </a:t>
            </a:r>
            <a:r>
              <a:rPr lang="pt-BR" dirty="0" smtClean="0"/>
              <a:t>acha a sua sorte totalmente injusta</a:t>
            </a:r>
            <a:endParaRPr lang="pt-B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/>
              <a:t>O seu primeiro direito é o de reclamar</a:t>
            </a:r>
          </a:p>
          <a:p>
            <a:r>
              <a:rPr lang="pt-BR" dirty="0" smtClean="0"/>
              <a:t>Não apenas diante dos homens mas também diante de Deus</a:t>
            </a:r>
          </a:p>
          <a:p>
            <a:r>
              <a:rPr lang="pt-BR" dirty="0" smtClean="0"/>
              <a:t>Reclama com o peso e a autoridade que lhe confere o mesmo sofrimento</a:t>
            </a:r>
          </a:p>
          <a:p>
            <a:r>
              <a:rPr lang="pt-BR" dirty="0" smtClean="0"/>
              <a:t>Mesmo reconhecendo que suas palavras não são equilibradas, mas efeito de sua situação limite: 6,2-3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71600" y="5301208"/>
            <a:ext cx="705678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2. Ah! se pudessem pesar minha aflição, e pôr na balança com ela meu infortúnio! 3. esta aqui apareceria mais pesada do que a areia dos mares: eis por que minhas palavras são desvairadas. </a:t>
            </a:r>
          </a:p>
        </p:txBody>
      </p:sp>
    </p:spTree>
    <p:extLst>
      <p:ext uri="{BB962C8B-B14F-4D97-AF65-F5344CB8AC3E}">
        <p14:creationId xmlns:p14="http://schemas.microsoft.com/office/powerpoint/2010/main" val="9649253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3. O Jó rebelde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Jó é muito expressivo falando da sua situação:</a:t>
            </a:r>
          </a:p>
          <a:p>
            <a:pPr lvl="1"/>
            <a:r>
              <a:rPr lang="pt-BR" dirty="0" smtClean="0"/>
              <a:t>sofrimento psicológico </a:t>
            </a:r>
          </a:p>
          <a:p>
            <a:pPr lvl="1"/>
            <a:r>
              <a:rPr lang="pt-BR" dirty="0" smtClean="0"/>
              <a:t>agravo comparativo: tantos ímpios são afortunados enquanto que os inocentes são prejudicados</a:t>
            </a:r>
          </a:p>
          <a:p>
            <a:pPr lvl="1"/>
            <a:r>
              <a:rPr lang="pt-BR" dirty="0" smtClean="0"/>
              <a:t>e no fim acabam todos igual</a:t>
            </a:r>
          </a:p>
          <a:p>
            <a:r>
              <a:rPr lang="pt-BR" dirty="0" smtClean="0"/>
              <a:t>O único que pode dar alguma explicação é Deus mesmo</a:t>
            </a:r>
          </a:p>
          <a:p>
            <a:endParaRPr lang="pt-BR" dirty="0" smtClean="0"/>
          </a:p>
          <a:p>
            <a:endParaRPr lang="pt-BR" dirty="0"/>
          </a:p>
          <a:p>
            <a:pPr marL="82296" indent="0">
              <a:buNone/>
            </a:pPr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3.3. Atitude de Jó diante de Deus</a:t>
            </a:r>
          </a:p>
          <a:p>
            <a:r>
              <a:rPr lang="pt-BR" dirty="0" smtClean="0"/>
              <a:t>Em todo sofrimento, em todo mal, Deus é questionado</a:t>
            </a:r>
          </a:p>
          <a:p>
            <a:r>
              <a:rPr lang="pt-BR" dirty="0" smtClean="0"/>
              <a:t>Jó tem a coragem de dizer isto abertamente: 9,23-24</a:t>
            </a:r>
          </a:p>
          <a:p>
            <a:r>
              <a:rPr lang="pt-BR" dirty="0" smtClean="0"/>
              <a:t>Jó assume uma dimensão titânica: atreve-se a lutar com Deus, como fez Jacó: trava uma luta dialética com Deus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47664" y="5157192"/>
            <a:ext cx="72008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23. Se um flagelo causa de repente a morte, ele ri-se do desespero dos inocentes. 24. A terra está entregue nas mãos dos maus, e ele cobre com um véu os olhos de seus juízes; se não é ele, quem é pois (que faz isso</a:t>
            </a:r>
            <a:r>
              <a:rPr lang="pt-BR" dirty="0" smtClean="0">
                <a:solidFill>
                  <a:srgbClr val="002060"/>
                </a:solidFill>
              </a:rPr>
              <a:t>)?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0677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3. O Jó rebelde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pt-BR" dirty="0" smtClean="0"/>
              <a:t>a) Jó reconhece a transcendência divina </a:t>
            </a:r>
          </a:p>
          <a:p>
            <a:r>
              <a:rPr lang="pt-BR" dirty="0" smtClean="0"/>
              <a:t>Jó é perfeitamente ciente de que Deus é superior</a:t>
            </a:r>
          </a:p>
          <a:p>
            <a:r>
              <a:rPr lang="pt-BR" dirty="0" smtClean="0"/>
              <a:t>Mas isto lhe dá mais coragem</a:t>
            </a:r>
          </a:p>
          <a:p>
            <a:r>
              <a:rPr lang="pt-BR" dirty="0" smtClean="0"/>
              <a:t>Sabe que pode pedir explicações a alguém que as pode dar:</a:t>
            </a:r>
          </a:p>
          <a:p>
            <a:pPr lvl="1"/>
            <a:r>
              <a:rPr lang="pt-BR" dirty="0" smtClean="0"/>
              <a:t>9,32</a:t>
            </a:r>
          </a:p>
          <a:p>
            <a:pPr lvl="1"/>
            <a:r>
              <a:rPr lang="pt-BR" dirty="0" smtClean="0"/>
              <a:t>10,5</a:t>
            </a:r>
          </a:p>
          <a:p>
            <a:pPr lvl="1"/>
            <a:r>
              <a:rPr lang="pt-BR" dirty="0" smtClean="0"/>
              <a:t>9,5-13</a:t>
            </a:r>
          </a:p>
          <a:p>
            <a:pPr lvl="1"/>
            <a:r>
              <a:rPr lang="pt-BR" dirty="0" smtClean="0"/>
              <a:t>12,7-10</a:t>
            </a:r>
          </a:p>
          <a:p>
            <a:pPr lvl="1"/>
            <a:r>
              <a:rPr lang="pt-BR" dirty="0" smtClean="0"/>
              <a:t>12,10.14.22-23</a:t>
            </a:r>
          </a:p>
          <a:p>
            <a:r>
              <a:rPr lang="pt-BR" dirty="0" smtClean="0"/>
              <a:t>Deus não faz nada por estar obrigado, nem dominado pela paixão, ou fora de si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99592" y="4725144"/>
            <a:ext cx="7488832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10.</a:t>
            </a:r>
            <a:r>
              <a:rPr lang="pt-BR" dirty="0"/>
              <a:t> ele que tem em mãos a alma de tudo o que vive, e o sopro de vida de todos os humanos? ... </a:t>
            </a:r>
            <a:r>
              <a:rPr lang="pt-BR" b="1" dirty="0"/>
              <a:t>14.</a:t>
            </a:r>
            <a:r>
              <a:rPr lang="pt-BR" dirty="0"/>
              <a:t> O que ele destrói não será reconstruído; se aprisionar um homem, ninguém há que o solte. ... </a:t>
            </a:r>
            <a:r>
              <a:rPr lang="pt-BR" b="1" dirty="0"/>
              <a:t>22.</a:t>
            </a:r>
            <a:r>
              <a:rPr lang="pt-BR" dirty="0"/>
              <a:t> põe a claro os segredos das trevas, e traz à luz a sombra da morte. </a:t>
            </a:r>
            <a:r>
              <a:rPr lang="pt-BR" b="1" dirty="0"/>
              <a:t>23.</a:t>
            </a:r>
            <a:r>
              <a:rPr lang="pt-BR" dirty="0"/>
              <a:t> Torna grandes as nações, e as destrói; multiplica os povos, depois os suprime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9632" y="3861048"/>
            <a:ext cx="6840760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5.</a:t>
            </a:r>
            <a:r>
              <a:rPr lang="pt-BR" dirty="0"/>
              <a:t> Ele transporta os montes sem que estes percebam, ele os desmorona em sua cólera. </a:t>
            </a:r>
            <a:r>
              <a:rPr lang="pt-BR" b="1" dirty="0" smtClean="0"/>
              <a:t>...</a:t>
            </a:r>
            <a:r>
              <a:rPr lang="pt-BR" dirty="0" smtClean="0"/>
              <a:t> </a:t>
            </a:r>
            <a:r>
              <a:rPr lang="pt-BR" b="1" dirty="0"/>
              <a:t>7.</a:t>
            </a:r>
            <a:r>
              <a:rPr lang="pt-BR" dirty="0"/>
              <a:t> Dá uma ordem ao sol que não se levante, põe um selo nas estrelas. </a:t>
            </a:r>
            <a:r>
              <a:rPr lang="pt-BR" b="1" dirty="0"/>
              <a:t>8.</a:t>
            </a:r>
            <a:r>
              <a:rPr lang="pt-BR" dirty="0"/>
              <a:t> Ele sozinho formou a extensão dos céus, e caminha sobre as alturas do mar. </a:t>
            </a:r>
            <a:r>
              <a:rPr lang="pt-BR" b="1" dirty="0" smtClean="0"/>
              <a:t>... 12</a:t>
            </a:r>
            <a:r>
              <a:rPr lang="pt-BR" b="1" dirty="0"/>
              <a:t>.</a:t>
            </a:r>
            <a:r>
              <a:rPr lang="pt-BR" dirty="0"/>
              <a:t> Quem poderá impedi-lo de arrebatar uma presa? Quem lhe dirá: Por que fazes isso? </a:t>
            </a:r>
            <a:r>
              <a:rPr lang="pt-BR" b="1" dirty="0"/>
              <a:t>13.</a:t>
            </a:r>
            <a:r>
              <a:rPr lang="pt-BR" dirty="0"/>
              <a:t> De sua cólera Deus não volta </a:t>
            </a:r>
            <a:r>
              <a:rPr lang="pt-BR" dirty="0" smtClean="0"/>
              <a:t>atrás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31640" y="4149080"/>
            <a:ext cx="6984776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7.</a:t>
            </a:r>
            <a:r>
              <a:rPr lang="pt-BR" dirty="0"/>
              <a:t> Pergunta, pois, aos animais e eles te ensinarão; às aves do céu e elas te instruirão.  </a:t>
            </a:r>
            <a:r>
              <a:rPr lang="pt-BR" b="1" dirty="0"/>
              <a:t>8.</a:t>
            </a:r>
            <a:r>
              <a:rPr lang="pt-BR" dirty="0"/>
              <a:t> Fala (aos répteis) da terra, e eles te responderão, e aos peixes do mar, e eles te darão lições. </a:t>
            </a:r>
            <a:r>
              <a:rPr lang="pt-BR" b="1" dirty="0"/>
              <a:t>9.</a:t>
            </a:r>
            <a:r>
              <a:rPr lang="pt-BR" dirty="0"/>
              <a:t> Entre todos esses seres quem não sabe que a mão de Deus fez tudo isso, </a:t>
            </a:r>
            <a:r>
              <a:rPr lang="pt-BR" b="1" dirty="0"/>
              <a:t>10.</a:t>
            </a:r>
            <a:r>
              <a:rPr lang="pt-BR" dirty="0"/>
              <a:t> ele que tem em mãos a alma de tudo o que vive, e o sopro de vida de todos os humanos?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07704" y="3501008"/>
            <a:ext cx="64807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5.</a:t>
            </a:r>
            <a:r>
              <a:rPr lang="pt-BR" dirty="0"/>
              <a:t> Serão os teus dias como os dias de um mortal, e teus anos, como os dos humanos...?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07704" y="3140968"/>
            <a:ext cx="64807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32.</a:t>
            </a:r>
            <a:r>
              <a:rPr lang="pt-BR" dirty="0"/>
              <a:t> (Deus) não é um homem como eu a quem possa responder, com quem eu possa comparecer na justiça</a:t>
            </a:r>
            <a:r>
              <a:rPr lang="pt-BR" dirty="0" smtClean="0"/>
              <a:t>,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20895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3. O Jó rebelde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Vai ser portanto um confronto desigual</a:t>
            </a:r>
          </a:p>
          <a:p>
            <a:pPr lvl="1"/>
            <a:r>
              <a:rPr lang="pt-BR" dirty="0" smtClean="0"/>
              <a:t>ninguém pode enfrentar Deus e sair ileso</a:t>
            </a:r>
          </a:p>
          <a:p>
            <a:pPr lvl="1"/>
            <a:r>
              <a:rPr lang="pt-BR" dirty="0" smtClean="0"/>
              <a:t>Deus pode infundir um terror que paralisa o homem: 23,15</a:t>
            </a:r>
          </a:p>
          <a:p>
            <a:r>
              <a:rPr lang="pt-BR" dirty="0" smtClean="0"/>
              <a:t>Mas Jó se sente mais animado ainda</a:t>
            </a:r>
            <a:r>
              <a:rPr lang="pt-BR" dirty="0"/>
              <a:t> </a:t>
            </a:r>
            <a:r>
              <a:rPr lang="pt-BR" dirty="0" smtClean="0"/>
              <a:t>a se confrontar com Deus</a:t>
            </a:r>
          </a:p>
          <a:p>
            <a:pPr lvl="1"/>
            <a:r>
              <a:rPr lang="pt-BR" dirty="0" smtClean="0"/>
              <a:t>sabe que Deus não pode se negar</a:t>
            </a:r>
          </a:p>
          <a:p>
            <a:pPr lvl="1"/>
            <a:r>
              <a:rPr lang="pt-BR" dirty="0" smtClean="0"/>
              <a:t>a sua fé o faz se sentir seguro e inclusive temerário</a:t>
            </a:r>
          </a:p>
          <a:p>
            <a:pPr lvl="1"/>
            <a:r>
              <a:rPr lang="pt-BR" dirty="0" smtClean="0"/>
              <a:t>a luta pela justiça o move de forma irresistível</a:t>
            </a:r>
          </a:p>
          <a:p>
            <a:pPr lvl="1"/>
            <a:r>
              <a:rPr lang="pt-BR" dirty="0" smtClean="0"/>
              <a:t>é uma necessidade mais forte que qualquer temor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23728" y="2924944"/>
            <a:ext cx="62646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15.</a:t>
            </a:r>
            <a:r>
              <a:rPr lang="pt-BR" dirty="0"/>
              <a:t> Eis por que sua presença me atemoriza: basta o seu pensamento para me fazer tremer.</a:t>
            </a:r>
          </a:p>
        </p:txBody>
      </p:sp>
    </p:spTree>
    <p:extLst>
      <p:ext uri="{BB962C8B-B14F-4D97-AF65-F5344CB8AC3E}">
        <p14:creationId xmlns:p14="http://schemas.microsoft.com/office/powerpoint/2010/main" val="85503054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3. O Jó rebelde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pt-BR" dirty="0" smtClean="0"/>
              <a:t>b) Jó reconhece a sua condição de criatura </a:t>
            </a:r>
          </a:p>
          <a:p>
            <a:r>
              <a:rPr lang="pt-BR" dirty="0" smtClean="0"/>
              <a:t>Jó não assume uma atitude desafiadora</a:t>
            </a:r>
          </a:p>
          <a:p>
            <a:pPr lvl="1"/>
            <a:r>
              <a:rPr lang="pt-BR" dirty="0" smtClean="0"/>
              <a:t>não se sobrevaloriza</a:t>
            </a:r>
          </a:p>
          <a:p>
            <a:pPr lvl="1"/>
            <a:r>
              <a:rPr lang="pt-BR" dirty="0" smtClean="0"/>
              <a:t>ao contrário, coloca-se na situação da humanidade frágil</a:t>
            </a:r>
          </a:p>
          <a:p>
            <a:pPr lvl="1"/>
            <a:r>
              <a:rPr lang="pt-BR" dirty="0" smtClean="0"/>
              <a:t>cita Sl 8,5 (“que é o homem...”) com certa ironia: 7,16-19</a:t>
            </a:r>
          </a:p>
          <a:p>
            <a:r>
              <a:rPr lang="pt-BR" dirty="0" smtClean="0"/>
              <a:t>Jó encarna o ser humano humilhado</a:t>
            </a:r>
          </a:p>
          <a:p>
            <a:pPr lvl="1"/>
            <a:r>
              <a:rPr lang="pt-BR" dirty="0" smtClean="0"/>
              <a:t>o seu conceito da vida é pessimista, cheia de inquietação: 13,28-14,2</a:t>
            </a:r>
          </a:p>
          <a:p>
            <a:pPr lvl="1"/>
            <a:r>
              <a:rPr lang="pt-BR" dirty="0" smtClean="0"/>
              <a:t>a vida é como a jornada de um trabalhador: 14,5-6; 7,1-2  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5589240"/>
            <a:ext cx="770485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1. A vida do homem sobre a terra é uma luta, seus dias são como os dias de um mercenário. </a:t>
            </a:r>
            <a:r>
              <a:rPr lang="pt-BR" b="1" dirty="0"/>
              <a:t>2.</a:t>
            </a:r>
            <a:r>
              <a:rPr lang="pt-BR" dirty="0"/>
              <a:t> Como um escravo que suspira pela sombra, e o assalariado que espera seu soldo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55576" y="5301208"/>
            <a:ext cx="770485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5.</a:t>
            </a:r>
            <a:r>
              <a:rPr lang="pt-BR" dirty="0"/>
              <a:t> Se seus dias estão contados, se em teu poder está o número dos seus meses, e fixado um limite que ele não ultrapassará, </a:t>
            </a:r>
            <a:r>
              <a:rPr lang="pt-BR" b="1" dirty="0"/>
              <a:t>6.</a:t>
            </a:r>
            <a:r>
              <a:rPr lang="pt-BR" dirty="0"/>
              <a:t> afasta dele os teus olhos; deixa-o até que acabe o seu dia como um trabalhador.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55576" y="4581128"/>
            <a:ext cx="784887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28.</a:t>
            </a:r>
            <a:r>
              <a:rPr lang="pt-BR" dirty="0"/>
              <a:t> (O ser humano) ... se gasta como um pau bichado, como um tecido devorado pela traça. 14,</a:t>
            </a:r>
            <a:r>
              <a:rPr lang="pt-BR" b="1" dirty="0"/>
              <a:t>1.</a:t>
            </a:r>
            <a:r>
              <a:rPr lang="pt-BR" dirty="0"/>
              <a:t> O homem nascido da mulher vive pouco tempo e é cheio de muitas misérias; 2. é como uma flor que germina e logo fenece, uma sombra que foge sem parar.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55576" y="3645024"/>
            <a:ext cx="770485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16.</a:t>
            </a:r>
            <a:r>
              <a:rPr lang="pt-BR" dirty="0"/>
              <a:t> Sucumbo, deixo de viver para sempre; deixa-me; pois meus dias são apenas um sopro. </a:t>
            </a:r>
            <a:r>
              <a:rPr lang="pt-BR" b="1" dirty="0"/>
              <a:t>17.</a:t>
            </a:r>
            <a:r>
              <a:rPr lang="pt-BR" dirty="0"/>
              <a:t> O que é um homem para fazeres tanto caso dele, para te dignares ocupar-te dele, </a:t>
            </a:r>
            <a:r>
              <a:rPr lang="pt-BR" b="1" dirty="0"/>
              <a:t>18.</a:t>
            </a:r>
            <a:r>
              <a:rPr lang="pt-BR" dirty="0"/>
              <a:t> para visitá-lo todas as manhãs, e prová-lo a cada instante? </a:t>
            </a:r>
            <a:r>
              <a:rPr lang="pt-BR" b="1" dirty="0"/>
              <a:t>19.</a:t>
            </a:r>
            <a:r>
              <a:rPr lang="pt-BR" dirty="0"/>
              <a:t> Quando cessarás de olhar para mim, e deixarás que eu engula minha saliva?</a:t>
            </a:r>
          </a:p>
        </p:txBody>
      </p:sp>
    </p:spTree>
    <p:extLst>
      <p:ext uri="{BB962C8B-B14F-4D97-AF65-F5344CB8AC3E}">
        <p14:creationId xmlns:p14="http://schemas.microsoft.com/office/powerpoint/2010/main" val="196475593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3. O Jó rebelde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No fim, temos a única perspectiva da morte, viagem sem retorno</a:t>
            </a:r>
          </a:p>
          <a:p>
            <a:pPr lvl="1"/>
            <a:r>
              <a:rPr lang="pt-BR" dirty="0" smtClean="0"/>
              <a:t>Insiste na falta de esperança além da morte</a:t>
            </a:r>
          </a:p>
          <a:p>
            <a:pPr lvl="1"/>
            <a:r>
              <a:rPr lang="pt-BR" dirty="0" smtClean="0"/>
              <a:t>descreve o mundo dos mortos (Sheol):</a:t>
            </a:r>
          </a:p>
          <a:p>
            <a:pPr lvl="1"/>
            <a:r>
              <a:rPr lang="pt-BR" dirty="0" smtClean="0"/>
              <a:t>14,11-12</a:t>
            </a:r>
          </a:p>
          <a:p>
            <a:pPr lvl="1"/>
            <a:r>
              <a:rPr lang="pt-BR" dirty="0" smtClean="0"/>
              <a:t>17,13-16</a:t>
            </a:r>
          </a:p>
          <a:p>
            <a:r>
              <a:rPr lang="pt-BR" dirty="0" smtClean="0"/>
              <a:t>Para Jó, e para o Israel do seu tempo, a morte é o ponto final. A retribuição acontece neste mundo ou não acontece</a:t>
            </a:r>
          </a:p>
          <a:p>
            <a:pPr lvl="1"/>
            <a:r>
              <a:rPr lang="pt-BR" dirty="0" smtClean="0"/>
              <a:t>os amigos de Jó insistem em afirmar cegamente a retribuição, e acusam Jó </a:t>
            </a:r>
          </a:p>
          <a:p>
            <a:pPr lvl="1"/>
            <a:r>
              <a:rPr lang="pt-BR" dirty="0" smtClean="0"/>
              <a:t>Jó se rebela e exige uma resposta de Deus.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483768" y="3501008"/>
            <a:ext cx="5544616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13.</a:t>
            </a:r>
            <a:r>
              <a:rPr lang="pt-BR" dirty="0"/>
              <a:t> Deverei esperar? A região dos mortos é a minha morada, preparo meu leito no local tenebroso. </a:t>
            </a:r>
            <a:r>
              <a:rPr lang="pt-BR" b="1" dirty="0"/>
              <a:t>14.</a:t>
            </a:r>
            <a:r>
              <a:rPr lang="pt-BR" dirty="0"/>
              <a:t> Disse ao sepulcro: És meu pai, e aos vermes: Vós sois minha mãe e minha irmã. </a:t>
            </a:r>
            <a:r>
              <a:rPr lang="pt-BR" b="1" dirty="0"/>
              <a:t>15.</a:t>
            </a:r>
            <a:r>
              <a:rPr lang="pt-BR" dirty="0"/>
              <a:t> Onde está, pois, minha esperança? E minha felicidade, quem a entrevê? </a:t>
            </a:r>
            <a:r>
              <a:rPr lang="pt-BR" b="1" dirty="0"/>
              <a:t>16.</a:t>
            </a:r>
            <a:r>
              <a:rPr lang="pt-BR" dirty="0"/>
              <a:t> Descerão elas comigo à região dos mortos, e nos afundaremos juntos na terra?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483768" y="3140968"/>
            <a:ext cx="547260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11.</a:t>
            </a:r>
            <a:r>
              <a:rPr lang="pt-BR" dirty="0"/>
              <a:t> As águas correm do lago, o rio se esgota e seca; </a:t>
            </a:r>
            <a:r>
              <a:rPr lang="pt-BR" b="1" dirty="0"/>
              <a:t>12.</a:t>
            </a:r>
            <a:r>
              <a:rPr lang="pt-BR" dirty="0"/>
              <a:t> assim o homem se deita para não mais levantar. Durante toda a duração dos céus, ele não despertará; jamais sairá de seu sono.</a:t>
            </a:r>
          </a:p>
        </p:txBody>
      </p:sp>
    </p:spTree>
    <p:extLst>
      <p:ext uri="{BB962C8B-B14F-4D97-AF65-F5344CB8AC3E}">
        <p14:creationId xmlns:p14="http://schemas.microsoft.com/office/powerpoint/2010/main" val="192162428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Livro de Jó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É um dos cumes da literatura universal</a:t>
            </a:r>
          </a:p>
          <a:p>
            <a:r>
              <a:rPr lang="pt-BR" dirty="0" smtClean="0"/>
              <a:t>Um livro complexo, difícil, sutil</a:t>
            </a:r>
          </a:p>
          <a:p>
            <a:r>
              <a:rPr lang="pt-BR" dirty="0" smtClean="0"/>
              <a:t>Apresenta um caso extremo:</a:t>
            </a:r>
          </a:p>
          <a:p>
            <a:pPr lvl="1"/>
            <a:r>
              <a:rPr lang="pt-BR" dirty="0" smtClean="0"/>
              <a:t>Um homem perfeitamente justo</a:t>
            </a:r>
          </a:p>
          <a:p>
            <a:pPr lvl="1"/>
            <a:r>
              <a:rPr lang="pt-BR" dirty="0" smtClean="0"/>
              <a:t>que sofre injustamente</a:t>
            </a:r>
          </a:p>
          <a:p>
            <a:pPr lvl="1"/>
            <a:r>
              <a:rPr lang="pt-BR" dirty="0" smtClean="0"/>
              <a:t>e pede uma explicação.</a:t>
            </a:r>
          </a:p>
          <a:p>
            <a:r>
              <a:rPr lang="pt-BR" dirty="0" smtClean="0"/>
              <a:t>Jó se debate sozinho</a:t>
            </a:r>
          </a:p>
          <a:p>
            <a:pPr lvl="1"/>
            <a:r>
              <a:rPr lang="pt-BR" dirty="0" smtClean="0"/>
              <a:t>enfrenta Deus e os homens</a:t>
            </a:r>
          </a:p>
          <a:p>
            <a:pPr lvl="1"/>
            <a:r>
              <a:rPr lang="pt-BR" dirty="0" smtClean="0"/>
              <a:t>numa situação sem saída</a:t>
            </a:r>
          </a:p>
          <a:p>
            <a:r>
              <a:rPr lang="pt-BR" dirty="0" smtClean="0"/>
              <a:t>Finalmente recebe uma resposta inesperada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3. O Jó rebelde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pt-BR" dirty="0" smtClean="0"/>
              <a:t>c) Jó acusa Deus </a:t>
            </a:r>
          </a:p>
          <a:p>
            <a:r>
              <a:rPr lang="pt-BR" dirty="0" smtClean="0"/>
              <a:t>São os textos mais duros e ousados</a:t>
            </a:r>
          </a:p>
          <a:p>
            <a:r>
              <a:rPr lang="pt-BR" dirty="0" smtClean="0"/>
              <a:t>Jó se sente agredido diretamente por Deus:</a:t>
            </a:r>
          </a:p>
          <a:p>
            <a:pPr lvl="1"/>
            <a:r>
              <a:rPr lang="pt-BR" dirty="0" smtClean="0"/>
              <a:t>Deus o trata como um inimigo: 13,24</a:t>
            </a:r>
          </a:p>
          <a:p>
            <a:pPr lvl="1"/>
            <a:r>
              <a:rPr lang="pt-BR" dirty="0" smtClean="0"/>
              <a:t>33,10 </a:t>
            </a:r>
          </a:p>
          <a:p>
            <a:r>
              <a:rPr lang="pt-BR" dirty="0" smtClean="0"/>
              <a:t>Jó não pretende calar, mesmo sabendo que arrisca: 13,13-15</a:t>
            </a:r>
          </a:p>
          <a:p>
            <a:r>
              <a:rPr lang="pt-BR" dirty="0" smtClean="0"/>
              <a:t>Sabe que Deus pode aniquilá-lo, mas tem certeza que não o fará: 9,14-18</a:t>
            </a:r>
          </a:p>
          <a:p>
            <a:r>
              <a:rPr lang="pt-BR" dirty="0" smtClean="0"/>
              <a:t>Acusa Deus abertamente de se assanhar com ele: 13,24-27</a:t>
            </a:r>
          </a:p>
          <a:p>
            <a:r>
              <a:rPr lang="pt-BR" dirty="0" smtClean="0"/>
              <a:t>Deus tem perseguido Jó, encurralando-o com suas flechas: 7,19-20; 6,4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483768" y="5589240"/>
            <a:ext cx="590465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4.</a:t>
            </a:r>
            <a:r>
              <a:rPr lang="pt-BR" dirty="0"/>
              <a:t> As setas do Todo-poderoso estão cravadas em mim, e meu espírito bebe o veneno delas; os terrores de Deus me assediam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55576" y="5589240"/>
            <a:ext cx="777686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19.</a:t>
            </a:r>
            <a:r>
              <a:rPr lang="pt-BR" dirty="0"/>
              <a:t> Quando cessarás de olhar para mim, e deixarás que eu engula minha saliva? </a:t>
            </a:r>
            <a:r>
              <a:rPr lang="pt-BR" b="1" dirty="0"/>
              <a:t>20.</a:t>
            </a:r>
            <a:r>
              <a:rPr lang="pt-BR" dirty="0"/>
              <a:t> Se pequei, que mal te fiz, ó guarda dos homens? Por que me tomas por alvo, e me tornei pesado a ti?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55576" y="4509120"/>
            <a:ext cx="763284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24.</a:t>
            </a:r>
            <a:r>
              <a:rPr lang="pt-BR" dirty="0"/>
              <a:t> Por que escondes de mim a tua face, e por que me consideras como um inimigo? </a:t>
            </a:r>
            <a:r>
              <a:rPr lang="pt-BR" b="1" dirty="0"/>
              <a:t>25.</a:t>
            </a:r>
            <a:r>
              <a:rPr lang="pt-BR" dirty="0"/>
              <a:t> Queres, então, assustar uma folha levada pelo vento, ou perseguir uma folha ressequida? </a:t>
            </a:r>
            <a:r>
              <a:rPr lang="pt-BR" b="1" dirty="0"/>
              <a:t>26.</a:t>
            </a:r>
            <a:r>
              <a:rPr lang="pt-BR" dirty="0"/>
              <a:t> Pois queres ditar contra mim amargas sentenças, e queres que me sejam imputadas as faltas de minha mocidade, </a:t>
            </a:r>
            <a:r>
              <a:rPr lang="pt-BR" b="1" dirty="0"/>
              <a:t>27.</a:t>
            </a:r>
            <a:r>
              <a:rPr lang="pt-BR" dirty="0"/>
              <a:t> queres enfiar os meus pés no cepo, espiar todos os meus passos, e contar os rastos de meus pés?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9552" y="4653136"/>
            <a:ext cx="784887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14.</a:t>
            </a:r>
            <a:r>
              <a:rPr lang="pt-BR" dirty="0"/>
              <a:t> Quem sou eu para replicar-lhe, para escolher argumentos contra ele? </a:t>
            </a:r>
            <a:r>
              <a:rPr lang="pt-BR" b="1" dirty="0"/>
              <a:t>15.</a:t>
            </a:r>
            <a:r>
              <a:rPr lang="pt-BR" dirty="0"/>
              <a:t> Ainda que eu tivesse razão, não responderia; pediria clemência a meu juiz. </a:t>
            </a:r>
            <a:r>
              <a:rPr lang="pt-BR" b="1" dirty="0"/>
              <a:t>16.</a:t>
            </a:r>
            <a:r>
              <a:rPr lang="pt-BR" dirty="0"/>
              <a:t> Se eu o chamasse, e ele não me respondesse, não acreditaria que tivesse ouvido a minha voz; </a:t>
            </a:r>
            <a:r>
              <a:rPr lang="pt-BR" b="1" dirty="0"/>
              <a:t>17.</a:t>
            </a:r>
            <a:r>
              <a:rPr lang="pt-BR" dirty="0"/>
              <a:t> ele, que me desfaz como um redemoinho, que multiplica minhas feridas sem manifestar o motivo, </a:t>
            </a:r>
            <a:r>
              <a:rPr lang="pt-BR" b="1" dirty="0"/>
              <a:t>18.</a:t>
            </a:r>
            <a:r>
              <a:rPr lang="pt-BR" dirty="0"/>
              <a:t> que não me deixa tomar fôlego, mas me enche de amarguras.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259632" y="3789040"/>
            <a:ext cx="712879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13.</a:t>
            </a:r>
            <a:r>
              <a:rPr lang="pt-BR" dirty="0"/>
              <a:t> Calai-vos! Deixai-me! Quero falar: aconteça depois o que acontecer! </a:t>
            </a:r>
            <a:r>
              <a:rPr lang="pt-BR" b="1" dirty="0"/>
              <a:t>14.</a:t>
            </a:r>
            <a:r>
              <a:rPr lang="pt-BR" dirty="0"/>
              <a:t> Lacero a minha carne com os meus dentes, ponho minha vida em minha mão. </a:t>
            </a:r>
            <a:r>
              <a:rPr lang="pt-BR" b="1" dirty="0"/>
              <a:t>15.</a:t>
            </a:r>
            <a:r>
              <a:rPr lang="pt-BR" dirty="0"/>
              <a:t> Se ele me mata, nada mais tenho a esperar, e assim mesmo defenderei minha causa diante dele.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79712" y="3140968"/>
            <a:ext cx="64087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10.</a:t>
            </a:r>
            <a:r>
              <a:rPr lang="pt-BR" dirty="0"/>
              <a:t> É ele que inventa pretextos contra mim, considera-me seu inimigo.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27584" y="3068960"/>
            <a:ext cx="73448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24.</a:t>
            </a:r>
            <a:r>
              <a:rPr lang="pt-BR" dirty="0"/>
              <a:t> Por que escondes de mim a tua face, e por que me consideras como um inimigo?</a:t>
            </a:r>
          </a:p>
        </p:txBody>
      </p:sp>
    </p:spTree>
    <p:extLst>
      <p:ext uri="{BB962C8B-B14F-4D97-AF65-F5344CB8AC3E}">
        <p14:creationId xmlns:p14="http://schemas.microsoft.com/office/powerpoint/2010/main" val="86372398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3. O Jó rebelde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Deus tem mostrado a Jó uma hostilidade total: 16,9-14 </a:t>
            </a:r>
          </a:p>
          <a:p>
            <a:r>
              <a:rPr lang="pt-BR" dirty="0" smtClean="0"/>
              <a:t>Jó acusa Deus de aterrorizá-lo: 23,14-16</a:t>
            </a:r>
          </a:p>
          <a:p>
            <a:r>
              <a:rPr lang="pt-BR" dirty="0" smtClean="0"/>
              <a:t>Deus sabe exatamente o que está fazendo; é um juiz parcial e arbitrário: 9,20-22 </a:t>
            </a:r>
          </a:p>
          <a:p>
            <a:r>
              <a:rPr lang="pt-BR" dirty="0" smtClean="0"/>
              <a:t>Parece que Deus está brincando com ele: 30,20-22</a:t>
            </a:r>
          </a:p>
          <a:p>
            <a:r>
              <a:rPr lang="pt-BR" dirty="0" smtClean="0"/>
              <a:t>Diante de Deus Jó se sente ridículo: 17,6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03648" y="5867980"/>
            <a:ext cx="64087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6.</a:t>
            </a:r>
            <a:r>
              <a:rPr lang="pt-BR" dirty="0"/>
              <a:t> Ele me reduziu a ser a fábula dos povos, e me cospem no rosto.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411760" y="4941168"/>
            <a:ext cx="561662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20.</a:t>
            </a:r>
            <a:r>
              <a:rPr lang="pt-BR" dirty="0"/>
              <a:t> Clamo a ti, e não me respondes; ponho-me diante de ti, e não olhas para mim. </a:t>
            </a:r>
            <a:r>
              <a:rPr lang="pt-BR" b="1" dirty="0"/>
              <a:t>21.</a:t>
            </a:r>
            <a:r>
              <a:rPr lang="pt-BR" dirty="0"/>
              <a:t> Tornaste-te cruel para comigo, atacas-me com toda a força de tua mão. </a:t>
            </a:r>
            <a:r>
              <a:rPr lang="pt-BR" b="1" dirty="0"/>
              <a:t>22.</a:t>
            </a:r>
            <a:r>
              <a:rPr lang="pt-BR" dirty="0"/>
              <a:t> Arrebatas-me, fazes-me cavalgar o tufão, aniquilas-me na tempestade.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39552" y="4221088"/>
            <a:ext cx="777686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20.</a:t>
            </a:r>
            <a:r>
              <a:rPr lang="pt-BR" dirty="0"/>
              <a:t> Se eu pretendesse ser justo, minha boca me condenaria; se fosse inocente, ela me declararia perverso. </a:t>
            </a:r>
            <a:r>
              <a:rPr lang="pt-BR" b="1" dirty="0"/>
              <a:t>21.</a:t>
            </a:r>
            <a:r>
              <a:rPr lang="pt-BR" dirty="0"/>
              <a:t> Inocente! Sim, eu o sou; pouco me importa a vida, desprezo a existência. </a:t>
            </a:r>
            <a:r>
              <a:rPr lang="pt-BR" b="1" dirty="0"/>
              <a:t>22.</a:t>
            </a:r>
            <a:r>
              <a:rPr lang="pt-BR" dirty="0"/>
              <a:t> Pouco importa; é por isso que eu disse que ele faz perecer o inocente como o ímpio.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83568" y="3212976"/>
            <a:ext cx="756084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14.</a:t>
            </a:r>
            <a:r>
              <a:rPr lang="pt-BR" dirty="0"/>
              <a:t> Realizará seu desígnio a meu respeito, e tem muitos projetos iguais a este. </a:t>
            </a:r>
            <a:r>
              <a:rPr lang="pt-BR" b="1" dirty="0"/>
              <a:t>15.</a:t>
            </a:r>
            <a:r>
              <a:rPr lang="pt-BR" dirty="0"/>
              <a:t> Eis por que sua presença me atemoriza: basta o seu pensamento para me fazer tremer. </a:t>
            </a:r>
            <a:r>
              <a:rPr lang="pt-BR" b="1" dirty="0"/>
              <a:t>16.</a:t>
            </a:r>
            <a:r>
              <a:rPr lang="pt-BR" dirty="0"/>
              <a:t> Deus fundiu o meu coração, o Todo-poderoso me enche de terror.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83568" y="2564904"/>
            <a:ext cx="7344816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9.</a:t>
            </a:r>
            <a:r>
              <a:rPr lang="pt-BR" dirty="0"/>
              <a:t> Sua cólera me fere e me persegue, ele range os dentes contra mim. Meus inimigos dardejam os olhos sobre mim. </a:t>
            </a:r>
            <a:r>
              <a:rPr lang="pt-BR" b="1" dirty="0"/>
              <a:t>10.</a:t>
            </a:r>
            <a:r>
              <a:rPr lang="pt-BR" dirty="0"/>
              <a:t> Abrem a boca para me devorar; batem-me na face para me ultrajar, rebelam-se todos contra mim. </a:t>
            </a:r>
            <a:r>
              <a:rPr lang="pt-BR" b="1" dirty="0"/>
              <a:t>11.</a:t>
            </a:r>
            <a:r>
              <a:rPr lang="pt-BR" dirty="0"/>
              <a:t> Deus me entrega aos perversos, joga-me nas mãos dos malvados. </a:t>
            </a:r>
            <a:r>
              <a:rPr lang="pt-BR" b="1" dirty="0"/>
              <a:t>12.</a:t>
            </a:r>
            <a:r>
              <a:rPr lang="pt-BR" dirty="0"/>
              <a:t> Eu estava em paz, ele </a:t>
            </a:r>
            <a:r>
              <a:rPr lang="pt-BR" dirty="0" err="1"/>
              <a:t>ma</a:t>
            </a:r>
            <a:r>
              <a:rPr lang="pt-BR" dirty="0"/>
              <a:t> tirou, segurou-me pela nuca e me pôs em pedaços. Tomou-me como alvo. </a:t>
            </a:r>
            <a:r>
              <a:rPr lang="pt-BR" b="1" dirty="0"/>
              <a:t>13.</a:t>
            </a:r>
            <a:r>
              <a:rPr lang="pt-BR" dirty="0"/>
              <a:t> Suas setas voam em volta de mim. Ele rasga meus rins sem piedade, espalha meu fel por terra. </a:t>
            </a:r>
            <a:r>
              <a:rPr lang="pt-BR" b="1" dirty="0"/>
              <a:t>14.</a:t>
            </a:r>
            <a:r>
              <a:rPr lang="pt-BR" dirty="0"/>
              <a:t> Abre em mim brecha sobre brecha, ataca-me como um guerreiro.</a:t>
            </a:r>
          </a:p>
        </p:txBody>
      </p:sp>
    </p:spTree>
    <p:extLst>
      <p:ext uri="{BB962C8B-B14F-4D97-AF65-F5344CB8AC3E}">
        <p14:creationId xmlns:p14="http://schemas.microsoft.com/office/powerpoint/2010/main" val="137228898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3. O Jó rebelde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pt-BR" dirty="0" smtClean="0"/>
              <a:t>d) Jó pede e espera um juízo justo </a:t>
            </a:r>
          </a:p>
          <a:p>
            <a:r>
              <a:rPr lang="pt-BR" dirty="0" smtClean="0"/>
              <a:t>Jó sabe que não tem poder para obrigar Deus</a:t>
            </a:r>
          </a:p>
          <a:p>
            <a:pPr lvl="1"/>
            <a:r>
              <a:rPr lang="pt-BR" dirty="0" smtClean="0"/>
              <a:t>a comparecer e se submeter a um juízo imparcial: 9,2-3 </a:t>
            </a:r>
          </a:p>
          <a:p>
            <a:r>
              <a:rPr lang="pt-BR" dirty="0" smtClean="0"/>
              <a:t>Quer acima de tudo que Deus exponha suas razões: 10,2</a:t>
            </a:r>
          </a:p>
          <a:p>
            <a:r>
              <a:rPr lang="pt-BR" dirty="0" smtClean="0"/>
              <a:t>Sabe que tem todos os argumentos a seu favor: 23,3-7</a:t>
            </a:r>
          </a:p>
          <a:p>
            <a:r>
              <a:rPr lang="pt-BR" dirty="0" smtClean="0"/>
              <a:t>Deus não poderia deixar de lhe dar razão</a:t>
            </a:r>
          </a:p>
          <a:p>
            <a:pPr lvl="1"/>
            <a:r>
              <a:rPr lang="pt-BR" dirty="0" smtClean="0"/>
              <a:t>o problema é como chegar a essa acareação</a:t>
            </a:r>
          </a:p>
          <a:p>
            <a:pPr lvl="1"/>
            <a:r>
              <a:rPr lang="pt-BR" dirty="0" smtClean="0"/>
              <a:t>o homem não tem como apanhar Deus: 23,8-9</a:t>
            </a:r>
          </a:p>
          <a:p>
            <a:r>
              <a:rPr lang="pt-BR" dirty="0" smtClean="0"/>
              <a:t>Jó sabe, de qualquer modo, que Deus conhece sua inocência tanto quanto ele: 23,10-12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5517232"/>
            <a:ext cx="756084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10.</a:t>
            </a:r>
            <a:r>
              <a:rPr lang="pt-BR" dirty="0"/>
              <a:t> Mas ele conhece o meu caminho; e se me põe à prova, dela sairei puro como o ouro. </a:t>
            </a:r>
            <a:r>
              <a:rPr lang="pt-BR" b="1" dirty="0"/>
              <a:t>11.</a:t>
            </a:r>
            <a:r>
              <a:rPr lang="pt-BR" dirty="0"/>
              <a:t> Meu pé seguiu os seus traços, guardei o seu caminho sem me desviar. </a:t>
            </a:r>
            <a:r>
              <a:rPr lang="pt-BR" b="1" dirty="0"/>
              <a:t>12.</a:t>
            </a:r>
            <a:r>
              <a:rPr lang="pt-BR" dirty="0"/>
              <a:t> Não me afastei dos preceitos de seus lábios, guardei no meu íntimo as palavras de sua boca.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1560" y="5013176"/>
            <a:ext cx="75608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8.</a:t>
            </a:r>
            <a:r>
              <a:rPr lang="pt-BR" dirty="0"/>
              <a:t> Mas se eu for ao oriente, lá ele não está; ao ocidente, não o encontrarei; </a:t>
            </a:r>
            <a:r>
              <a:rPr lang="pt-BR" b="1" dirty="0"/>
              <a:t>9.</a:t>
            </a:r>
            <a:r>
              <a:rPr lang="pt-BR" dirty="0"/>
              <a:t> se o procuro ao norte, não o vejo; se me volto para o sul, não o descubro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1560" y="3933056"/>
            <a:ext cx="784887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3.</a:t>
            </a:r>
            <a:r>
              <a:rPr lang="pt-BR" dirty="0"/>
              <a:t> Ah! se pudesse encontrá-lo, e chegar até seu trono! </a:t>
            </a:r>
            <a:r>
              <a:rPr lang="pt-BR" b="1" dirty="0"/>
              <a:t>4.</a:t>
            </a:r>
            <a:r>
              <a:rPr lang="pt-BR" dirty="0"/>
              <a:t> Exporia diante dele minha causa, encheria minha boca de argumentos, </a:t>
            </a:r>
            <a:r>
              <a:rPr lang="pt-BR" b="1" dirty="0"/>
              <a:t>5.</a:t>
            </a:r>
            <a:r>
              <a:rPr lang="pt-BR" dirty="0"/>
              <a:t> saberia o que ele iria responder-me, e veria o que ele teria para me dizer. </a:t>
            </a:r>
            <a:r>
              <a:rPr lang="pt-BR" b="1" dirty="0"/>
              <a:t>6.</a:t>
            </a:r>
            <a:r>
              <a:rPr lang="pt-BR" dirty="0"/>
              <a:t> Oporia ele contra mim a sua onipotência? Bastaria que lançasse os olhos em mim; </a:t>
            </a:r>
            <a:r>
              <a:rPr lang="pt-BR" b="1" dirty="0"/>
              <a:t>7.</a:t>
            </a:r>
            <a:r>
              <a:rPr lang="pt-BR" dirty="0"/>
              <a:t> seria então um justo a discutir com ele, e eu iria embora definitivamente absolvido pelo meu juiz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47664" y="3212976"/>
            <a:ext cx="66247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2.</a:t>
            </a:r>
            <a:r>
              <a:rPr lang="pt-BR" dirty="0"/>
              <a:t> Em lugar de me condenar, direi a Deus: Mostra-me por que razão me tratas assim.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83568" y="2708920"/>
            <a:ext cx="748883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2.</a:t>
            </a:r>
            <a:r>
              <a:rPr lang="pt-BR" dirty="0"/>
              <a:t> Sim; bem sei que é assim; como poderia o homem ter razão contra Deus? </a:t>
            </a:r>
            <a:r>
              <a:rPr lang="pt-BR" b="1" dirty="0"/>
              <a:t>3.</a:t>
            </a:r>
            <a:r>
              <a:rPr lang="pt-BR" dirty="0"/>
              <a:t> Se quisesse disputar com ele, não lhe responderia uma vez entre mil.</a:t>
            </a:r>
          </a:p>
        </p:txBody>
      </p:sp>
    </p:spTree>
    <p:extLst>
      <p:ext uri="{BB962C8B-B14F-4D97-AF65-F5344CB8AC3E}">
        <p14:creationId xmlns:p14="http://schemas.microsoft.com/office/powerpoint/2010/main" val="122934858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3. O Jó rebelde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3.4. Jó não encontra sentido na sua vida </a:t>
            </a:r>
          </a:p>
          <a:p>
            <a:r>
              <a:rPr lang="pt-BR" dirty="0" smtClean="0"/>
              <a:t>Jó proclama que para ele a vida, atualmente, não tem atrativo nenhum:  </a:t>
            </a:r>
          </a:p>
          <a:p>
            <a:r>
              <a:rPr lang="pt-BR" dirty="0" smtClean="0"/>
              <a:t>3,24-26</a:t>
            </a:r>
          </a:p>
          <a:p>
            <a:r>
              <a:rPr lang="pt-BR" dirty="0" smtClean="0"/>
              <a:t>especialmente do momento que Deus está contra ele</a:t>
            </a:r>
          </a:p>
          <a:p>
            <a:pPr marL="82296" indent="0">
              <a:buNone/>
            </a:pPr>
            <a:r>
              <a:rPr lang="pt-BR" dirty="0" smtClean="0"/>
              <a:t>a) Maldição de Jó</a:t>
            </a:r>
          </a:p>
          <a:p>
            <a:r>
              <a:rPr lang="pt-BR" dirty="0" smtClean="0"/>
              <a:t>A amargura de Jó o faz amaldiçoar a vida, desde o dia em que nasceu: 3,1-10; cf Jr 20,14-18</a:t>
            </a:r>
          </a:p>
          <a:p>
            <a:r>
              <a:rPr lang="pt-BR" dirty="0" smtClean="0"/>
              <a:t>o sofrimento atual não é sequer compensado pela felicidade anterior: 3,11-12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5517232"/>
            <a:ext cx="770485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11.</a:t>
            </a:r>
            <a:r>
              <a:rPr lang="pt-BR" dirty="0"/>
              <a:t> Por que não morri no seio materno, por que não pereci saindo de suas entranhas? </a:t>
            </a:r>
            <a:r>
              <a:rPr lang="pt-BR" b="1" dirty="0"/>
              <a:t>12.</a:t>
            </a:r>
            <a:r>
              <a:rPr lang="pt-BR" dirty="0"/>
              <a:t> Por que dois joelhos para me acolherem, por que dois seios para me amamentarem? ...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1560" y="2820992"/>
            <a:ext cx="7704856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1.</a:t>
            </a:r>
            <a:r>
              <a:rPr lang="pt-BR" dirty="0"/>
              <a:t> Então Jó abriu a boca e amaldiçoou o dia de seu nascimento. </a:t>
            </a:r>
            <a:r>
              <a:rPr lang="pt-BR" b="1" dirty="0"/>
              <a:t>2.</a:t>
            </a:r>
            <a:r>
              <a:rPr lang="pt-BR" dirty="0"/>
              <a:t> Jó falou nestes termos: </a:t>
            </a:r>
            <a:r>
              <a:rPr lang="pt-BR" b="1" dirty="0"/>
              <a:t>3.</a:t>
            </a:r>
            <a:r>
              <a:rPr lang="pt-BR" dirty="0"/>
              <a:t> Pereça o dia em que nasci e a noite em que foi dito: uma criança masculina foi concebida! </a:t>
            </a:r>
            <a:r>
              <a:rPr lang="pt-BR" b="1" dirty="0"/>
              <a:t>4.</a:t>
            </a:r>
            <a:r>
              <a:rPr lang="pt-BR" dirty="0"/>
              <a:t> Que esse dia se mude em trevas! Que Deus, lá do alto, não se incomode com ele; que a luz não brilhe sobre ele! </a:t>
            </a:r>
            <a:r>
              <a:rPr lang="pt-BR" b="1" dirty="0"/>
              <a:t>5.</a:t>
            </a:r>
            <a:r>
              <a:rPr lang="pt-BR" dirty="0"/>
              <a:t> Que trevas e obscuridade se apoderem dele, que nuvens o envolvam, que eclipses o apavorem, </a:t>
            </a:r>
            <a:r>
              <a:rPr lang="pt-BR" b="1" dirty="0"/>
              <a:t>6.</a:t>
            </a:r>
            <a:r>
              <a:rPr lang="pt-BR" dirty="0"/>
              <a:t> que a sombra o domine; esse dia, que não seja contado entre os dias do ano, nem seja computado entre os meses! </a:t>
            </a:r>
            <a:r>
              <a:rPr lang="pt-BR" b="1" dirty="0"/>
              <a:t>7.</a:t>
            </a:r>
            <a:r>
              <a:rPr lang="pt-BR" dirty="0"/>
              <a:t> Que seja estéril essa noite, que nenhum grito de alegria se faça ouvir nela. </a:t>
            </a:r>
            <a:r>
              <a:rPr lang="pt-BR" b="1" dirty="0"/>
              <a:t>8.</a:t>
            </a:r>
            <a:r>
              <a:rPr lang="pt-BR" dirty="0"/>
              <a:t> Amaldiçoem-na aqueles que amaldiçoaram os dias, aqueles que são hábeis para evocar Leviatã! </a:t>
            </a:r>
            <a:r>
              <a:rPr lang="pt-BR" b="1" dirty="0"/>
              <a:t>9.</a:t>
            </a:r>
            <a:r>
              <a:rPr lang="pt-BR" dirty="0"/>
              <a:t> Que as estrelas de sua madrugada se obscureçam, e em vão espere a luz, e não veja abrirem-se as pálpebras da aurora, </a:t>
            </a:r>
            <a:r>
              <a:rPr lang="pt-BR" b="1" dirty="0"/>
              <a:t>10.</a:t>
            </a:r>
            <a:r>
              <a:rPr lang="pt-BR" dirty="0"/>
              <a:t> já que não fechou o ventre que me carregou para me poupar a vista do mal!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79712" y="2924944"/>
            <a:ext cx="626469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24.</a:t>
            </a:r>
            <a:r>
              <a:rPr lang="pt-BR" dirty="0"/>
              <a:t> Em lugar do pão tenho meus suspiros, e os meus gemidos se espalham como a água. </a:t>
            </a:r>
            <a:r>
              <a:rPr lang="pt-BR" b="1" dirty="0"/>
              <a:t>25.</a:t>
            </a:r>
            <a:r>
              <a:rPr lang="pt-BR" dirty="0"/>
              <a:t> Todos os meus temores se realizam, e aquilo que me dá medo vem atingir-me. 26. Não tenho paz, nem descanso, nem repouso; só tenho agitação.</a:t>
            </a:r>
          </a:p>
        </p:txBody>
      </p:sp>
    </p:spTree>
    <p:extLst>
      <p:ext uri="{BB962C8B-B14F-4D97-AF65-F5344CB8AC3E}">
        <p14:creationId xmlns:p14="http://schemas.microsoft.com/office/powerpoint/2010/main" val="376246330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3. O Jó rebelde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pt-BR" dirty="0" smtClean="0"/>
              <a:t>b) Jó suspira pela morte </a:t>
            </a:r>
          </a:p>
          <a:p>
            <a:r>
              <a:rPr lang="pt-BR" dirty="0" smtClean="0"/>
              <a:t>Seguindo a concepção tradicional da morte como um descanso, Jó deseja a morte: 3,17-18</a:t>
            </a:r>
          </a:p>
          <a:p>
            <a:r>
              <a:rPr lang="pt-BR" dirty="0" smtClean="0"/>
              <a:t>mas não pensa em suicídio: 6,8-10 </a:t>
            </a:r>
          </a:p>
          <a:p>
            <a:r>
              <a:rPr lang="pt-BR" dirty="0" smtClean="0"/>
              <a:t>é Deus que colocou Jó nessa situação, e o único que pode reconhecer seu direito: 19,25-27</a:t>
            </a:r>
          </a:p>
          <a:p>
            <a:r>
              <a:rPr lang="pt-BR" dirty="0" smtClean="0"/>
              <a:t>mesmo na situação mais extrema a fé de Jó é mais forte que a morte</a:t>
            </a:r>
          </a:p>
          <a:p>
            <a:r>
              <a:rPr lang="pt-BR" dirty="0" smtClean="0"/>
              <a:t>não espera uma vida depois da morte, mas sabe que “no fim” verá Deus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4149080"/>
            <a:ext cx="777686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25.</a:t>
            </a:r>
            <a:r>
              <a:rPr lang="pt-BR" dirty="0"/>
              <a:t> Eu o sei: meu vingador está vivo, e aparecerá, finalmente, sobre a terra. </a:t>
            </a:r>
            <a:r>
              <a:rPr lang="pt-BR" b="1" dirty="0"/>
              <a:t>26.</a:t>
            </a:r>
            <a:r>
              <a:rPr lang="pt-BR" dirty="0"/>
              <a:t> Por detrás de minha pele, que envolverá isso, na minha própria carne, verei Deus. </a:t>
            </a:r>
            <a:r>
              <a:rPr lang="pt-BR" b="1" dirty="0"/>
              <a:t>27.</a:t>
            </a:r>
            <a:r>
              <a:rPr lang="pt-BR" dirty="0"/>
              <a:t> Eu mesmo o contemplarei, meus olhos o verão, e não os olhos de outro; meus rins se consomem dentro de mim.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9552" y="3287019"/>
            <a:ext cx="763284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8.</a:t>
            </a:r>
            <a:r>
              <a:rPr lang="pt-BR" dirty="0"/>
              <a:t> Quem me dera que meu voto se cumpra, e que Deus realize minha esperança!  </a:t>
            </a:r>
            <a:r>
              <a:rPr lang="pt-BR" b="1" dirty="0"/>
              <a:t>9.</a:t>
            </a:r>
            <a:r>
              <a:rPr lang="pt-BR" dirty="0"/>
              <a:t> Que Deus consinta em esmagar-me, que deixe suas mãos cortarem meus dias! </a:t>
            </a:r>
            <a:r>
              <a:rPr lang="pt-BR" b="1" dirty="0"/>
              <a:t>10.</a:t>
            </a:r>
            <a:r>
              <a:rPr lang="pt-BR" dirty="0"/>
              <a:t> Teria pelo menos um consolo, e exultaria em seu impiedoso tormento, por não ter renegado as palavras do Santo.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39552" y="2852936"/>
            <a:ext cx="777686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17.</a:t>
            </a:r>
            <a:r>
              <a:rPr lang="pt-BR" dirty="0"/>
              <a:t> Ali, os maus cessam os seus furores, ali, repousam os exaustos de forças, </a:t>
            </a:r>
            <a:r>
              <a:rPr lang="pt-BR" b="1" dirty="0"/>
              <a:t>18.</a:t>
            </a:r>
            <a:r>
              <a:rPr lang="pt-BR" dirty="0"/>
              <a:t> ali, os prisioneiros estão tranquilos, já não mais ouvem a voz do exator.</a:t>
            </a:r>
          </a:p>
        </p:txBody>
      </p:sp>
    </p:spTree>
    <p:extLst>
      <p:ext uri="{BB962C8B-B14F-4D97-AF65-F5344CB8AC3E}">
        <p14:creationId xmlns:p14="http://schemas.microsoft.com/office/powerpoint/2010/main" val="115841137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3. O Jó rebelde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3.5. Jó e seus amigos</a:t>
            </a:r>
            <a:r>
              <a:rPr lang="pt-BR" dirty="0" smtClean="0"/>
              <a:t> </a:t>
            </a:r>
          </a:p>
          <a:p>
            <a:r>
              <a:rPr lang="pt-BR" dirty="0" smtClean="0"/>
              <a:t>Eles são as contra-figuras, o fundo sobre o qual destaca a originalidade de Jó</a:t>
            </a:r>
          </a:p>
          <a:p>
            <a:r>
              <a:rPr lang="pt-BR" dirty="0" smtClean="0"/>
              <a:t>os amigos pensam como a maioria, pessoas de “bom senso”, defensores da “teologia clássica”</a:t>
            </a:r>
          </a:p>
          <a:p>
            <a:r>
              <a:rPr lang="pt-BR" dirty="0" smtClean="0"/>
              <a:t>se devem opinar sobre quem tem razão, Jó ou Deus, claramente vão dizer que Deus</a:t>
            </a:r>
          </a:p>
          <a:p>
            <a:r>
              <a:rPr lang="pt-BR" dirty="0" smtClean="0"/>
              <a:t>mas querem consolar Jó, poupar-lhe o seu atual sofrimento</a:t>
            </a:r>
          </a:p>
          <a:p>
            <a:r>
              <a:rPr lang="pt-BR" dirty="0" smtClean="0"/>
              <a:t>e isto passa pela resignação</a:t>
            </a:r>
          </a:p>
          <a:p>
            <a:r>
              <a:rPr lang="pt-BR" dirty="0" smtClean="0"/>
              <a:t>para eles, a única explicação possível está na doutrina da retribuição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523345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3. O Jó rebelde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smtClean="0"/>
              <a:t>a) Princípios doutrinais dos amigos de Jó </a:t>
            </a:r>
          </a:p>
          <a:p>
            <a:r>
              <a:rPr lang="pt-BR" dirty="0" smtClean="0"/>
              <a:t>Deus não pode ser questionado pelo homem, pois Ele é infinitamente superior: 11,7-9</a:t>
            </a:r>
          </a:p>
          <a:p>
            <a:pPr lvl="1"/>
            <a:r>
              <a:rPr lang="pt-BR" dirty="0" smtClean="0"/>
              <a:t>já para Jó as “verdades eternas” não se aplicam no seu caso: Jó não faz teologia universal </a:t>
            </a:r>
          </a:p>
          <a:p>
            <a:pPr lvl="1"/>
            <a:r>
              <a:rPr lang="pt-BR" dirty="0" smtClean="0"/>
              <a:t>ele se enfrenta com o seu caso particular</a:t>
            </a:r>
          </a:p>
          <a:p>
            <a:pPr lvl="1"/>
            <a:r>
              <a:rPr lang="pt-BR" dirty="0" smtClean="0"/>
              <a:t>as duas atitudes são inconciliáveis</a:t>
            </a:r>
          </a:p>
          <a:p>
            <a:r>
              <a:rPr lang="pt-BR" dirty="0" smtClean="0"/>
              <a:t>Quando os princípios prevalecem sobre o caso particular, o caso deve se adaptar aos princípios, não ao contrário</a:t>
            </a:r>
          </a:p>
          <a:p>
            <a:pPr lvl="1"/>
            <a:r>
              <a:rPr lang="pt-BR" dirty="0" smtClean="0"/>
              <a:t>em consequência precisará reconhecer que Jó deve ter algum pecado: 4,7-8; 22,4-5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27584" y="5445224"/>
            <a:ext cx="734481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4.</a:t>
            </a:r>
            <a:r>
              <a:rPr lang="pt-BR" dirty="0"/>
              <a:t> É por causa de tua piedade que ele te pune, e entra contigo em juízo? </a:t>
            </a:r>
            <a:r>
              <a:rPr lang="pt-BR" b="1" dirty="0"/>
              <a:t>5.</a:t>
            </a:r>
            <a:r>
              <a:rPr lang="pt-BR" dirty="0"/>
              <a:t> Não é enorme a tua malícia, e não são inumeráveis as tuas </a:t>
            </a:r>
            <a:r>
              <a:rPr lang="pt-BR" dirty="0" err="1"/>
              <a:t>iniqüidades</a:t>
            </a:r>
            <a:r>
              <a:rPr lang="pt-BR" dirty="0"/>
              <a:t>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27584" y="5229200"/>
            <a:ext cx="734481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7.</a:t>
            </a:r>
            <a:r>
              <a:rPr lang="pt-BR" dirty="0"/>
              <a:t> Lembra-te: qual o inocente que pereceu? Ou quando foram destruídos os justos? </a:t>
            </a:r>
            <a:r>
              <a:rPr lang="pt-BR" b="1" dirty="0"/>
              <a:t>8.</a:t>
            </a:r>
            <a:r>
              <a:rPr lang="pt-BR" dirty="0"/>
              <a:t> Tanto quanto eu saiba, os que praticam a </a:t>
            </a:r>
            <a:r>
              <a:rPr lang="pt-BR" dirty="0" smtClean="0"/>
              <a:t>iniquidades </a:t>
            </a:r>
            <a:r>
              <a:rPr lang="pt-BR" dirty="0"/>
              <a:t>e os que semeiam sofrimento, também os colhem.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83568" y="2708920"/>
            <a:ext cx="756084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7.</a:t>
            </a:r>
            <a:r>
              <a:rPr lang="pt-BR" dirty="0"/>
              <a:t> Pretendes sondar as profundezas divinas, atingir a perfeição do Todo-poderoso? </a:t>
            </a:r>
            <a:r>
              <a:rPr lang="pt-BR" b="1" dirty="0"/>
              <a:t>8.</a:t>
            </a:r>
            <a:r>
              <a:rPr lang="pt-BR" dirty="0"/>
              <a:t> Ela é mais alta do que o céu: que farás? É mais profunda que os infernos: como a conhecerás? </a:t>
            </a:r>
            <a:r>
              <a:rPr lang="pt-BR" b="1" dirty="0"/>
              <a:t>9.</a:t>
            </a:r>
            <a:r>
              <a:rPr lang="pt-BR" dirty="0"/>
              <a:t> É mais longa que a terra, mais larga que o mar.</a:t>
            </a:r>
          </a:p>
        </p:txBody>
      </p:sp>
    </p:spTree>
    <p:extLst>
      <p:ext uri="{BB962C8B-B14F-4D97-AF65-F5344CB8AC3E}">
        <p14:creationId xmlns:p14="http://schemas.microsoft.com/office/powerpoint/2010/main" val="289021510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3. O Jó rebelde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Para os amigos a mesma atitude desafiadora de Jó já é um pecado: 15,4-6 </a:t>
            </a:r>
          </a:p>
          <a:p>
            <a:r>
              <a:rPr lang="pt-BR" dirty="0" smtClean="0"/>
              <a:t>Dai eles passam a deduzir, sem provas, que Jó deve ter outros pecados: 22,6-9 </a:t>
            </a:r>
          </a:p>
          <a:p>
            <a:r>
              <a:rPr lang="pt-BR" dirty="0" smtClean="0"/>
              <a:t>Para Jó é fácil refutar essas acusações: 29,7.11-16</a:t>
            </a:r>
          </a:p>
          <a:p>
            <a:pPr lvl="1"/>
            <a:r>
              <a:rPr lang="pt-BR" dirty="0" smtClean="0"/>
              <a:t>Jó é capaz de declarar com juramento sua inocência: 31,16-22</a:t>
            </a:r>
          </a:p>
          <a:p>
            <a:r>
              <a:rPr lang="pt-BR" dirty="0" smtClean="0"/>
              <a:t>Os amigos acreditam ter a solução, de acordo com a convicção deles: aceitar a ação de Deus, se humilhar e pedir perdão: 5,8; 22,21</a:t>
            </a:r>
          </a:p>
          <a:p>
            <a:r>
              <a:rPr lang="pt-BR" dirty="0" smtClean="0"/>
              <a:t>Para os amigos a coisa é simples: Jó pode resolver tudo com a sua “conversão”.</a:t>
            </a:r>
          </a:p>
          <a:p>
            <a:pPr lvl="1"/>
            <a:r>
              <a:rPr lang="pt-BR" dirty="0" smtClean="0"/>
              <a:t>Já para Jó a coisa é bem mais complicada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419872" y="5157192"/>
            <a:ext cx="496855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21.</a:t>
            </a:r>
            <a:r>
              <a:rPr lang="pt-BR" dirty="0"/>
              <a:t> Reconcilia-te, pois, com Deus e faz as pazes com ele, é assim que te será de novo dada a </a:t>
            </a:r>
            <a:r>
              <a:rPr lang="pt-BR" dirty="0" smtClean="0"/>
              <a:t>felicidade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843808" y="5157192"/>
            <a:ext cx="554461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8.</a:t>
            </a:r>
            <a:r>
              <a:rPr lang="pt-BR" dirty="0"/>
              <a:t> Por isso, eu rogarei a Deus, apresentarei minha súplica ao Senhor.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39552" y="4073004"/>
            <a:ext cx="7704856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16.</a:t>
            </a:r>
            <a:r>
              <a:rPr lang="pt-BR" dirty="0"/>
              <a:t> Não recusei aos pobres aquilo que desejavam, não fiz desfalecer os olhos da viúva, </a:t>
            </a:r>
            <a:r>
              <a:rPr lang="pt-BR" b="1" dirty="0"/>
              <a:t>17.</a:t>
            </a:r>
            <a:r>
              <a:rPr lang="pt-BR" dirty="0"/>
              <a:t> não comi sozinho meu pedaço de pão, sem que o órfão tivesse a sua parte; </a:t>
            </a:r>
            <a:r>
              <a:rPr lang="pt-BR" b="1" dirty="0"/>
              <a:t>18.</a:t>
            </a:r>
            <a:r>
              <a:rPr lang="pt-BR" dirty="0"/>
              <a:t> desde minha infância cuidei deste como um pai, desde o ventre de minha mãe fui o guia da viúva. </a:t>
            </a:r>
            <a:r>
              <a:rPr lang="pt-BR" b="1" dirty="0"/>
              <a:t>19.</a:t>
            </a:r>
            <a:r>
              <a:rPr lang="pt-BR" dirty="0"/>
              <a:t> Se vi perecer um homem por falta de roupas, e o pobre que não tinha com que cobrir-se, </a:t>
            </a:r>
            <a:r>
              <a:rPr lang="pt-BR" b="1" dirty="0"/>
              <a:t>20.</a:t>
            </a:r>
            <a:r>
              <a:rPr lang="pt-BR" dirty="0"/>
              <a:t> sem que seus rins me tenham abençoado, aquecido como estava com a lã de minhas ovelhas; </a:t>
            </a:r>
            <a:r>
              <a:rPr lang="pt-BR" b="1" dirty="0"/>
              <a:t>21.</a:t>
            </a:r>
            <a:r>
              <a:rPr lang="pt-BR" dirty="0"/>
              <a:t> se levantei a mão contra o órfão, quando me via apoiado pelos juízes, </a:t>
            </a:r>
            <a:r>
              <a:rPr lang="pt-BR" b="1" dirty="0"/>
              <a:t>22.</a:t>
            </a:r>
            <a:r>
              <a:rPr lang="pt-BR" dirty="0"/>
              <a:t> que meu ombro caia de minhas costas, que meu braço seja arrancado de seu cotovelo!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1560" y="3501008"/>
            <a:ext cx="7776864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7.</a:t>
            </a:r>
            <a:r>
              <a:rPr lang="pt-BR" dirty="0"/>
              <a:t> quando eu saía para ir à porta da cidade, e me assentava na praça pública? ... </a:t>
            </a:r>
            <a:r>
              <a:rPr lang="pt-BR" b="1" dirty="0"/>
              <a:t>11.</a:t>
            </a:r>
            <a:r>
              <a:rPr lang="pt-BR" dirty="0"/>
              <a:t> Quem me ouvia felicitava-me, quem me via dava testemunho de mim. </a:t>
            </a:r>
            <a:r>
              <a:rPr lang="pt-BR" b="1" dirty="0"/>
              <a:t>12.</a:t>
            </a:r>
            <a:r>
              <a:rPr lang="pt-BR" dirty="0"/>
              <a:t> Livrava o pobre que pedia socorro, e o órfão que não tinha apoio. </a:t>
            </a:r>
            <a:r>
              <a:rPr lang="pt-BR" b="1" dirty="0"/>
              <a:t>13.</a:t>
            </a:r>
            <a:r>
              <a:rPr lang="pt-BR" dirty="0"/>
              <a:t> A bênção do que estava a perecer vinha sobre mim, e eu dava alegria ao coração da viúva. </a:t>
            </a:r>
            <a:r>
              <a:rPr lang="pt-BR" b="1" dirty="0"/>
              <a:t>14.</a:t>
            </a:r>
            <a:r>
              <a:rPr lang="pt-BR" dirty="0"/>
              <a:t> Revestia-me de justiça, e a equidade era para mim como uma roupa e um turbante. </a:t>
            </a:r>
            <a:r>
              <a:rPr lang="pt-BR" b="1" dirty="0"/>
              <a:t>15.</a:t>
            </a:r>
            <a:r>
              <a:rPr lang="pt-BR" dirty="0"/>
              <a:t> Era os olhos do cego e os pés daquele que manca; </a:t>
            </a:r>
            <a:r>
              <a:rPr lang="pt-BR" b="1" dirty="0"/>
              <a:t>16.</a:t>
            </a:r>
            <a:r>
              <a:rPr lang="pt-BR" dirty="0"/>
              <a:t> era um pai para os pobres, examinava a fundo a causa dos desconhecidos.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9552" y="3068960"/>
            <a:ext cx="784887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6.</a:t>
            </a:r>
            <a:r>
              <a:rPr lang="pt-BR" dirty="0"/>
              <a:t> Sem causa tomaste penhores a teus irmãos, despojaste de suas vestes os miseráveis; </a:t>
            </a:r>
            <a:r>
              <a:rPr lang="pt-BR" b="1" dirty="0"/>
              <a:t>7.</a:t>
            </a:r>
            <a:r>
              <a:rPr lang="pt-BR" dirty="0"/>
              <a:t> não davas água ao sedento, recusavas o pão ao esfomeado. </a:t>
            </a:r>
            <a:r>
              <a:rPr lang="pt-BR" b="1" dirty="0"/>
              <a:t>8.</a:t>
            </a:r>
            <a:r>
              <a:rPr lang="pt-BR" dirty="0"/>
              <a:t> A terra era do mais forte, e o protegido é que nela se estabelecia. </a:t>
            </a:r>
            <a:r>
              <a:rPr lang="pt-BR" b="1" dirty="0"/>
              <a:t>9.</a:t>
            </a:r>
            <a:r>
              <a:rPr lang="pt-BR" dirty="0"/>
              <a:t> Despedias as viúvas com as mãos vazias, quebravas os braços dos órfãos.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39552" y="2276872"/>
            <a:ext cx="784887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4.</a:t>
            </a:r>
            <a:r>
              <a:rPr lang="pt-BR" dirty="0"/>
              <a:t> Acabarás destruindo a piedade, reduzes a nada o respeito devido a Deus; </a:t>
            </a:r>
            <a:r>
              <a:rPr lang="pt-BR" b="1" dirty="0"/>
              <a:t>5.</a:t>
            </a:r>
            <a:r>
              <a:rPr lang="pt-BR" dirty="0"/>
              <a:t> pois é a </a:t>
            </a:r>
            <a:r>
              <a:rPr lang="pt-BR" dirty="0" smtClean="0"/>
              <a:t>iniquidade </a:t>
            </a:r>
            <a:r>
              <a:rPr lang="pt-BR" dirty="0"/>
              <a:t>que inspira teus discursos e adotas a linguagem dos impostores. </a:t>
            </a:r>
            <a:r>
              <a:rPr lang="pt-BR" b="1" dirty="0"/>
              <a:t>6.</a:t>
            </a:r>
            <a:r>
              <a:rPr lang="pt-BR" dirty="0"/>
              <a:t> É a tua boca que te condena, e não eu; são teus lábios que dão testemunho contra ti mesmo.</a:t>
            </a:r>
          </a:p>
        </p:txBody>
      </p:sp>
    </p:spTree>
    <p:extLst>
      <p:ext uri="{BB962C8B-B14F-4D97-AF65-F5344CB8AC3E}">
        <p14:creationId xmlns:p14="http://schemas.microsoft.com/office/powerpoint/2010/main" val="266279667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3. O Jó rebelde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smtClean="0"/>
              <a:t>b) Resposta de Jó </a:t>
            </a:r>
          </a:p>
          <a:p>
            <a:r>
              <a:rPr lang="pt-BR" dirty="0" smtClean="0"/>
              <a:t>Jó se atém aos fatos, não tanto aos princípios</a:t>
            </a:r>
          </a:p>
          <a:p>
            <a:pPr lvl="1"/>
            <a:r>
              <a:rPr lang="pt-BR" dirty="0" smtClean="0"/>
              <a:t>desfia os amigos a provar se ele praticou o mal: 6,24-25</a:t>
            </a:r>
          </a:p>
          <a:p>
            <a:r>
              <a:rPr lang="pt-BR" dirty="0" smtClean="0"/>
              <a:t>De nada serve falar de memória: a doutrina Jó também conhece: 13,2-8</a:t>
            </a:r>
          </a:p>
          <a:p>
            <a:pPr lvl="1"/>
            <a:r>
              <a:rPr lang="pt-BR" dirty="0" smtClean="0"/>
              <a:t>com seus julgamentos superficiais ainda amargam mais a vida de Jó: 19,2-3</a:t>
            </a:r>
          </a:p>
          <a:p>
            <a:r>
              <a:rPr lang="pt-BR" dirty="0" smtClean="0"/>
              <a:t>Jó não tem repostas prontas. Opor isso mesmo ele se aferra à única certeza: sua inocência: 13,17-18; 27,5-6</a:t>
            </a:r>
          </a:p>
          <a:p>
            <a:r>
              <a:rPr lang="pt-BR" dirty="0" smtClean="0"/>
              <a:t>além de maltratado sendo inocente Jó é incompreendido, de modo que fica totalmente só</a:t>
            </a:r>
          </a:p>
          <a:p>
            <a:r>
              <a:rPr lang="pt-BR" dirty="0" smtClean="0"/>
              <a:t>se Jó é inocente, Deus é injusto: chegamos à aporia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4869160"/>
            <a:ext cx="734481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5.</a:t>
            </a:r>
            <a:r>
              <a:rPr lang="pt-BR" dirty="0"/>
              <a:t> Longe de mim vos dar razão! Até o último suspiro defenderei minha inocência, </a:t>
            </a:r>
            <a:r>
              <a:rPr lang="pt-BR" b="1" dirty="0"/>
              <a:t>6.</a:t>
            </a:r>
            <a:r>
              <a:rPr lang="pt-BR" dirty="0"/>
              <a:t> mantenho minha justiça, não a abandonarei; minha consciência não acusa nenhum de meus dias.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9552" y="4869160"/>
            <a:ext cx="784887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17.</a:t>
            </a:r>
            <a:r>
              <a:rPr lang="pt-BR" dirty="0"/>
              <a:t> Escutai, pois, meu discurso, dai ouvido às minhas explicações; </a:t>
            </a:r>
            <a:r>
              <a:rPr lang="pt-BR" b="1" dirty="0"/>
              <a:t>18.</a:t>
            </a:r>
            <a:r>
              <a:rPr lang="pt-BR" dirty="0"/>
              <a:t> estou pronto para defender minha causa, sei que sou eu quem tem razão.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27584" y="4077072"/>
            <a:ext cx="756084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2.</a:t>
            </a:r>
            <a:r>
              <a:rPr lang="pt-BR" dirty="0"/>
              <a:t> Até quando afligireis a minha alma e me atormentareis com vossos discursos? </a:t>
            </a:r>
            <a:r>
              <a:rPr lang="pt-BR" b="1" dirty="0"/>
              <a:t>3.</a:t>
            </a:r>
            <a:r>
              <a:rPr lang="pt-BR" dirty="0"/>
              <a:t> Eis que já por dez vezes me ultrajastes, e não vos envergonhais de me insultar.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9552" y="3573016"/>
            <a:ext cx="7992888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2.</a:t>
            </a:r>
            <a:r>
              <a:rPr lang="pt-BR" dirty="0"/>
              <a:t> aquilo que vós sabeis, eu também o sei, não vos sou inferior em nada.  </a:t>
            </a:r>
            <a:r>
              <a:rPr lang="pt-BR" b="1" dirty="0"/>
              <a:t>3.</a:t>
            </a:r>
            <a:r>
              <a:rPr lang="pt-BR" dirty="0"/>
              <a:t> Mas é com o Todo-poderoso que eu desejaria falar, é com Deus que eu desejaria discutir, </a:t>
            </a:r>
            <a:r>
              <a:rPr lang="pt-BR" b="1" dirty="0"/>
              <a:t>4.</a:t>
            </a:r>
            <a:r>
              <a:rPr lang="pt-BR" dirty="0"/>
              <a:t> pois vós não sois mais que impostores, não sois senão médicos que não prestam para nada. </a:t>
            </a:r>
            <a:r>
              <a:rPr lang="pt-BR" b="1" dirty="0"/>
              <a:t>5.</a:t>
            </a:r>
            <a:r>
              <a:rPr lang="pt-BR" dirty="0"/>
              <a:t> Se pudésseis guardar silêncio, tomar-vos-iam por sábios. </a:t>
            </a:r>
            <a:r>
              <a:rPr lang="pt-BR" b="1" dirty="0"/>
              <a:t>6.</a:t>
            </a:r>
            <a:r>
              <a:rPr lang="pt-BR" dirty="0"/>
              <a:t> Escutai, pois, minha defesa, atendei aos quesitos que vou anunciar. </a:t>
            </a:r>
            <a:r>
              <a:rPr lang="pt-BR" b="1" dirty="0"/>
              <a:t>7.</a:t>
            </a:r>
            <a:r>
              <a:rPr lang="pt-BR" dirty="0"/>
              <a:t> Para defender Deus, ireis dizer mentiras. Será preciso enganardes em seu favor? </a:t>
            </a:r>
            <a:r>
              <a:rPr lang="pt-BR" b="1" dirty="0"/>
              <a:t>8.</a:t>
            </a:r>
            <a:r>
              <a:rPr lang="pt-BR" dirty="0"/>
              <a:t> Tereis, para com ele, juízos preconcebidos, e vos arvorais em ser seus advogados?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11560" y="2708920"/>
            <a:ext cx="792088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24.</a:t>
            </a:r>
            <a:r>
              <a:rPr lang="pt-BR" dirty="0"/>
              <a:t> Ensinai-me e eu me calarei, mostrai-me em que falhei. </a:t>
            </a:r>
            <a:r>
              <a:rPr lang="pt-BR" b="1" dirty="0"/>
              <a:t>25.</a:t>
            </a:r>
            <a:r>
              <a:rPr lang="pt-BR" dirty="0"/>
              <a:t> Como são eficazes as expressões conforme a equidade! Mas em que podereis surpreender-me?</a:t>
            </a:r>
          </a:p>
        </p:txBody>
      </p:sp>
    </p:spTree>
    <p:extLst>
      <p:ext uri="{BB962C8B-B14F-4D97-AF65-F5344CB8AC3E}">
        <p14:creationId xmlns:p14="http://schemas.microsoft.com/office/powerpoint/2010/main" val="278608765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3. O Jó rebelde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 smtClean="0"/>
              <a:t>c) O personagem Eliú </a:t>
            </a:r>
          </a:p>
          <a:p>
            <a:r>
              <a:rPr lang="pt-BR" dirty="0" smtClean="0"/>
              <a:t>É um personagem singular, parece que se intromete sem ser chamado </a:t>
            </a:r>
          </a:p>
          <a:p>
            <a:pPr lvl="1"/>
            <a:r>
              <a:rPr lang="pt-BR" dirty="0" smtClean="0"/>
              <a:t>não é citado nem antes nem depois</a:t>
            </a:r>
          </a:p>
          <a:p>
            <a:r>
              <a:rPr lang="pt-BR" dirty="0" smtClean="0"/>
              <a:t>Eliú não concorda nem com Jó nem com a teologia fácil dos amigos</a:t>
            </a:r>
          </a:p>
          <a:p>
            <a:pPr lvl="1"/>
            <a:r>
              <a:rPr lang="pt-BR" dirty="0" smtClean="0"/>
              <a:t>tem mais consideração pelo “mistério”</a:t>
            </a:r>
          </a:p>
          <a:p>
            <a:pPr lvl="1"/>
            <a:r>
              <a:rPr lang="pt-BR" dirty="0" smtClean="0"/>
              <a:t>insiste principalmente na transcendência de Deus</a:t>
            </a:r>
          </a:p>
          <a:p>
            <a:pPr lvl="1"/>
            <a:r>
              <a:rPr lang="pt-BR" dirty="0" smtClean="0"/>
              <a:t>e na incapacidade humana de se medir com Ele</a:t>
            </a:r>
          </a:p>
          <a:p>
            <a:pPr lvl="1"/>
            <a:r>
              <a:rPr lang="pt-BR" dirty="0" smtClean="0"/>
              <a:t>mas também não apresenta nenhuma solução ao problema de Jó</a:t>
            </a:r>
          </a:p>
          <a:p>
            <a:r>
              <a:rPr lang="pt-BR" dirty="0" smtClean="0"/>
              <a:t>Propõe mais uma fuga: Deus é justo e não é possível duvidar da sua justiça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54275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 Problemas introdutórios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Estrutura</a:t>
            </a:r>
          </a:p>
          <a:p>
            <a:r>
              <a:rPr lang="pt-BR" dirty="0" smtClean="0"/>
              <a:t>É muito clara:</a:t>
            </a:r>
          </a:p>
          <a:p>
            <a:pPr lvl="1"/>
            <a:r>
              <a:rPr lang="pt-BR" dirty="0" smtClean="0"/>
              <a:t>Um prólogo e um epílogo, em prosa</a:t>
            </a:r>
          </a:p>
          <a:p>
            <a:pPr lvl="1"/>
            <a:r>
              <a:rPr lang="pt-BR" dirty="0" smtClean="0"/>
              <a:t>emolduram um longo poema, em verso</a:t>
            </a:r>
          </a:p>
          <a:p>
            <a:pPr lvl="1"/>
            <a:r>
              <a:rPr lang="pt-BR" dirty="0" smtClean="0"/>
              <a:t>Esse poema é um diálogo entre Jó e três amigos:</a:t>
            </a:r>
          </a:p>
          <a:p>
            <a:pPr lvl="2"/>
            <a:r>
              <a:rPr lang="pt-BR" dirty="0" smtClean="0"/>
              <a:t>Elifaz de Temã</a:t>
            </a:r>
          </a:p>
          <a:p>
            <a:pPr lvl="2"/>
            <a:r>
              <a:rPr lang="pt-BR" dirty="0" smtClean="0"/>
              <a:t>Bildad de Chúa</a:t>
            </a:r>
          </a:p>
          <a:p>
            <a:pPr lvl="2"/>
            <a:r>
              <a:rPr lang="pt-BR" dirty="0" smtClean="0"/>
              <a:t>Sofar de Naama</a:t>
            </a:r>
          </a:p>
          <a:p>
            <a:pPr lvl="2"/>
            <a:r>
              <a:rPr lang="pt-BR" dirty="0" smtClean="0"/>
              <a:t>Aos quais se acrescenta a seguir Eliú</a:t>
            </a:r>
          </a:p>
          <a:p>
            <a:pPr lvl="1"/>
            <a:r>
              <a:rPr lang="pt-BR" dirty="0" smtClean="0"/>
              <a:t>Finalmente aparece a resposta de Deus</a:t>
            </a:r>
          </a:p>
          <a:p>
            <a:pPr>
              <a:buNone/>
            </a:pPr>
            <a:endParaRPr lang="pt-B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3. O Jó rebelde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Segundo Eliú, os amigos falharam por não ter sabido defender a Deus </a:t>
            </a:r>
          </a:p>
          <a:p>
            <a:r>
              <a:rPr lang="pt-BR" dirty="0" smtClean="0"/>
              <a:t>A transcendência faz com que o homem seja incapaz de conhecer Deus adequadamente: 36,26; 33,12</a:t>
            </a:r>
          </a:p>
          <a:p>
            <a:r>
              <a:rPr lang="pt-BR" dirty="0" smtClean="0"/>
              <a:t>O problema é qual deve ser a atitude humana: </a:t>
            </a:r>
          </a:p>
          <a:p>
            <a:pPr lvl="1"/>
            <a:r>
              <a:rPr lang="pt-BR" dirty="0" smtClean="0"/>
              <a:t>para Eliú: não se meter com Deus, aceitar humildemente a sua superioridade: isso é ter uma ideia de Deus</a:t>
            </a:r>
          </a:p>
          <a:p>
            <a:pPr lvl="1"/>
            <a:r>
              <a:rPr lang="pt-BR" dirty="0" smtClean="0"/>
              <a:t>para Jó o problema é interpessoal: é um conflito entre duas pessoas, embora diferentes, entre as quais já houve entendimento</a:t>
            </a:r>
          </a:p>
          <a:p>
            <a:r>
              <a:rPr lang="pt-BR" dirty="0" smtClean="0"/>
              <a:t>Para Eliú o pecado de Jó é pretender chegar a Deus</a:t>
            </a:r>
          </a:p>
          <a:p>
            <a:pPr lvl="1"/>
            <a:r>
              <a:rPr lang="pt-BR" dirty="0" smtClean="0"/>
              <a:t>não entende que é ai que Jó mostra a sua fé</a:t>
            </a:r>
          </a:p>
          <a:p>
            <a:pPr lvl="1"/>
            <a:r>
              <a:rPr lang="pt-BR" dirty="0" smtClean="0"/>
              <a:t>uma fé que não renuncia a se entender com Deus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427984" y="3068960"/>
            <a:ext cx="403244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12.</a:t>
            </a:r>
            <a:r>
              <a:rPr lang="pt-BR" dirty="0"/>
              <a:t> Responderei que nisto foste injusto, pois Deus é maior do que o homem.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91880" y="3068960"/>
            <a:ext cx="475252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26.</a:t>
            </a:r>
            <a:r>
              <a:rPr lang="pt-BR" dirty="0"/>
              <a:t> Deus é grande demais para que o possamos conhecer; o número de seus anos é incalculável.</a:t>
            </a:r>
          </a:p>
        </p:txBody>
      </p:sp>
    </p:spTree>
    <p:extLst>
      <p:ext uri="{BB962C8B-B14F-4D97-AF65-F5344CB8AC3E}">
        <p14:creationId xmlns:p14="http://schemas.microsoft.com/office/powerpoint/2010/main" val="21659113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pt-BR" dirty="0"/>
              <a:t>4. Deus responde a Jó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Jó o que quer é um diálogo franco e aberto </a:t>
            </a:r>
          </a:p>
          <a:p>
            <a:pPr lvl="1"/>
            <a:r>
              <a:rPr lang="pt-BR" dirty="0" smtClean="0"/>
              <a:t>baseado na sua própria experiência e em seus sentimentos</a:t>
            </a:r>
          </a:p>
          <a:p>
            <a:pPr lvl="1"/>
            <a:r>
              <a:rPr lang="pt-BR" dirty="0" smtClean="0"/>
              <a:t>não programado segundo as normas dos sábios e pessoas de bom senso.</a:t>
            </a:r>
          </a:p>
          <a:p>
            <a:pPr lvl="1"/>
            <a:endParaRPr lang="pt-BR" dirty="0"/>
          </a:p>
          <a:p>
            <a:pPr marL="0" indent="0">
              <a:buNone/>
            </a:pPr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Deus responde a Jó</a:t>
            </a:r>
          </a:p>
          <a:p>
            <a:r>
              <a:rPr lang="pt-BR" dirty="0" smtClean="0"/>
              <a:t>Finalmente Deus aparece e intervém </a:t>
            </a:r>
          </a:p>
          <a:p>
            <a:r>
              <a:rPr lang="pt-BR" dirty="0" smtClean="0"/>
              <a:t>tudo no livro esteve levando a essa intervenção</a:t>
            </a:r>
          </a:p>
          <a:p>
            <a:pPr lvl="1"/>
            <a:r>
              <a:rPr lang="pt-BR" dirty="0" smtClean="0"/>
              <a:t>só o Deus vivo pode dar uma resposta adequada a Jó</a:t>
            </a:r>
          </a:p>
          <a:p>
            <a:pPr lvl="1"/>
            <a:r>
              <a:rPr lang="pt-BR" dirty="0" smtClean="0"/>
              <a:t>uma resposta pessoal e direta</a:t>
            </a:r>
          </a:p>
          <a:p>
            <a:pPr lvl="1"/>
            <a:r>
              <a:rPr lang="pt-BR" dirty="0" smtClean="0"/>
              <a:t>o principal problema era que Deus não se manifestava</a:t>
            </a:r>
          </a:p>
          <a:p>
            <a:r>
              <a:rPr lang="pt-BR" dirty="0" smtClean="0"/>
              <a:t>agora, depois de insistir e rejeitar todas as outras soluções, Deus se apresenta em primeira pessoa: é a coisa decisiva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333030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Deus responde a Jó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As questões que o livro levanta são muitas </a:t>
            </a:r>
          </a:p>
          <a:p>
            <a:r>
              <a:rPr lang="pt-BR" dirty="0" smtClean="0"/>
              <a:t>a resposta do autor pode decepcionar</a:t>
            </a:r>
          </a:p>
          <a:p>
            <a:pPr lvl="1"/>
            <a:r>
              <a:rPr lang="pt-BR" dirty="0" smtClean="0"/>
              <a:t>no sentido de que não há uma resposta direta</a:t>
            </a:r>
          </a:p>
          <a:p>
            <a:pPr lvl="1"/>
            <a:r>
              <a:rPr lang="pt-BR" dirty="0" smtClean="0"/>
              <a:t>isto faz parte da mesma teologia do livro</a:t>
            </a:r>
          </a:p>
          <a:p>
            <a:r>
              <a:rPr lang="pt-BR" dirty="0" smtClean="0"/>
              <a:t>O autor, nas palavras de Deus, não esclarece tudo definitivamente</a:t>
            </a:r>
          </a:p>
          <a:p>
            <a:pPr lvl="1">
              <a:spcAft>
                <a:spcPts val="1800"/>
              </a:spcAft>
            </a:pPr>
            <a:r>
              <a:rPr lang="pt-BR" dirty="0" smtClean="0"/>
              <a:t>a fé deve continuar a contemplar e sondar o mistério</a:t>
            </a:r>
            <a:endParaRPr lang="pt-BR" dirty="0"/>
          </a:p>
          <a:p>
            <a:pPr marL="0" indent="0">
              <a:buNone/>
            </a:pPr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4.1. Deus fala desde a tempestade</a:t>
            </a:r>
          </a:p>
          <a:p>
            <a:r>
              <a:rPr lang="pt-BR" dirty="0" smtClean="0"/>
              <a:t>É o esquema clássico das teofanias</a:t>
            </a:r>
          </a:p>
          <a:p>
            <a:pPr lvl="1"/>
            <a:r>
              <a:rPr lang="pt-BR" dirty="0" smtClean="0"/>
              <a:t>uma garantia de autenticidade</a:t>
            </a:r>
          </a:p>
          <a:p>
            <a:pPr lvl="1"/>
            <a:r>
              <a:rPr lang="pt-BR" dirty="0" smtClean="0"/>
              <a:t>e afirma a grandeza e superioridade de Deus</a:t>
            </a:r>
          </a:p>
        </p:txBody>
      </p:sp>
    </p:spTree>
    <p:extLst>
      <p:ext uri="{BB962C8B-B14F-4D97-AF65-F5344CB8AC3E}">
        <p14:creationId xmlns:p14="http://schemas.microsoft.com/office/powerpoint/2010/main" val="144914769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Deus responde a Jó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Deus acusa Jó </a:t>
            </a:r>
          </a:p>
          <a:p>
            <a:r>
              <a:rPr lang="pt-BR" dirty="0" smtClean="0"/>
              <a:t>Começa interpelando diretamente Jó, ignorando os outros</a:t>
            </a:r>
          </a:p>
          <a:p>
            <a:r>
              <a:rPr lang="pt-BR" dirty="0" smtClean="0"/>
              <a:t>não reprova o fato de ele falar, nem de ter pecado</a:t>
            </a:r>
          </a:p>
          <a:p>
            <a:pPr lvl="1"/>
            <a:r>
              <a:rPr lang="pt-BR" dirty="0" smtClean="0"/>
              <a:t>não discute que Jó seja inocente</a:t>
            </a:r>
          </a:p>
          <a:p>
            <a:r>
              <a:rPr lang="pt-BR" dirty="0" smtClean="0"/>
              <a:t>Simplesmente Jó questionou Deus, agora Deus questiona Jó</a:t>
            </a:r>
          </a:p>
          <a:p>
            <a:r>
              <a:rPr lang="pt-BR" dirty="0" smtClean="0"/>
              <a:t>Jó fez perguntas, agora é Deus quem faz</a:t>
            </a:r>
          </a:p>
          <a:p>
            <a:pPr lvl="1"/>
            <a:r>
              <a:rPr lang="pt-BR" dirty="0" smtClean="0"/>
              <a:t>logicamente Deus se sente no direito de perguntar</a:t>
            </a:r>
          </a:p>
          <a:p>
            <a:pPr lvl="1"/>
            <a:r>
              <a:rPr lang="pt-BR" dirty="0" smtClean="0"/>
              <a:t>“prepare-se”, e pode ir respondendo: 38,3; 40,2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27584" y="5805264"/>
            <a:ext cx="748883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3.</a:t>
            </a:r>
            <a:r>
              <a:rPr lang="pt-BR" dirty="0"/>
              <a:t> Cinge os teus rins como um homem; vou interrogar-te e tu me responderás.</a:t>
            </a:r>
          </a:p>
        </p:txBody>
      </p:sp>
    </p:spTree>
    <p:extLst>
      <p:ext uri="{BB962C8B-B14F-4D97-AF65-F5344CB8AC3E}">
        <p14:creationId xmlns:p14="http://schemas.microsoft.com/office/powerpoint/2010/main" val="319204201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Deus responde a Jó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Deus começa demonstrando que Ele sabe o que faz: é o autor da Criação e tem um desígnio na sua obra</a:t>
            </a:r>
          </a:p>
          <a:p>
            <a:pPr lvl="1"/>
            <a:r>
              <a:rPr lang="pt-BR" dirty="0" smtClean="0"/>
              <a:t>o homem não alcança a compreender, nem a Criação nem a própria realidade humana </a:t>
            </a:r>
          </a:p>
          <a:p>
            <a:pPr lvl="1"/>
            <a:r>
              <a:rPr lang="pt-BR" dirty="0" smtClean="0"/>
              <a:t>ao interpretar os fatos de sua vida Jó distorce o pensamento de Deus “com palavras sem sentido”</a:t>
            </a:r>
          </a:p>
          <a:p>
            <a:r>
              <a:rPr lang="pt-BR" dirty="0" smtClean="0"/>
              <a:t>Jó não peca, porque não quer ofender Deus, não se opõe a Ele, não se afasta </a:t>
            </a:r>
            <a:r>
              <a:rPr lang="pt-BR" dirty="0" err="1" smtClean="0"/>
              <a:t>dEle</a:t>
            </a:r>
            <a:endParaRPr lang="pt-BR" dirty="0" smtClean="0"/>
          </a:p>
          <a:p>
            <a:pPr lvl="1"/>
            <a:r>
              <a:rPr lang="pt-BR" dirty="0" smtClean="0"/>
              <a:t>mas se engana</a:t>
            </a:r>
          </a:p>
          <a:p>
            <a:pPr lvl="1"/>
            <a:r>
              <a:rPr lang="pt-BR" dirty="0" smtClean="0"/>
              <a:t>pretendendo medir Deus e a sua justiça com o próprio metro</a:t>
            </a:r>
          </a:p>
          <a:p>
            <a:r>
              <a:rPr lang="pt-BR" dirty="0" smtClean="0"/>
              <a:t>Deus mostra a Jó a amplidão da Criação</a:t>
            </a:r>
          </a:p>
          <a:p>
            <a:pPr lvl="1"/>
            <a:r>
              <a:rPr lang="pt-BR" dirty="0" smtClean="0"/>
              <a:t>e faz ver a Jó o quanto é pequeno</a:t>
            </a:r>
          </a:p>
          <a:p>
            <a:r>
              <a:rPr lang="pt-BR" dirty="0" smtClean="0"/>
              <a:t>Deus não pretende humilhar Jó, mas mostrar a ele a grandeza e a sabedoria que o superam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44421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Deus responde a Jó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Com suas </a:t>
            </a:r>
            <a:r>
              <a:rPr lang="pt-BR" dirty="0"/>
              <a:t>perguntas Deus desafia </a:t>
            </a:r>
            <a:r>
              <a:rPr lang="pt-BR" dirty="0" smtClean="0"/>
              <a:t>o conhecimento e o domínio de Jó: “se você sabe, diga!”</a:t>
            </a:r>
          </a:p>
          <a:p>
            <a:r>
              <a:rPr lang="pt-BR" dirty="0" smtClean="0"/>
              <a:t>Faz recorrer os lugares mais distantes, inacessíveis, que “só Deus sabe”, nos elementos, no mundo animal</a:t>
            </a:r>
          </a:p>
          <a:p>
            <a:r>
              <a:rPr lang="pt-BR" dirty="0" smtClean="0"/>
              <a:t>No segundo discurso mostra os seres mais incompreensíveis e impressionantes</a:t>
            </a:r>
          </a:p>
          <a:p>
            <a:pPr lvl="1"/>
            <a:r>
              <a:rPr lang="pt-BR" dirty="0" smtClean="0"/>
              <a:t>O hipopótamo, o crocodilo, Leviatã: 40-41</a:t>
            </a:r>
          </a:p>
          <a:p>
            <a:pPr lvl="1"/>
            <a:r>
              <a:rPr lang="pt-BR" dirty="0" smtClean="0"/>
              <a:t>eles também são parte da Criação: entram no plano de Deus, embora o homem não tenha controle algum sobre eles</a:t>
            </a:r>
          </a:p>
          <a:p>
            <a:pPr lvl="1"/>
            <a:r>
              <a:rPr lang="pt-BR" dirty="0" smtClean="0"/>
              <a:t>para Deus não criam problema: não há nada que fique fora da sua providência ou domínio, que supere a sua sabedoria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808418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Deus responde a Jó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Deus não defende a sua justiça, apenas pergunta a Jó: “você ousa duvidar da minha justiça?” “Você vai me condenar, só para fazer prevalecer a sua </a:t>
            </a:r>
            <a:r>
              <a:rPr lang="pt-BR" dirty="0" smtClean="0"/>
              <a:t>razão?”</a:t>
            </a:r>
            <a:endParaRPr lang="pt-BR" dirty="0" smtClean="0"/>
          </a:p>
          <a:p>
            <a:r>
              <a:rPr lang="pt-BR" dirty="0" smtClean="0"/>
              <a:t>Justiça e sabedoria vão unidas: provada a sabedoria, que é sobre-humana, também a justiça fica provada.</a:t>
            </a:r>
          </a:p>
          <a:p>
            <a:r>
              <a:rPr lang="pt-BR" dirty="0" smtClean="0"/>
              <a:t>Mostrando a Criação, que supera a mente humana, fica claro que a justiça de Deus também não pode ser medida com critérios humanos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952608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5. Resposta de Jó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Em todo o poema Jó fala muito, manifestando a vontade de falar com Deus</a:t>
            </a:r>
          </a:p>
          <a:p>
            <a:r>
              <a:rPr lang="pt-BR" dirty="0" smtClean="0"/>
              <a:t>com a certeza que, se chegar a se encontrar com Ele, vai ter muito a discutir</a:t>
            </a:r>
          </a:p>
          <a:p>
            <a:pPr lvl="1"/>
            <a:r>
              <a:rPr lang="pt-BR" dirty="0" smtClean="0"/>
              <a:t>muitas razões irrefutáveis</a:t>
            </a:r>
          </a:p>
          <a:p>
            <a:r>
              <a:rPr lang="pt-BR" dirty="0" smtClean="0"/>
              <a:t>Finalmente Deus responde, faz uma grande consideração sobre a diferença entre Deus e o homem, e depois dá a palavra a Jó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5.1. Primeira resposta</a:t>
            </a:r>
          </a:p>
          <a:p>
            <a:r>
              <a:rPr lang="pt-BR" dirty="0" smtClean="0"/>
              <a:t>O ritmo do poema exige que Jó fale</a:t>
            </a:r>
          </a:p>
          <a:p>
            <a:r>
              <a:rPr lang="pt-BR" dirty="0" smtClean="0"/>
              <a:t>mas chegado o momento Jó fica sem palavras</a:t>
            </a:r>
          </a:p>
          <a:p>
            <a:pPr lvl="1"/>
            <a:r>
              <a:rPr lang="pt-BR" dirty="0" smtClean="0"/>
              <a:t>diante de Deus sente-se pequeno</a:t>
            </a:r>
          </a:p>
          <a:p>
            <a:pPr lvl="1"/>
            <a:r>
              <a:rPr lang="pt-BR" dirty="0" smtClean="0"/>
              <a:t>a primeira reação é que as razões dele não se comparam com as de Deus, não estão à altura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668681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 Resposta de Jó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Mas esta primeira resposta não é suficiente </a:t>
            </a:r>
          </a:p>
          <a:p>
            <a:r>
              <a:rPr lang="pt-BR" dirty="0" smtClean="0"/>
              <a:t>apenas anula a suficiência de Jó</a:t>
            </a:r>
          </a:p>
          <a:p>
            <a:pPr lvl="1"/>
            <a:r>
              <a:rPr lang="pt-BR" dirty="0" smtClean="0"/>
              <a:t>que achava que só ele tinha razões</a:t>
            </a:r>
          </a:p>
          <a:p>
            <a:pPr lvl="1"/>
            <a:r>
              <a:rPr lang="pt-BR" dirty="0" smtClean="0"/>
              <a:t>e podia impô-las inclusive a Deus </a:t>
            </a:r>
          </a:p>
          <a:p>
            <a:r>
              <a:rPr lang="pt-BR" dirty="0" smtClean="0"/>
              <a:t>Mas Deus provoca Jó mais uma vez</a:t>
            </a:r>
          </a:p>
          <a:p>
            <a:pPr lvl="1"/>
            <a:r>
              <a:rPr lang="pt-BR" dirty="0" smtClean="0"/>
              <a:t>fala de novo para que Jó responda</a:t>
            </a:r>
          </a:p>
          <a:p>
            <a:pPr lvl="1"/>
            <a:endParaRPr lang="pt-BR" dirty="0" smtClean="0"/>
          </a:p>
          <a:p>
            <a:pPr marL="0" indent="0">
              <a:buNone/>
            </a:pPr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5.2. Segunda resposta de Jó</a:t>
            </a:r>
          </a:p>
          <a:p>
            <a:r>
              <a:rPr lang="pt-BR" dirty="0" smtClean="0"/>
              <a:t>Deus quer uma resposta completa e sabe que Jó vai dar essa resposta</a:t>
            </a:r>
          </a:p>
          <a:p>
            <a:r>
              <a:rPr lang="pt-BR" dirty="0" smtClean="0"/>
              <a:t>finalmente a justiça de Jó deverá ser confirmada de um modo novo</a:t>
            </a:r>
          </a:p>
          <a:p>
            <a:pPr lvl="1"/>
            <a:r>
              <a:rPr lang="pt-BR" dirty="0" smtClean="0"/>
              <a:t>e Jó não fica nas meias palavras: 42,1-6</a:t>
            </a:r>
          </a:p>
          <a:p>
            <a:r>
              <a:rPr lang="pt-BR" dirty="0" smtClean="0"/>
              <a:t>aqui	está o ponto culminante de todo o poema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4221088"/>
            <a:ext cx="8064896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1.</a:t>
            </a:r>
            <a:r>
              <a:rPr lang="pt-BR" dirty="0"/>
              <a:t> Jó respondeu ao Senhor nestes termos:  </a:t>
            </a:r>
            <a:r>
              <a:rPr lang="pt-BR" b="1" dirty="0"/>
              <a:t>2.</a:t>
            </a:r>
            <a:r>
              <a:rPr lang="pt-BR" dirty="0"/>
              <a:t> Sei que podes tudo, que nada te é muito difícil. </a:t>
            </a:r>
            <a:r>
              <a:rPr lang="pt-BR" b="1" dirty="0"/>
              <a:t>3.</a:t>
            </a:r>
            <a:r>
              <a:rPr lang="pt-BR" dirty="0"/>
              <a:t> Quem é que obscurece assim a Providência com discursos ininteligíveis? É por isso que falei, sem compreendê-las, maravilhas que me superam e que não conheço. </a:t>
            </a:r>
            <a:r>
              <a:rPr lang="pt-BR" b="1" dirty="0"/>
              <a:t>4.</a:t>
            </a:r>
            <a:r>
              <a:rPr lang="pt-BR" dirty="0"/>
              <a:t> Escuta-me, deixa-me falar: vou interrogar-te, tu me responderás. </a:t>
            </a:r>
            <a:r>
              <a:rPr lang="pt-BR" b="1" dirty="0"/>
              <a:t>5.</a:t>
            </a:r>
            <a:r>
              <a:rPr lang="pt-BR" dirty="0"/>
              <a:t> Meus ouvidos tinham escutado falar de ti, mas agora meus olhos te viram. </a:t>
            </a:r>
            <a:r>
              <a:rPr lang="pt-BR" b="1" dirty="0"/>
              <a:t>6.</a:t>
            </a:r>
            <a:r>
              <a:rPr lang="pt-BR" dirty="0"/>
              <a:t> É por isso que me retrato, e arrependo-me no pó e na cinza.</a:t>
            </a:r>
          </a:p>
        </p:txBody>
      </p:sp>
    </p:spTree>
    <p:extLst>
      <p:ext uri="{BB962C8B-B14F-4D97-AF65-F5344CB8AC3E}">
        <p14:creationId xmlns:p14="http://schemas.microsoft.com/office/powerpoint/2010/main" val="32475171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 Resposta de Jó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Jó finalmente assume uma atitude de humildade e submissão </a:t>
            </a:r>
          </a:p>
          <a:p>
            <a:pPr lvl="1"/>
            <a:r>
              <a:rPr lang="pt-BR" dirty="0" smtClean="0"/>
              <a:t>mas depois de ter passado pela prova e a crise</a:t>
            </a:r>
          </a:p>
          <a:p>
            <a:pPr lvl="1"/>
            <a:r>
              <a:rPr lang="pt-BR" dirty="0" smtClean="0"/>
              <a:t>e principalmente depois de ter feito a experiência direta de Deus</a:t>
            </a:r>
          </a:p>
          <a:p>
            <a:r>
              <a:rPr lang="pt-BR" dirty="0" smtClean="0"/>
              <a:t>Não tem mais sentido o confronto: querer medir a sua justiça com a de Deus</a:t>
            </a:r>
          </a:p>
          <a:p>
            <a:pPr lvl="1"/>
            <a:r>
              <a:rPr lang="pt-BR" dirty="0" smtClean="0"/>
              <a:t>isto seria apenas discutir conceitos de justiça</a:t>
            </a:r>
          </a:p>
          <a:p>
            <a:r>
              <a:rPr lang="pt-BR" dirty="0" smtClean="0"/>
              <a:t>Agora Jó e Deus encontram-se face a face como duas pessoas, sem mediações</a:t>
            </a:r>
          </a:p>
          <a:p>
            <a:pPr lvl="1"/>
            <a:r>
              <a:rPr lang="pt-BR" dirty="0" smtClean="0"/>
              <a:t>como são Tomé com Cristo ressuscitado</a:t>
            </a:r>
          </a:p>
          <a:p>
            <a:r>
              <a:rPr lang="pt-BR" dirty="0" smtClean="0"/>
              <a:t>Deus não é mais uma categoria da mente</a:t>
            </a:r>
          </a:p>
          <a:p>
            <a:pPr lvl="1"/>
            <a:r>
              <a:rPr lang="pt-BR" dirty="0" smtClean="0"/>
              <a:t>quando o homem acha que pode compreender Deus, não é mais Deus o que ele entende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6241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Problemas introdutórios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Gênero literário</a:t>
            </a:r>
          </a:p>
          <a:p>
            <a:r>
              <a:rPr lang="pt-BR" dirty="0" smtClean="0"/>
              <a:t>É muito discutido</a:t>
            </a:r>
          </a:p>
          <a:p>
            <a:pPr lvl="1"/>
            <a:r>
              <a:rPr lang="pt-BR" dirty="0" smtClean="0"/>
              <a:t>A parte em prosa é como um conto popular, bem elaborado</a:t>
            </a:r>
          </a:p>
          <a:p>
            <a:pPr lvl="1"/>
            <a:r>
              <a:rPr lang="pt-BR" dirty="0" smtClean="0"/>
              <a:t>A parte central desenvolve um único tema</a:t>
            </a:r>
          </a:p>
          <a:p>
            <a:pPr lvl="2"/>
            <a:r>
              <a:rPr lang="pt-BR" dirty="0" smtClean="0"/>
              <a:t>O gênero que mais corresponde à parte central é o drama: tudo tem a forma de um diálogo</a:t>
            </a:r>
          </a:p>
          <a:p>
            <a:pPr lvl="2"/>
            <a:r>
              <a:rPr lang="pt-BR" dirty="0" smtClean="0"/>
              <a:t>Também temos um hino (c. 28)</a:t>
            </a:r>
          </a:p>
          <a:p>
            <a:pPr lvl="2"/>
            <a:r>
              <a:rPr lang="pt-BR" dirty="0" smtClean="0"/>
              <a:t>Linguagem de processo judicial</a:t>
            </a:r>
          </a:p>
          <a:p>
            <a:pPr lvl="3"/>
            <a:r>
              <a:rPr lang="pt-BR" dirty="0" smtClean="0"/>
              <a:t>De discussão sapiencial</a:t>
            </a:r>
          </a:p>
          <a:p>
            <a:pPr lvl="3"/>
            <a:r>
              <a:rPr lang="pt-BR" dirty="0" smtClean="0"/>
              <a:t>De lamentação</a:t>
            </a:r>
          </a:p>
          <a:p>
            <a:endParaRPr lang="pt-BR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 Resposta de Jó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37112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No fim das contas o importante não é entender Deus, mas encontrá-lo </a:t>
            </a:r>
          </a:p>
          <a:p>
            <a:r>
              <a:rPr lang="pt-BR" dirty="0" smtClean="0"/>
              <a:t>Esta é a verdadeira resposta: </a:t>
            </a:r>
          </a:p>
          <a:p>
            <a:pPr lvl="1"/>
            <a:r>
              <a:rPr lang="pt-BR" dirty="0" smtClean="0"/>
              <a:t>a mudança radical na vida de Jó não se dá no momento da prova, mas no momento do encontro </a:t>
            </a:r>
          </a:p>
          <a:p>
            <a:pPr lvl="1"/>
            <a:r>
              <a:rPr lang="pt-BR" dirty="0" smtClean="0"/>
              <a:t>a prova prepara o encontro, o exige, faz sentir a sua necessidade</a:t>
            </a:r>
          </a:p>
          <a:p>
            <a:pPr lvl="1"/>
            <a:r>
              <a:rPr lang="pt-BR" dirty="0" smtClean="0"/>
              <a:t>expressado simbolicamente: Deus fala a Jó “do meio da tempestade (da vida!)</a:t>
            </a:r>
          </a:p>
          <a:p>
            <a:r>
              <a:rPr lang="pt-BR" dirty="0" smtClean="0"/>
              <a:t>Conhecer Deus por ter ouvido falar era o caso, p.e. dos amigos de Jó</a:t>
            </a:r>
          </a:p>
          <a:p>
            <a:pPr lvl="1"/>
            <a:r>
              <a:rPr lang="pt-BR" dirty="0" smtClean="0"/>
              <a:t>falavam “de memória”, o que tinham aprendido</a:t>
            </a:r>
          </a:p>
          <a:p>
            <a:pPr lvl="1"/>
            <a:r>
              <a:rPr lang="pt-BR" dirty="0" smtClean="0"/>
              <a:t>mas o mesmo diálogo mostrava que isto era insuficiente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0924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 Resposta de Jó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Através da prova Jó chega pessoalmente, sem o apoio da ciência humana, ao conhecimento de direto Deus</a:t>
            </a:r>
          </a:p>
          <a:p>
            <a:pPr lvl="1"/>
            <a:r>
              <a:rPr lang="pt-BR" dirty="0" smtClean="0"/>
              <a:t>de modo semelhante como Jacó que, depois de lutar com o anjo diz “Vi Deus face a face” (“</a:t>
            </a:r>
            <a:r>
              <a:rPr lang="pt-BR" dirty="0" err="1" smtClean="0"/>
              <a:t>Penuel</a:t>
            </a:r>
            <a:r>
              <a:rPr lang="pt-BR" dirty="0" smtClean="0"/>
              <a:t>=rosto de Deus”: </a:t>
            </a:r>
            <a:r>
              <a:rPr lang="pt-BR" dirty="0" err="1" smtClean="0"/>
              <a:t>Gn</a:t>
            </a:r>
            <a:r>
              <a:rPr lang="pt-BR" dirty="0" smtClean="0"/>
              <a:t> 32,30-31) </a:t>
            </a:r>
          </a:p>
          <a:p>
            <a:r>
              <a:rPr lang="pt-BR" dirty="0" smtClean="0"/>
              <a:t>Esse encontro não é um confronto conflitivo</a:t>
            </a:r>
          </a:p>
          <a:p>
            <a:pPr lvl="1"/>
            <a:r>
              <a:rPr lang="pt-BR" dirty="0" smtClean="0"/>
              <a:t>Deus se apresenta como amigo-pedagogo</a:t>
            </a:r>
          </a:p>
          <a:p>
            <a:pPr lvl="1"/>
            <a:r>
              <a:rPr lang="pt-BR" dirty="0" smtClean="0"/>
              <a:t>faz apenas uma censura amigável (“Para de falar besteira!” – “Ah! mas é você!”)</a:t>
            </a:r>
          </a:p>
          <a:p>
            <a:r>
              <a:rPr lang="pt-BR" dirty="0" smtClean="0"/>
              <a:t>A partir desse momento o conflito deixa de existir</a:t>
            </a:r>
          </a:p>
          <a:p>
            <a:pPr lvl="1"/>
            <a:r>
              <a:rPr lang="pt-BR" dirty="0" smtClean="0"/>
              <a:t>Jó retrata tudo o que falou antes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27584" y="3452807"/>
            <a:ext cx="741682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30.</a:t>
            </a:r>
            <a:r>
              <a:rPr lang="pt-BR" dirty="0"/>
              <a:t> Jacó chamou àquele lugar </a:t>
            </a:r>
            <a:r>
              <a:rPr lang="pt-BR" dirty="0" err="1"/>
              <a:t>Fanuel</a:t>
            </a:r>
            <a:r>
              <a:rPr lang="pt-BR" dirty="0"/>
              <a:t>: “porque, disse ele, eu vi a Deus face a face, e conservei a vida”. </a:t>
            </a:r>
            <a:r>
              <a:rPr lang="pt-BR" b="1" dirty="0"/>
              <a:t>31.</a:t>
            </a:r>
            <a:r>
              <a:rPr lang="pt-BR" dirty="0"/>
              <a:t> O sol levantava-se no horizonte, quando ele passou </a:t>
            </a:r>
            <a:r>
              <a:rPr lang="pt-BR" dirty="0" err="1"/>
              <a:t>Fanuel</a:t>
            </a:r>
            <a:r>
              <a:rPr lang="pt-BR" dirty="0"/>
              <a:t>. E coxeava de uma perna.</a:t>
            </a:r>
          </a:p>
        </p:txBody>
      </p:sp>
    </p:spTree>
    <p:extLst>
      <p:ext uri="{BB962C8B-B14F-4D97-AF65-F5344CB8AC3E}">
        <p14:creationId xmlns:p14="http://schemas.microsoft.com/office/powerpoint/2010/main" val="236054010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6. Quem é Jó?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Jó representa simplesmente o sofrimento, o ser humano que sofre, a condição sofredora da humanidade</a:t>
            </a:r>
          </a:p>
          <a:p>
            <a:r>
              <a:rPr lang="pt-BR" dirty="0" smtClean="0"/>
              <a:t>O personagem Jó expõe a tese do autor do livro:</a:t>
            </a:r>
          </a:p>
          <a:p>
            <a:pPr lvl="1"/>
            <a:r>
              <a:rPr lang="pt-BR" dirty="0" smtClean="0"/>
              <a:t>a razão do sofrimento não deve ser buscada na retribuição</a:t>
            </a:r>
          </a:p>
          <a:p>
            <a:pPr lvl="1"/>
            <a:r>
              <a:rPr lang="pt-BR" dirty="0" smtClean="0"/>
              <a:t>como se Deus estivesse ai para aplicar critérios míopes de justiça e compensação</a:t>
            </a:r>
          </a:p>
          <a:p>
            <a:pPr lvl="1"/>
            <a:r>
              <a:rPr lang="pt-BR" dirty="0" smtClean="0"/>
              <a:t>também não é o caso de um agir arbitrário, irracional</a:t>
            </a:r>
          </a:p>
          <a:p>
            <a:r>
              <a:rPr lang="pt-BR" dirty="0" smtClean="0"/>
              <a:t>De forma misteriosa o sofrimento chama em causa a relação homem-Deus</a:t>
            </a:r>
          </a:p>
          <a:p>
            <a:pPr lvl="1"/>
            <a:r>
              <a:rPr lang="pt-BR" dirty="0" smtClean="0"/>
              <a:t>pode ajudar a descobri-la, purificá-la</a:t>
            </a:r>
          </a:p>
          <a:p>
            <a:pPr lvl="1"/>
            <a:r>
              <a:rPr lang="pt-BR" dirty="0" smtClean="0"/>
              <a:t>passar de uma fé superficial à autêntica experiência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7. Epílogo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Os últimos versículos (42,7-17) retomam o conto do início</a:t>
            </a:r>
          </a:p>
          <a:p>
            <a:r>
              <a:rPr lang="pt-BR" dirty="0" smtClean="0"/>
              <a:t>não se fala da mulher de Jó, nem de Satã</a:t>
            </a:r>
          </a:p>
          <a:p>
            <a:r>
              <a:rPr lang="pt-BR" dirty="0" smtClean="0"/>
              <a:t>entretanto Deus censura severamente os amigos “teólogos”</a:t>
            </a:r>
          </a:p>
          <a:p>
            <a:r>
              <a:rPr lang="pt-BR" dirty="0" smtClean="0"/>
              <a:t>Aparentemente os amigos tinha falado “bem”, porque tinham “defendido” a Deus</a:t>
            </a:r>
          </a:p>
          <a:p>
            <a:r>
              <a:rPr lang="pt-BR" dirty="0" smtClean="0"/>
              <a:t>mas foi Jó, com suas queixas que falou bem</a:t>
            </a:r>
            <a:endParaRPr lang="pt-BR" dirty="0"/>
          </a:p>
          <a:p>
            <a:r>
              <a:rPr lang="pt-BR" dirty="0" smtClean="0"/>
              <a:t>porque procurava o Deus verdadeiro</a:t>
            </a:r>
          </a:p>
          <a:p>
            <a:r>
              <a:rPr lang="pt-BR" dirty="0" smtClean="0"/>
              <a:t>e não se contentava com ideias prontas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Problemas introdutórios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Data</a:t>
            </a:r>
            <a:endParaRPr lang="pt-BR" dirty="0" smtClean="0"/>
          </a:p>
          <a:p>
            <a:r>
              <a:rPr lang="pt-BR" dirty="0" smtClean="0"/>
              <a:t>O conto em prosa pode ser originalmente muito antigo</a:t>
            </a:r>
          </a:p>
          <a:p>
            <a:pPr lvl="1"/>
            <a:r>
              <a:rPr lang="pt-BR" dirty="0" smtClean="0"/>
              <a:t>É um esquema narrativo frequente: o justo colocado à prova que acaba por ser reconhecido e recompensado</a:t>
            </a:r>
          </a:p>
          <a:p>
            <a:pPr lvl="1"/>
            <a:r>
              <a:rPr lang="pt-BR" dirty="0" smtClean="0"/>
              <a:t>Aqui o autor da parte em verso o adapta a seu propósito</a:t>
            </a:r>
          </a:p>
          <a:p>
            <a:r>
              <a:rPr lang="pt-BR" dirty="0" smtClean="0"/>
              <a:t>No conjunto o texto pode ser considerado do tempo do Dêutero-Isaías (tempo do Exílio)</a:t>
            </a:r>
          </a:p>
          <a:p>
            <a:r>
              <a:rPr lang="pt-BR" dirty="0" smtClean="0"/>
              <a:t>Anterior a ele, pois não conhece a palavra “bará” para falar da criação, e não considera a ideia da “satisfação vicária”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Problemas introdutórios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Com frequência é interpretado como uma reflexão a propósito de Exílio</a:t>
            </a:r>
          </a:p>
          <a:p>
            <a:r>
              <a:rPr lang="pt-BR" dirty="0" smtClean="0"/>
              <a:t>Por tanto é situado no século VI, tempo do Exílio</a:t>
            </a:r>
          </a:p>
          <a:p>
            <a:r>
              <a:rPr lang="pt-BR" dirty="0" smtClean="0"/>
              <a:t>A ideia que se tem geralmente é a que corresponde ao conto introdutório</a:t>
            </a:r>
          </a:p>
          <a:p>
            <a:r>
              <a:rPr lang="pt-BR" dirty="0" smtClean="0"/>
              <a:t>A parte em verso é pouco conhecida</a:t>
            </a:r>
          </a:p>
          <a:p>
            <a:r>
              <a:rPr lang="pt-BR" dirty="0" smtClean="0"/>
              <a:t>É como a existência de dois personagens: o Jó paciente e o Jó rebelde, em forte contraste entre eles.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2. O Jó paciente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Jó, Deus e Satã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Nos dois primeiros capítulos Jó é apresentado como o homem ideal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Típico patriarca oriental, respeitado, íntegro e rico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Deus está orgulhoso dele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Satã aqui não é a figura maligna (da apocalíptica, dualista)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Não é um “diabo”, mas um “advogado do diabo”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É um “anjo conselheiro”, do tipo que não acredita facilmente em tudo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Faz o papel do promotor: quer provas</a:t>
            </a:r>
          </a:p>
          <a:p>
            <a:endParaRPr lang="pt-BR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2. O Jó paciente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Satã faz uma pergunta devastadora: “Você acha que ele faz tudo por nada?”</a:t>
            </a:r>
          </a:p>
          <a:p>
            <a:r>
              <a:rPr lang="pt-BR" dirty="0" smtClean="0"/>
              <a:t>Por ouras palavras: É possível que alguém sirva a Deus sem esperar uma recompensa?</a:t>
            </a:r>
          </a:p>
          <a:p>
            <a:r>
              <a:rPr lang="pt-BR" dirty="0" smtClean="0"/>
              <a:t>Supõe-se que todos os homens justos o são em vista de um prêmio</a:t>
            </a:r>
          </a:p>
          <a:p>
            <a:pPr lvl="1"/>
            <a:r>
              <a:rPr lang="pt-BR" dirty="0" smtClean="0"/>
              <a:t>não por viver uma relação totalmente gratuita, incondicional, de amor</a:t>
            </a:r>
          </a:p>
          <a:p>
            <a:r>
              <a:rPr lang="pt-BR" dirty="0" smtClean="0"/>
              <a:t>Mas isto só pode ser averiguado na prova: tirando de Jó todos os benefícios que tinha: família, saúde, riqueza...</a:t>
            </a:r>
          </a:p>
          <a:p>
            <a:r>
              <a:rPr lang="pt-BR" dirty="0" smtClean="0"/>
              <a:t>sabe-se que Jó é amigo de Deus, mas isto aparecerá realmente só na desgraça.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2. O Jó paciente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pt-BR" dirty="0" smtClean="0"/>
              <a:t> </a:t>
            </a:r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respostas de Jó</a:t>
            </a:r>
          </a:p>
          <a:p>
            <a:r>
              <a:rPr lang="pt-BR" dirty="0" smtClean="0"/>
              <a:t>Apesar de todos os desastres Jó conserva a calma</a:t>
            </a:r>
          </a:p>
          <a:p>
            <a:pPr lvl="1"/>
            <a:r>
              <a:rPr lang="pt-BR" dirty="0" smtClean="0"/>
              <a:t>E principalmente a fidelidade na relação com Deus</a:t>
            </a:r>
          </a:p>
          <a:p>
            <a:pPr lvl="1"/>
            <a:r>
              <a:rPr lang="pt-BR" dirty="0" smtClean="0"/>
              <a:t>Demonstra-o com três frases emblemáticas:</a:t>
            </a:r>
          </a:p>
          <a:p>
            <a:pPr lvl="2"/>
            <a:r>
              <a:rPr lang="pt-BR" dirty="0" smtClean="0"/>
              <a:t>“Nu sai do seio de minha mãe...”</a:t>
            </a:r>
          </a:p>
          <a:p>
            <a:pPr lvl="2"/>
            <a:r>
              <a:rPr lang="pt-BR" dirty="0" smtClean="0"/>
              <a:t>“O Senhor deu, o Senhor tirou...”</a:t>
            </a:r>
          </a:p>
          <a:p>
            <a:pPr lvl="2"/>
            <a:r>
              <a:rPr lang="pt-BR" dirty="0" smtClean="0"/>
              <a:t>“Se aceitamos a felicidade de mão de Deus...”</a:t>
            </a:r>
          </a:p>
          <a:p>
            <a:r>
              <a:rPr lang="pt-BR" dirty="0" smtClean="0"/>
              <a:t>Por isso Jó recebe uma clara aprovação: “falou bem”, “não pecou”.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2664</TotalTime>
  <Words>3981</Words>
  <Application>Microsoft Office PowerPoint</Application>
  <PresentationFormat>Presentación en pantalla (4:3)</PresentationFormat>
  <Paragraphs>450</Paragraphs>
  <Slides>43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8" baseType="lpstr">
      <vt:lpstr>Arial</vt:lpstr>
      <vt:lpstr>Wingdings</vt:lpstr>
      <vt:lpstr>Calibri</vt:lpstr>
      <vt:lpstr>Lucida Calligraphy</vt:lpstr>
      <vt:lpstr>Tema do Office</vt:lpstr>
      <vt:lpstr> ”Eu o sei: meu vingador está vivo!” Jó 19,25</vt:lpstr>
      <vt:lpstr>O Livro de Jó</vt:lpstr>
      <vt:lpstr>1. Problemas introdutórios</vt:lpstr>
      <vt:lpstr>Problemas introdutórios</vt:lpstr>
      <vt:lpstr>Problemas introdutórios</vt:lpstr>
      <vt:lpstr>Problemas introdutórios</vt:lpstr>
      <vt:lpstr>2. O Jó paciente</vt:lpstr>
      <vt:lpstr>2. O Jó paciente</vt:lpstr>
      <vt:lpstr>2. O Jó paciente</vt:lpstr>
      <vt:lpstr>2. O Jó paciente</vt:lpstr>
      <vt:lpstr>3. O Jó rebelde</vt:lpstr>
      <vt:lpstr>3. O Jó rebelde</vt:lpstr>
      <vt:lpstr>3. O Jó rebelde</vt:lpstr>
      <vt:lpstr>3. O Jó rebelde</vt:lpstr>
      <vt:lpstr>3. O Jó rebelde</vt:lpstr>
      <vt:lpstr>3. O Jó rebelde</vt:lpstr>
      <vt:lpstr>3. O Jó rebelde</vt:lpstr>
      <vt:lpstr>3. O Jó rebelde</vt:lpstr>
      <vt:lpstr>3. O Jó rebelde</vt:lpstr>
      <vt:lpstr>3. O Jó rebelde</vt:lpstr>
      <vt:lpstr>3. O Jó rebelde</vt:lpstr>
      <vt:lpstr>3. O Jó rebelde</vt:lpstr>
      <vt:lpstr>3. O Jó rebelde</vt:lpstr>
      <vt:lpstr>3. O Jó rebelde</vt:lpstr>
      <vt:lpstr>3. O Jó rebelde</vt:lpstr>
      <vt:lpstr>3. O Jó rebelde</vt:lpstr>
      <vt:lpstr>3. O Jó rebelde</vt:lpstr>
      <vt:lpstr>3. O Jó rebelde</vt:lpstr>
      <vt:lpstr>3. O Jó rebelde</vt:lpstr>
      <vt:lpstr>3. O Jó rebelde</vt:lpstr>
      <vt:lpstr>4. Deus responde a Jó</vt:lpstr>
      <vt:lpstr>4. Deus responde a Jó</vt:lpstr>
      <vt:lpstr>4. Deus responde a Jó</vt:lpstr>
      <vt:lpstr>4. Deus responde a Jó</vt:lpstr>
      <vt:lpstr>4. Deus responde a Jó</vt:lpstr>
      <vt:lpstr>4. Deus responde a Jó</vt:lpstr>
      <vt:lpstr>5. Resposta de Jó</vt:lpstr>
      <vt:lpstr>5. Resposta de Jó</vt:lpstr>
      <vt:lpstr>5. Resposta de Jó</vt:lpstr>
      <vt:lpstr>5. Resposta de Jó</vt:lpstr>
      <vt:lpstr>5. Resposta de Jó</vt:lpstr>
      <vt:lpstr>6. Quem é Jó?</vt:lpstr>
      <vt:lpstr>7. Epílogo</vt:lpstr>
    </vt:vector>
  </TitlesOfParts>
  <Company>Sociedade Amigos do Brasil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Jaime</dc:creator>
  <cp:lastModifiedBy>TOSHIBA</cp:lastModifiedBy>
  <cp:revision>146</cp:revision>
  <dcterms:created xsi:type="dcterms:W3CDTF">2011-09-24T01:17:11Z</dcterms:created>
  <dcterms:modified xsi:type="dcterms:W3CDTF">2014-11-08T19:18:29Z</dcterms:modified>
</cp:coreProperties>
</file>