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256" r:id="rId3"/>
    <p:sldId id="257" r:id="rId4"/>
    <p:sldId id="258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61" r:id="rId36"/>
    <p:sldId id="262" r:id="rId37"/>
    <p:sldId id="263" r:id="rId38"/>
    <p:sldId id="264" r:id="rId39"/>
    <p:sldId id="265" r:id="rId40"/>
    <p:sldId id="266" r:id="rId41"/>
    <p:sldId id="296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7D515-6D55-42FF-AFB8-8BE71A1CCB0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67713-6F1B-4A30-8DA7-AB49740F1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7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713-6F1B-4A30-8DA7-AB49740F1B1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12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49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61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1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5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1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58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49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2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2483-BC10-44A1-971F-85E648077EE2}" type="datetimeFigureOut">
              <a:rPr lang="pt-BR" smtClean="0"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4074-EB90-42F0-9DE5-A2B88A3A64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DISCIPLINA: DIREITO CANONICO</a:t>
            </a:r>
            <a:endParaRPr lang="pt-BR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86509"/>
            <a:ext cx="8229600" cy="478112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PROFESSOR: </a:t>
            </a:r>
          </a:p>
          <a:p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PADRE. MARCELO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TRABALHO:</a:t>
            </a:r>
          </a:p>
          <a:p>
            <a:r>
              <a:rPr lang="pt-B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SACRAMENTO DO MATRIMONIO</a:t>
            </a:r>
            <a:endParaRPr lang="pt-BR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4"/>
            <a:ext cx="1584176" cy="24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3"/>
            <a:ext cx="1584176" cy="24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5"/>
            <a:ext cx="1440160" cy="2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062558" cy="25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1071 - § 1. Exceto em caso de necessidade, sem a licença do ordinário local,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ninguém assista: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1º a matrimônio de vagantes;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2º a matrimônio que não possa ser reconhecido ou celebrado civilmente;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3º a matrimônio de quem tem obrigações naturais, originadas de união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precedente,            para com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outra parte ou para com filhos;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4º a matrimônio de quem tenha abandonado notoriamente a fé católica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;                            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5º a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matrimônio de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quem esteja sob alguma censura;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6º a matrimônio de menor, sem o conhecimento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ou,</a:t>
            </a:r>
          </a:p>
          <a:p>
            <a:r>
              <a:rPr lang="pt-BR" sz="1500" dirty="0" smtClean="0">
                <a:latin typeface="Arial" pitchFamily="34" charset="0"/>
                <a:cs typeface="Arial" pitchFamily="34" charset="0"/>
              </a:rPr>
              <a:t>contra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a vontade razoável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seus pais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7º a matrimônio a ser contraído por procurador, mencionado no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1105.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O Ordinário local não conceda licença para assistir a matrimônio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de</a:t>
            </a:r>
          </a:p>
          <a:p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quem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tenha abandonado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notoriamente a fé católica, a não ser observando-se 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5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normas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mencionadas no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1125, com as devidas adaptações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.*</a:t>
            </a: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endParaRPr lang="pt-BR" sz="1500" dirty="0">
              <a:latin typeface="Arial" pitchFamily="34" charset="0"/>
              <a:cs typeface="Arial" pitchFamily="34" charset="0"/>
            </a:endParaRP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1072 - Os pastores de almas procurem afastar do matrimônio os jovens antes da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idade em que se usa contrair o matrimônio, conforme o costume de cada região.</a:t>
            </a:r>
          </a:p>
        </p:txBody>
      </p:sp>
    </p:spTree>
    <p:extLst>
      <p:ext uri="{BB962C8B-B14F-4D97-AF65-F5344CB8AC3E}">
        <p14:creationId xmlns:p14="http://schemas.microsoft.com/office/powerpoint/2010/main" val="3684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LEANDRO  ARTEN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IMPEDIMENTOS DIRIMENTES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GERAL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CAPII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340768"/>
            <a:ext cx="7787208" cy="5400600"/>
          </a:xfrm>
        </p:spPr>
        <p:txBody>
          <a:bodyPr>
            <a:normAutofit fontScale="92500" lnSpcReduction="10000"/>
          </a:bodyPr>
          <a:lstStyle/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1073 - O impedimento dirimente torna a pessoa inábil para contrair validamente 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matrimônio.*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1074 - Considera-se público o impedimento que se pode provar no foro externo;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caso contrário, é oculto.*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1075 - § 1. Compete exclusivamente à autoridade suprema da Igreja declarar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autenticamente em que casos o direito divino proíbe ou dirime o matrimônio.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2. É também direito exclusivo da autoridade suprema estabelecer outros impedimentos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para os batizados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1076 - É reprovado o costume que introduza algum impedimento novo ou seja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contrário aos impedimentos existentes.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1077 - § 1. Em caso especial, o Ordinário local pode proibir o matrimônio a seus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súditos, onde quer que se encontrem, e a todos os que se acham em seu território; mas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isso só temporariamente, por causa grave e enquanto esta perdura.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2. Somente a autoridade suprema pode acrescentar uma cláusula dirimente a essa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proibição.*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1078 - § 1. O Ordinário local pode dispensar seus súditos, onde quer que se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encontrem, e todos os que se acham em seu território, de todos os impedimentos de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direito eclesiástico, exceto aqueles cuja dispensa se reserva à Sé Apostólica.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2. Os impedimentos cuja dispensa se reserva à Sé Apostólica são: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1º o impedimento proveniente de ordens sagradas ou do voto público perpétuo de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castidade num instituto religioso de direito pontifício;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2º o impedimento de crime mencionado no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1090.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3. Nunca se dá dispensa do impedimento 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consanguinidade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em linha reta ou no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segundo grau da linha colateral.*</a:t>
            </a:r>
          </a:p>
        </p:txBody>
      </p:sp>
    </p:spTree>
    <p:extLst>
      <p:ext uri="{BB962C8B-B14F-4D97-AF65-F5344CB8AC3E}">
        <p14:creationId xmlns:p14="http://schemas.microsoft.com/office/powerpoint/2010/main" val="593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1079 - § 1. Urgindo o perigo de morte, o Ordinário local pode dispensar seus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súditos, onde quer que se encontrem, e todos os que se achem em seu território, seja de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observar a forma prescrita na celebração do matrimônio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seja de todos e cada um dos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impedimentos de direito eclesiástico, públicos ou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ocultos,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exceção do impedimento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proveniente da sagrada ordem 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presbiterado.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§ 2. Nas mesmas circunstâncias de que trata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§ 1, mas somente nos casos em que não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se possa sequer recorrer ao Ordinário local, têm o mesmo poder de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dispensar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seja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 pároco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seja o ministro sagrado devidamente delegado,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seja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 sacerdote ou diácono que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assiste ao matrimônio, de acordo com 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1116, § 2.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§ 3. Em perigo de morte, o confessor tem poder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dispensar dos impedimentos ocultos,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no foro interno, dentro ou fora do ato da confissão sacramental.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§ 4. No caso mencionado no § 2, considera-se que não se pode recorrer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ao ordinário local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se só for possível fazê-lo por telégrafo ou por telefone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.*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08509"/>
            <a:ext cx="8229600" cy="5649491"/>
          </a:xfrm>
        </p:spPr>
        <p:txBody>
          <a:bodyPr>
            <a:noAutofit/>
          </a:bodyPr>
          <a:lstStyle/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1080 - § 1. Sempre que o impedimento se descobre quando tudo já está preparado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para as núpcias, e o matrimônio não pode ser adiado, sem provável perigo de grave mal,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até que se obtenha a dispensa da autoridade competente, tem o poder de dispensar de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todos os impedimentos, exceto os mencionados no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1078, § 2, n. 1, o Ordinário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local e também, contanto que o caso seja oculto, todos os mencionados no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1079, §§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2 e 3 observadas as condições aí prescritas.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Esse poder vale também para convalidar o matrimônio, se houver o mesmo perigo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na demora e não houver tempo para recorrer à Sé Apostólica, ou ao Ordinário local, no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que se refere aos impedimentos de que este pode dispensar.*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1081 - O pároco, ou o sacerdote ou diácono mencionados no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1079, § 2,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informe imediatamente o Ordinário local sobre a dispensa concedida para o foro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externo; seja ela anotada no livro de casamentos.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1082 - A não ser que o rescrito da Penitenciaria determine o contrário, a dispensa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de impedimento oculto concedida no foro interno não-sacramental seja anotada no livro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 ser guardado no arquivo secreto da cúria; não será necessária outra dispensa no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foro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externo, se mais tarde o impedimento se tornar público.*</a:t>
            </a:r>
          </a:p>
        </p:txBody>
      </p:sp>
    </p:spTree>
    <p:extLst>
      <p:ext uri="{BB962C8B-B14F-4D97-AF65-F5344CB8AC3E}">
        <p14:creationId xmlns:p14="http://schemas.microsoft.com/office/powerpoint/2010/main" val="18791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DOS IMPEDIMENTOS DIRIMENTES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ESPECIAL CAP III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96544"/>
          </a:xfrm>
        </p:spPr>
        <p:txBody>
          <a:bodyPr>
            <a:normAutofit/>
          </a:bodyPr>
          <a:lstStyle/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1083 - § 1. O homem antes dos dezesseis anos completos e a mulher antes dos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catorze também completos não podem contrair matrimônio válido.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Compete à conferência dos Bispos estabelecer uma idade superior para a celebração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lícita do matrimônio.*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1084 - § 1. A impotência para copular, antecedente e perpétua, absoluta ou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relativa, por parte do homem ou da mulher, dirime o matrimônio por sua própria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natureza.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Se o impedimento de impotência for duvidoso, por dúvida quer de direito quer de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fato, não se deve impedir o matrimônio nem, permanecendo a dúvida, declará-lo nulo.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3. A esterilidade não proíbe nem dirime o matrimônio, salva a prescrição do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1098.*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1085 - § 1. Tenta invalidamente contrair matrimônio quem está ligado pelo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vínculo de matrimônio anterior, mesmo que este matrimônio não tenha sido consumado.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Ainda que o matrimônio anterior tenha sido nulo ou dissolvido por qualquer causa,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não é lícito contrair outro, antes que conste legitimamente e com certeza a nulidade ou 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dissolução do primeiro.*</a:t>
            </a:r>
          </a:p>
        </p:txBody>
      </p:sp>
    </p:spTree>
    <p:extLst>
      <p:ext uri="{BB962C8B-B14F-4D97-AF65-F5344CB8AC3E}">
        <p14:creationId xmlns:p14="http://schemas.microsoft.com/office/powerpoint/2010/main" val="19921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1086 - § 1. É inválido o matrimônio entre duas pessoas das quais uma foi batizada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na Igreja católica ou nela recebida e não a abandonou por um ato formal e a outra não é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batizada.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Não se dispense desse impedimento, a não ser cumpridas as condições mencionadas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nos cânones 1125 e 1126.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3. Se, no tempo em que se contraiu matrimônio, uma parte era tida comumente como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batizada ou seu batismo era duvidoso, deve-se presumir a validade do matrimônio, de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acordo com o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1060, até que se prove com certeza que uma das partes era batizada 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 outra não.*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1087 - Tentam invalidamente o matrimônio os que receberam ordens sagradas.*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1088 - Tentam invalidamente o matrimônio os que estão ligados por voto público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perpétuo de castidade num instituto religioso.*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1089 - Entre um homem e uma mulher arrebatada violentamente ou retida com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intuito de casamento, não pode existir matrimônio, a não ser que depois a mulher,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separada do raptor e colocada num lugar seguro e livre, escolha espontaneamente 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matrimônio.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1090 - § 1. Quem, com o intuito de contrair matrimônio com determinada pessoa,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tiver causado a morte do cônjuge desta, ou do próprio cônjuge, tenta invalidamente este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matrimônio.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Tentam invalidamente o matrimônio entre si também aqueles que, por mútua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cooperação física ou moral, causaram a morte do cônjuge.*</a:t>
            </a:r>
          </a:p>
        </p:txBody>
      </p:sp>
    </p:spTree>
    <p:extLst>
      <p:ext uri="{BB962C8B-B14F-4D97-AF65-F5344CB8AC3E}">
        <p14:creationId xmlns:p14="http://schemas.microsoft.com/office/powerpoint/2010/main" val="27290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248472"/>
          </a:xfrm>
        </p:spPr>
        <p:txBody>
          <a:bodyPr>
            <a:normAutofit/>
          </a:bodyPr>
          <a:lstStyle/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1091 - § 1. Na linha reta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consanguinidade,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é nulo o matrimônio entre todos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os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ascendentes e descendentes, tanto legítimos como naturais.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Na linha colateral, é nulo o matrimônio até o quarto grau inclusive.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3. O impedimento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consanguinidade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não se multiplica.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4. Nunca se permita o matrimônio, havendo alguma dúvida se as partes são</a:t>
            </a:r>
          </a:p>
          <a:p>
            <a:r>
              <a:rPr lang="pt-BR" sz="1500" smtClean="0">
                <a:latin typeface="Arial" pitchFamily="34" charset="0"/>
                <a:cs typeface="Arial" pitchFamily="34" charset="0"/>
              </a:rPr>
              <a:t>consanguíneas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em algum grau da linha reta ou no segundo grau da linha colateral.*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1092 -A afinidade em linha reta torna nulo o matrimônio em qualquer grau.*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1093 - O impedimento de honestidade pública origina-se de matrimônio inválido,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depois de instaurada a vida comum, ou de concubinato notório ou público; e torna nulo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o matrimônio no primeiro grau da linha reta entre o homem e as </a:t>
            </a:r>
            <a:r>
              <a:rPr lang="pt-BR" sz="1500" dirty="0" err="1">
                <a:latin typeface="Arial" pitchFamily="34" charset="0"/>
                <a:cs typeface="Arial" pitchFamily="34" charset="0"/>
              </a:rPr>
              <a:t>consangüíneas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 da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mulher, e vice-versa.*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1094 - Não podem contrair validamente matrimônio entre si os que estão ligados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por parentesco legal surgido de adoção, em linha reta ou no segundo grau da linha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colateral.*</a:t>
            </a:r>
          </a:p>
        </p:txBody>
      </p:sp>
    </p:spTree>
    <p:extLst>
      <p:ext uri="{BB962C8B-B14F-4D97-AF65-F5344CB8AC3E}">
        <p14:creationId xmlns:p14="http://schemas.microsoft.com/office/powerpoint/2010/main" val="2740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MIGUEL FRANCENER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DO </a:t>
            </a:r>
            <a:r>
              <a:rPr lang="pt-BR" sz="2800" b="1" dirty="0"/>
              <a:t>CONSENTIMENTO </a:t>
            </a:r>
            <a:r>
              <a:rPr lang="pt-BR" sz="2800" b="1" dirty="0" smtClean="0"/>
              <a:t>MATRIMONIAL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CAPVI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320480"/>
          </a:xfrm>
        </p:spPr>
        <p:txBody>
          <a:bodyPr>
            <a:normAutofit fontScale="47500" lnSpcReduction="20000"/>
          </a:bodyPr>
          <a:lstStyle/>
          <a:p>
            <a:r>
              <a:rPr lang="pt-BR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dirty="0">
                <a:latin typeface="Arial" pitchFamily="34" charset="0"/>
                <a:cs typeface="Arial" pitchFamily="34" charset="0"/>
              </a:rPr>
              <a:t>. 1095 - São incapazes de contrair matrimônio: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1º os que não têm suficiente uso da razão;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2º os que têm grave falta de discrição de juízo a respeito dos direitos e obrigações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essenciais do matrimônio, que se devem mutuamente dar e receber;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3º os que não são capazes de assumir as obrigações essenciais do matrimônio, por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causas de natureza psíquica.*</a:t>
            </a:r>
          </a:p>
          <a:p>
            <a:r>
              <a:rPr lang="pt-BR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dirty="0">
                <a:latin typeface="Arial" pitchFamily="34" charset="0"/>
                <a:cs typeface="Arial" pitchFamily="34" charset="0"/>
              </a:rPr>
              <a:t>. 1096 - § 1. Para que possa haver consentimento matrimonial, é necessário que os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contraentes não ignorem, pelo mesmo, que o matrimônio é um consórcio permanente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entre homem e mulher, ordenado à procriação da prole por meio de alguma cooperação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sexual.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§ 2. Essa ignorância não se presume depois da puberdade.*</a:t>
            </a:r>
          </a:p>
          <a:p>
            <a:r>
              <a:rPr lang="pt-BR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dirty="0">
                <a:latin typeface="Arial" pitchFamily="34" charset="0"/>
                <a:cs typeface="Arial" pitchFamily="34" charset="0"/>
              </a:rPr>
              <a:t>. 1097 - § 1. O erro de pessoa torna inválido o matrimônio.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§ 2. O erro de qualidade da pessoa, embora seja causa do contrato, não toma nulo 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matrimônio, salvo se essa qualidade for direta e principalmente visada.*</a:t>
            </a:r>
          </a:p>
          <a:p>
            <a:r>
              <a:rPr lang="pt-BR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dirty="0">
                <a:latin typeface="Arial" pitchFamily="34" charset="0"/>
                <a:cs typeface="Arial" pitchFamily="34" charset="0"/>
              </a:rPr>
              <a:t>. 1098 - Quem contrai matrimônio, enganado por dolo perpetrado para obter 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consentimento matrimonial, a respeito de alguma qualidade da outra parte, e essa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qualidade, por sua natureza, possa perturbar gravemente o consórcio da vida conjugal,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contrai invalidamente.*</a:t>
            </a:r>
          </a:p>
        </p:txBody>
      </p:sp>
    </p:spTree>
    <p:extLst>
      <p:ext uri="{BB962C8B-B14F-4D97-AF65-F5344CB8AC3E}">
        <p14:creationId xmlns:p14="http://schemas.microsoft.com/office/powerpoint/2010/main" val="6124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1099 - O erro a respeito da unidade, da indissolubilidade ou da dignidade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sacramental do matrimônio, contanto que não determine a vontade, não vicia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consentimento matrimonial.*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1100 - A certeza ou opinião acerca da nulidade do matrimônio não exclui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necessariamente o consentimento matrimonial.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1101 - § 1. Presume-se que o consentimento interno está em conformidade com as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palavras ou com os sinais empregados na celebração do matrimônio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Contudo, se uma das partes ou ambas, por ato positivo de vontade, excluem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próprio matrimônio, algum elemento essencial do matrimônio ou alguma propriedade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essencial contraem invalidamente.*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1102 - § 1. Não se pode contrair validamente o matrimônio sob condição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futuro.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O matrimônio contraído sob condição de passado ou de presente é válido ou não,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conforme exista ou não aquilo que é objeto da condição.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Todavia, a condição mencionada no § 2 não pode licitamente ser colocada sem 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licença escrita do Ordinário local.*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1103 - É inválido o matrimônio contraído por violência, ou medo grave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proveniente de causa externa, ainda que incutido não propositalmente, para se livrar 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qual alguém seja forçado a escolher o matrimônio.*</a:t>
            </a:r>
          </a:p>
        </p:txBody>
      </p:sp>
    </p:spTree>
    <p:extLst>
      <p:ext uri="{BB962C8B-B14F-4D97-AF65-F5344CB8AC3E}">
        <p14:creationId xmlns:p14="http://schemas.microsoft.com/office/powerpoint/2010/main" val="33534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1104 - § 1. Para contraírem validamente o matrimônio, requer-se que os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contraentes se achem simultaneamente presentes, por si ou por meio de procurador.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Os noivos devem exprimir oralmente o consentimento matrimonial; mas, se não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puderem falar, por sinais equivalentes.*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1105 - § 1. Para se contrair validamente o matrimônio por meio de procurador,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requer-se: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1º que haja mandato especial para contrair com pessoa determinada;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2º que o procurador seja designado pelo próprio mandante e exerça pessoalmente seu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encargo.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Para que o mandato valha, requer-se que seja assinado pelo mandante e, além disso,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pelo pároco ou pelo Ordinário do lugar onde se faz a procuração, ou por um sacerdote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delegado por um dos dois, ou ao menos por duas testemunhas, ou então que seja feito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por documento autêntico, de acordo com o direito civil.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Se o mandante não puder escrever, anote-se isso no próprio mandato 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acrescente-se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mais outra testemunha, que também assine o escrito; do contrário, o mandato é nulo.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4. Se o mandante, antes que o procurador contraia em nome dele, revogar o mandato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ou cair em amência, o matrimônio é inválido, mesmo que o procurador ou a outra parte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contraente ignore esses fatos.*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1106 - Pode-se contrair matrimônio por meio de intérprete; o pároco, porém, não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assista a esse matrimônio, a não ser que lhe conste da fidelidade do intérprete.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1107 - Embora o matrimônio tenha sido contraído invalidamente por causa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algum impedimento ou por falta de forma, presume-se que o consentimento dado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persevere, até que venha a constar sua revogação.*</a:t>
            </a:r>
          </a:p>
        </p:txBody>
      </p:sp>
    </p:spTree>
    <p:extLst>
      <p:ext uri="{BB962C8B-B14F-4D97-AF65-F5344CB8AC3E}">
        <p14:creationId xmlns:p14="http://schemas.microsoft.com/office/powerpoint/2010/main" val="20227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SACRAMENTO DO MATRIMONIO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APRESENTADO PELOS ALUNOS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MIGUEL FRANCENER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LIRIO LAGO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FRANCISCO CÉSAR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LEANDRO ARTEN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ALCIDES NEGHERBON</a:t>
            </a:r>
            <a:endParaRPr lang="pt-BR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DA FORMA DA CELEBRAÇÃO DO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MATRIMÔNIO CAP V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1108 - § 1. Somente são válidos os matrimônios contraídos perante o Ordinário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local ou o pároco, ou um sacerdote ou diácono delegado por qualquer um dos dois como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assistente, e além disso perante duas testemunhas, de acordo porém com as normas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estabelecidas nos cânones seguintes, e salvas as exceções contidas nos cânones 144,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1112, § 1, 1116 e 1127, §§ 1-2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Considera-se assistente do matrimônio somente aquele que, estando presente,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solicita a manifestação do consentimento dos contraentes e a recebe em nome da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Igreja.*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1109 - Salvo se tiverem sido excomungados, interditados ou suspensos do ofício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por sentença ou decreto, ou declarados tais, o Ordinário local e o pároco, em virtude de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seu ofício, dentro dos limites de seu próprio território, assistem validamente aos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matrimônios, não só de seus súditos, mas também dos não-súditos, contanto que um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deles seja de rito latino.*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1110 - Somente quando pelo mesmo um dos súditos está dentro dos limites de sua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jurisdição, o Ordinário ou pároco pessoal, em virtude de seu ofício, assiste validamente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a seu matrimônio.</a:t>
            </a:r>
          </a:p>
        </p:txBody>
      </p:sp>
    </p:spTree>
    <p:extLst>
      <p:ext uri="{BB962C8B-B14F-4D97-AF65-F5344CB8AC3E}">
        <p14:creationId xmlns:p14="http://schemas.microsoft.com/office/powerpoint/2010/main" val="14211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1111 - § 1. O Ordinário local e o pároco, enquanto desempenham validamente seu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ofício, podem delegar a faculdade, mesmo geral, a sacerdotes e diáconos para assistirem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aos matrimônios dentro dos limites de seu território.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Para que seja válida a delegação para assistir a matrimônios, deve ser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expressamente dada a pessoas determinadas; tratando-se de delegação especial, deve ser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dada para um matrimônio determinado; tratando-se de delegação geral, deve ser dada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por escrito.*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1112 - § 1. Onde faltam sacerdotes e diáconos, o Bispo diocesano, com o prévio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voto favorável da conferência dos Bispos e obtida a licença da Santa Sé, pode delegar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leitos para assistirem aos matrimônios.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Escolha-se um leigo idôneo, que seja capaz de formar os nubentes e de realizar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convenientemente a liturgia do matrimônio.*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1113 - Antes de conceder uma delegação especial providencie-se tudo o que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direito estabelece para comprovar o estado livre.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1114 - O assistente ao matrimônio age ilicitamente se não lhe constar do estado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livre dos contraentes, conforme o direito, e, se possível, da licença do pároco, sempre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que assistir em virtude de delegação geral.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1115 - Os matrimônios sejam celebrados na paróquia onde uma das partes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contraentes tem domicílio, ou quase-domicílio ou residência há um mês, ou, tratando-se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 vagantes, na paróquia onde na ocasião se encontram; com a licença do próprio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Ordinário ou do próprio pároco, podem ser celebrados em outro lugar.*</a:t>
            </a:r>
          </a:p>
        </p:txBody>
      </p:sp>
    </p:spTree>
    <p:extLst>
      <p:ext uri="{BB962C8B-B14F-4D97-AF65-F5344CB8AC3E}">
        <p14:creationId xmlns:p14="http://schemas.microsoft.com/office/powerpoint/2010/main" val="19891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1116 - § 1. Se não é possível, sem grave incômodo, ter o assistente competente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acordo com o direito, ou não sendo possível ir a ele, os que pretendem contrair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verdadeiro matrimônio podem contraí-lo válida e licitamente só perante as testemunhas: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1º em perigo de morte;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2º fora de perigo de morte, contanto que prudentemente se preveja que esse estado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coisas vai durar por um mês.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Em ambos os casos, se houver outro sacerdote ou diácono que possa estar presente,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deve ser chamado, e ele deve estar presente à celebração do matrimônio juntamente com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as testemunhas, salva a validade do matrimônio só perante as testemunhas.*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1117 - A forma acima estabelecida deve ser observada, se ao menos uma das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partes contraentes tiver sido batizada na Igreja católica ou nela tenha sido recebida,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não tenha dela saído por ato formal, salvas as prescrições do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1127, § 2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1118 - § 1. O matrimônio entre católicos ou entre uma parte católica e outra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não católica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mas batizada, seja celebrado na igreja paroquial; poderá ser celebrado em outra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igreja ou oratório com a licença do Ordinário local ou do pároco.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O Ordinário local pode permitir que o matrimônio seja celebrado em outro lugar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conveniente.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O matrimônio entre uma parte católica e outra não-batizada poderá ser celebrado na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igreja ou em outro lugar conveniente.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1119 - Fora caso de necessidade, na celebração do matrimônio sejam observados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os ritos, quer prescritos nos livros litúrgicos aprovados pela Igreja, quer admitidos por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costumes legítimos.</a:t>
            </a:r>
          </a:p>
        </p:txBody>
      </p:sp>
    </p:spTree>
    <p:extLst>
      <p:ext uri="{BB962C8B-B14F-4D97-AF65-F5344CB8AC3E}">
        <p14:creationId xmlns:p14="http://schemas.microsoft.com/office/powerpoint/2010/main" val="42932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1120 - A Conferência dos Bispos pode elaborar um rito próprio do matrimônio, 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ser revisto pela Santa Sé, conforme com os costumes do lugar e do povo, adaptados ao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espírito cristão, mantendo-se, no entanto, a lei que o assistente, presente ao matrimônio,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solicite e receba a manifestação do consentimento dos contraentes.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1121 - § 1. Celebrado o matrimônio, o pároco do lugar da celebração, ou quem lhe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faz as vezes, ainda que nenhum deles tenha assistido ao mesmo, registre o mais depressa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possível no livro de casamentos os nomes dos cônjuges, do assistente, das testemunhas,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 lugar e a data da celebração do matrimônio, segundo o modo prescrito pela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conferência dos Bispos ou pelo Bispo diocesano.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Sempre que o matrimônio é contraído de acordo com 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1116, o sacerdote, ou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diácono, se esteve presente à celebração, caso contrário as testemunhas, têm obrigação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solidariamente com os contraentes de certificar quanto antes ao pároco ou ao Ordinário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local a realização do casamento.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No que se refere ao matrimônio contraído com dispensa da forma canônica,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Ordinário local que concedeu a dispensa cuide que a dispensa e a celebração sejam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inscritas no livro de casamentos, tanto da cúria como da paróquia própria da parte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católica, cujo pároco tenha feito as investigações de estado livre; o cônjuge católico tem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obrigação de certificar quanto antes a esse Ordinário e ao pároco a celebração 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matrimônio, indicando também o lugar da celebração, bem como a forma pública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observada.</a:t>
            </a:r>
          </a:p>
        </p:txBody>
      </p:sp>
    </p:spTree>
    <p:extLst>
      <p:ext uri="{BB962C8B-B14F-4D97-AF65-F5344CB8AC3E}">
        <p14:creationId xmlns:p14="http://schemas.microsoft.com/office/powerpoint/2010/main" val="891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sz="1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1122 - § 1. O matrimônio contraído seja registrado também nos livros de batizados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em que 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batismo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dos cônjuges está registrado.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§ 2. Se o cônjuge tiver contraído matrimônio não na paróquia em que foi batizado, 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pároco do lugar da celebração comunique quanto antes a celebração do matrimônio ao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pároco do lugar do batismo.</a:t>
            </a:r>
          </a:p>
          <a:p>
            <a:r>
              <a:rPr lang="pt-BR" sz="1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 1123 - Sempre que o matrimônio ou é convalidado no foro externo, ou é declarado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nulo, ou é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legitimamente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dissolvido sem ser por morte, deve-se certificar o pároco do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lugar da celebração do matrimônio, para que se faça devidamente o registro, nos livros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de casamentos e de batizados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3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FRANCISCO  CESÁR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MATRIMÔNIOS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MISTOS IV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4680520"/>
          </a:xfrm>
        </p:spPr>
        <p:txBody>
          <a:bodyPr>
            <a:normAutofit lnSpcReduction="10000"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1124 - O matrimônio entre duas pessoas batizadas, das quais uma tenha sido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batizada na Igreja católica ou nela recebida depois do batismo, e que não tenha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dela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saído por ato formal, e outra pertencente a uma Igreja ou comunidade eclesial que não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esteja em plena comunhão com a Igreja católica, é proibido sem a licença expressa 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autoridade competente.*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1125 - O ordinário local pode conceder essa licença, se houver causa justa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razoável; não a conceda, porém, se não se verificarem as condições seguintes: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1a a parte católica declare estar preparada para afastar os perigos de defecção da fé,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prometa sinceramente fazer todo o possível a fim de que toda a prole seja batizada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educada na Igreja católica;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2a informe-se, tempestivamente, desses compromissos da parte católica à outra parte,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tal modo que conste estar esta verdadeiramente consciente do compromisso e 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obrigação da parte católica;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3a ambas as partes sejam instruídas a respeito dos fins e propriedades essenciais 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matrimônio, que nenhum dos contraentes pode excluir.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1126 - Compete à Conferência dos Bispos estabelecer o modo segundo o qual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devem ser feitas essas declarações e compromissos, que são sempre exigidos, como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também determinar como deve constar no foro externo e como a parte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não católica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deve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ser informada.*</a:t>
            </a:r>
          </a:p>
        </p:txBody>
      </p:sp>
    </p:spTree>
    <p:extLst>
      <p:ext uri="{BB962C8B-B14F-4D97-AF65-F5344CB8AC3E}">
        <p14:creationId xmlns:p14="http://schemas.microsoft.com/office/powerpoint/2010/main" val="10630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93304"/>
            <a:ext cx="8229600" cy="6264696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1127 - § 1. No que se refere à forma a ser empregada nos matrimônios mistos,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observem-se as prescrições do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1108; mas, se a parte católica contrai matrimônio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com outra parte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não católica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rito oriental, a forma canônica deve ser observada só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para a liceidade; para a validade, porém, requer-se a intervenção de um ministro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sagrado, observando as outras prescrições do direito.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Se graves dificuldades obstam à observância da forma canônica, é direito 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Ordinário local da parte católica dispensar dela em cada caso, consultado, porém,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Ordinário local de onde se celebra o matrimônio e salva, para a validade, alguma forma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pública de celebração; compete à Conferência dos Bispos estabelecer normas, pelas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quais se conceda tal dispensa de modo concorde.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Antes ou depois da celebração realizada de acordo com o § 1, proíbe-se outra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celebração religiosa desse matrimônio para prestar ou renovar o consentimento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matrimonial; do mesmo modo, não se faça uma celebração religiosa em que o assistente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católico e o ministro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não católico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executando simultaneamente cada qual o próprio rito,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solicitam o consentimento das partes.*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1128 - Os ordinários locais e os outros pastores de almas cuidem que não faltem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ao cônjuge católico e aos filhos nascidos de matrimônio misto o auxilio espiritual para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as obrigações que devem cumprir, e ajudem os cônjuges a alimentar a unidade da vida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conjugal e familiar.*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1129 -As prescrições dos cânones 1127 e 1128 devem aplicar-se também aos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matrimônios em que haja o impedimento de disparidade de culto, mencionado no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1086, § 1.</a:t>
            </a:r>
          </a:p>
        </p:txBody>
      </p:sp>
    </p:spTree>
    <p:extLst>
      <p:ext uri="{BB962C8B-B14F-4D97-AF65-F5344CB8AC3E}">
        <p14:creationId xmlns:p14="http://schemas.microsoft.com/office/powerpoint/2010/main" val="158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0066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DA CELEBRAÇÃO SECRETA DO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MATRIMÔNIO CAP VII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040560"/>
          </a:xfrm>
        </p:spPr>
        <p:txBody>
          <a:bodyPr>
            <a:normAutofit/>
          </a:bodyPr>
          <a:lstStyle/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1130 - Por causa grave e urgente, o Ordinário local pode permitir que o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matrimônio seja celebrado secretamente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.* </a:t>
            </a:r>
          </a:p>
          <a:p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1131 - A licença de celebrar secretamente o matrimônio implica: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1º que se façam secretamente as investigações a ser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                           realizadas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antes do matrimônio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2º que o Ordinário local, o assistente, as testemunhas e os cônjuges guardem segredo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 respeito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do matrimônio celebrado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1132 - A obrigação de guardar segredo, mencionada no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1131, n. 2, cessa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por parte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do Ordinário local, se com sua observância houver perigo iminente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grave escândalo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ou de grave injúria contra a santidade do matrimônio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;               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disso se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dê conhecimento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às partes, antes da celebração do matrimônio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1133 - O matrimônio secreto seja anotado somente em livro especial, que se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deve guardar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no arquivo secreto da cúria.</a:t>
            </a:r>
          </a:p>
        </p:txBody>
      </p:sp>
    </p:spTree>
    <p:extLst>
      <p:ext uri="{BB962C8B-B14F-4D97-AF65-F5344CB8AC3E}">
        <p14:creationId xmlns:p14="http://schemas.microsoft.com/office/powerpoint/2010/main" val="36807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DOS EFEITOS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MATRIMÔNIO CAP VIII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196752"/>
            <a:ext cx="7920880" cy="5616624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1134 - Do matrimônio válido origina-se entre os cônjuges um vínculo que, por sua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natureza, é perpétuo e exclusivo; além disso, no matrimônio cristão, os cônjuges são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robustecidos e como que consagrados, com sacramento especial, aos deveres e à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dignidade de seu estado.*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1135 - A ambos os cônjuges competem iguais deveres e direitos, no que se refere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ao consórcio da vida conjugal.*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1136 - Os pais têm o gravíssimo dever e o direito primário de, na medida de suas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forças, cuidar da educação, tanto física, social e cultural, como moral e religiosa, 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prole.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1137 - São legítimos os filhos concebidos ou nascidos de matrimônio válido ou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putativo.*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1138 - § 1. É pai aquele que as núpcias legítimas indicam, a menos que se prove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contrário por argumentos evidentes.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Presumem-se legítimos os filhos nascidos 180 dias, pelo menos, depois da data 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celebração do matrimônio, ou dentro de 300 dias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subsequentes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à dissolução da vida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conjugal.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1139 - Os filhos ilegítimos são legitimados pelo matrimônio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subsequente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dos pais,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válido ou putativo, ou por rescrito da Santa Sé.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1140 - Os filhos legitimados, no que se refere aos efeitos canônicos, se equiparam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em tudo aos filhos legítimos, salvo expressa determinação contrária do direito.</a:t>
            </a:r>
          </a:p>
        </p:txBody>
      </p:sp>
    </p:spTree>
    <p:extLst>
      <p:ext uri="{BB962C8B-B14F-4D97-AF65-F5344CB8AC3E}">
        <p14:creationId xmlns:p14="http://schemas.microsoft.com/office/powerpoint/2010/main" val="9692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DA SEPARAÇÃO DOS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CÔNJUGES CAP IX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i="1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b="1" i="1" dirty="0">
                <a:latin typeface="Arial" pitchFamily="34" charset="0"/>
                <a:cs typeface="Arial" pitchFamily="34" charset="0"/>
              </a:rPr>
              <a:t>Da dissolução do vínculo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920880" cy="5328592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1141 - O matrimônio ratificado e consumado não pode ser dissolvido por nenhum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poder humano nem por nenhuma causa, exceto a morte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1142 - O matrimônio não consumado entre batizados, ou entre uma parte batizada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 outra não-batizada, pode ser dissolvido pelo Romano Pontífice por justa causa, 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pedido de ambas as partes ou de uma delas, mesmo que a outra se oponha.*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1143 - § 1. O matrimônio celebrado entre dois não-batizados dissolve-se pelo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privilégio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paulino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em favor da fé da parte que recebeu o batismo, pelo próprio fato de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esta parte contrair novo matrimônio, contanto que a parte não-batizada se afaste.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Considera-se que a parte não-batizada se afasta, se não quer coabitar com a parte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batizada, ou se não quer coabitar com ela pacificamente sem ofensa ao Criador, a não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ser que esta, após receber o batismo, lhe tenha dado justo motivo para se afastar.*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1144 - § 1. Para que a parte batizada contraia validamente novo matrimônio,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deve-se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sempre interpelar a parte não-batizada: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1º se também ela quer receber o batismo;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2º se, pelo menos, quer coabitar pacificamente com a parte batizada, sem ofensa ao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Criador.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Essa interpelação se deve fazer depois do batismo; mas o Ordinário local, por causa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grave, pode permitir que a interpelação se faça antes do batismo e mesmo dispensar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dela, antes ou depois do batismo, contanto que conste por um processo, ao menos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sumário e extrajudicial, que a interpelação não pode ser feita ou que seria inútil.</a:t>
            </a:r>
          </a:p>
        </p:txBody>
      </p:sp>
    </p:spTree>
    <p:extLst>
      <p:ext uri="{BB962C8B-B14F-4D97-AF65-F5344CB8AC3E}">
        <p14:creationId xmlns:p14="http://schemas.microsoft.com/office/powerpoint/2010/main" val="32117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ALCIDES  NEGHERBON</a:t>
            </a: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 FORMA O SACRAMENTO DO MATRIMONIO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9"/>
            <a:ext cx="8229600" cy="4608512"/>
          </a:xfrm>
        </p:spPr>
        <p:txBody>
          <a:bodyPr>
            <a:normAutofit/>
          </a:bodyPr>
          <a:lstStyle/>
          <a:p>
            <a:pPr algn="just"/>
            <a:r>
              <a:rPr lang="pt-BR" sz="1700" dirty="0">
                <a:latin typeface="Arial" pitchFamily="34" charset="0"/>
                <a:cs typeface="Arial" pitchFamily="34" charset="0"/>
              </a:rPr>
              <a:t>Primeiramente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para, que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este sacramento do matrimonio possa existir e, necessária à união,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livre, espontânea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e voluntaria de um homem e de uma mulher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precisam ser, solteiras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ou, que estejam viúvas, também pode ser de um casamento que foi nulo, comprovado pelo tribunal eclesiástico, e que esse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documento, assinado pelo autoridade competente desse tribunal eclesiástico e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,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>
                <a:latin typeface="Arial" pitchFamily="34" charset="0"/>
                <a:cs typeface="Arial" pitchFamily="34" charset="0"/>
              </a:rPr>
              <a:t>não tenha nenhum impedimento, para que possa ou não casar novamente na Igreja, clausula essa que somente o tribunal eclesiástico pode fazer. 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6624736" cy="27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836712"/>
            <a:ext cx="7848872" cy="5184576"/>
          </a:xfrm>
        </p:spPr>
        <p:txBody>
          <a:bodyPr>
            <a:normAutofit/>
          </a:bodyPr>
          <a:lstStyle/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1145 - § 1. A interpelação se faça regularmente por autoridade do Ordinário local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da parte convertida, devendo esse Ordinário conceder ao outro cônjuge, se este o pedir,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um prazo para responder, mas avisando-o que, transcorrido inutilmente esse prazo, seu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silêncio será interpretado como resposta negativa.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A interpelação, mesmo feita particularmente pela parte convertida, é válida e até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lícita, se não se puder observar a forma acima prescrita.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Em ambos os casos, deve constar legitimamente no foro externo a interpelação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seu resultado.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1146 - A parte batizada tem o direito de contrair novo matrimônio com parte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católica: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1º se a outra parte tiver respondido negativamente à interpelação, ou se esta tiver sido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legitimamente omitida;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2º se a parte não-batizada, interpelada ou não, tendo anteriormente permanecido em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coabitação pacífica sem ofensa ao Criador, depois se tiver afastado sem justa causa,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salvas as prescrições dos cânones 1144 e 1145.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1147 - Todavia, o Ordinário local, por causa grave, pode conceder que a parte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batizada, usando do privilégio paulino, contraia novo matrimônio com parte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Não católica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batizada ou não, observando-se também as prescrições dos cânones sobre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matrimônios mistos.</a:t>
            </a:r>
          </a:p>
        </p:txBody>
      </p:sp>
    </p:spTree>
    <p:extLst>
      <p:ext uri="{BB962C8B-B14F-4D97-AF65-F5344CB8AC3E}">
        <p14:creationId xmlns:p14="http://schemas.microsoft.com/office/powerpoint/2010/main" val="31866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848872" cy="4536504"/>
          </a:xfrm>
        </p:spPr>
        <p:txBody>
          <a:bodyPr>
            <a:normAutofit/>
          </a:bodyPr>
          <a:lstStyle/>
          <a:p>
            <a:pPr lvl="3"/>
            <a:endParaRPr lang="pt-BR" sz="200" dirty="0"/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tendo recebido o batismo na Igreja católica, se lhe for muito difícil permanecer com 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primeira, pode ficar com qualquer uma delas, deixando as outras. O mesmo vale para 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mulher não-batizada que tenha simultaneamente vários maridos não-batizados.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2. Nos casos mencionados no § 1, o matrimônio, depois de recebido o batismo, deve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ser contraído na forma legítima, observando-se também, se necessário, as prescrições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sobre matrimônios mistos e outras que por direito se devem observar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§ 3. Tendo em vista a condição moral, social e econômica dos lugares e das pessoas, o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Ordinário local cuide que se providencie suficientemente às necessidades da primeira e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das outras esposas afastadas, segundo as normas da justiça, da caridade cristã e da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equidade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natural.*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1149 - O não-batizado que, tendo recebido o batismo na Igreja católica, não puder,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por motivo de cativeiro ou perseguição, recompor a coabitação com o cônjuge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não batizado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pode contrair outro matrimônio, mesmo que a outra parte, nesse ínterim, tenha</a:t>
            </a: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recebido o batismo, salva a prescrição do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1141.</a:t>
            </a:r>
          </a:p>
          <a:p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1150 - Em caso de dúvida, o privilégio da fé goza do favor do direito.*</a:t>
            </a:r>
          </a:p>
        </p:txBody>
      </p:sp>
    </p:spTree>
    <p:extLst>
      <p:ext uri="{BB962C8B-B14F-4D97-AF65-F5344CB8AC3E}">
        <p14:creationId xmlns:p14="http://schemas.microsoft.com/office/powerpoint/2010/main" val="1462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pt-BR" sz="2400" b="1" i="1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2  Da </a:t>
            </a:r>
            <a:r>
              <a:rPr lang="pt-BR" sz="2400" b="1" i="1" dirty="0">
                <a:latin typeface="Arial" pitchFamily="34" charset="0"/>
                <a:cs typeface="Arial" pitchFamily="34" charset="0"/>
              </a:rPr>
              <a:t>separação com permanência do vínculo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052736"/>
            <a:ext cx="7787208" cy="5544616"/>
          </a:xfrm>
        </p:spPr>
        <p:txBody>
          <a:bodyPr>
            <a:normAutofit fontScale="92500" lnSpcReduction="10000"/>
          </a:bodyPr>
          <a:lstStyle/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1151 - Os cônjuges têm o dever e o direito de manter a convivência conjugal, 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não ser que uma causa legítima os escuse.*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1152 - § 1. Embora se recomende vivamente que o cônjuge, movido pela caridade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cristã e pela solicitude do bem da família, não negue o perdão ao outro cônjuge adúltero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 não interrompa a vida conjugal, se não tiver expressa ou tacitamente perdoado sua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culpa, ele tem o direito de dissolver a convivência conjugal, a não ser que tenha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consentido no adultério, lhe tenha dado causa ou tenha também cometido adultério.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2. Existe perdão tácito se o cônjuge inocente, depois de tomar conhecimento do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adultério, continuou espontaneamente a viver com o outro cônjuge com afeto marital;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presume-se o perdão, se tiver continuado a convivência por seis meses, sem interpor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recurso à autoridade eclesiástica ou civil.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3. Se o cônjuge inocente tiver espontaneamente desfeito a convivência conjugal, no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prazo de seis meses proponha a causa de separação à competente autoridade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eclesiástica, a qual, ponderadas todas as circunstâncias, veja se é possível levar 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cônjuge inocente a perdoar a culpa e a não prolongar para sempre a separação.*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1153 - § 1. Se um dos cônjuges é causa de grave perigo para a alma ou para 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corpo do outro cônjuge ou dos filhos ou, de outra forma, torna muito difícil a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convivência, está oferecendo ao outro causa legítima de separação, por decreto do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Ordinário local e, havendo perigo na demora, também por autoridade própria.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§ 2. Em todos os casos, cessando a causa da separação, deve-se restaurar a convivência,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salvo determinação contrária da autoridade eclesiástica.*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1154 - Feita a separação dos cônjuges, devem-se tomar oportunas providências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para o devido sustento e educação dos filhos.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1155 - O cônjuge inocente pode louvavelmente admitir de novo o outro cônjuge à</a:t>
            </a:r>
          </a:p>
          <a:p>
            <a:r>
              <a:rPr lang="pt-BR" sz="1400" b="1" dirty="0">
                <a:latin typeface="Arial" pitchFamily="34" charset="0"/>
                <a:cs typeface="Arial" pitchFamily="34" charset="0"/>
              </a:rPr>
              <a:t>vida conjugal e, nesse caso, renuncia ao direito de separação.</a:t>
            </a:r>
          </a:p>
        </p:txBody>
      </p:sp>
    </p:spTree>
    <p:extLst>
      <p:ext uri="{BB962C8B-B14F-4D97-AF65-F5344CB8AC3E}">
        <p14:creationId xmlns:p14="http://schemas.microsoft.com/office/powerpoint/2010/main" val="4070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LIRIO  LAGO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CONVALIDAÇÃO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MATRIMÔNIO CAP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i="1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b="1" i="1" dirty="0">
                <a:latin typeface="Arial" pitchFamily="34" charset="0"/>
                <a:cs typeface="Arial" pitchFamily="34" charset="0"/>
              </a:rPr>
              <a:t>Da convalidação simples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556792"/>
            <a:ext cx="7139136" cy="5184576"/>
          </a:xfrm>
        </p:spPr>
        <p:txBody>
          <a:bodyPr>
            <a:normAutofit lnSpcReduction="10000"/>
          </a:bodyPr>
          <a:lstStyle/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1156 - § 1. Para convalidar um matrimônio nulo por impedimento dirimente,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requer-se que cesse ou seja dispensado o impedimento e pelo menos a parte consciente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do impedimento renove o consentimento.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§ 2. Essa renovação se requer para a validade da convalidação, por direito eclesiástico,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mesmo que ambas as partes, no início, tenham dado o consentimento e não tenham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revogado depois.*</a:t>
            </a:r>
          </a:p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1157 - A renovação do consentimento deve ser novo ato de vontade para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matrimônio, que a parte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renovan-te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sabe ou pensa ter sido nulo desde o princípio.</a:t>
            </a:r>
          </a:p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1158 - § 1. Se o impedimento é público, o consentimento deve ser renovado por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ambas as partes, segundo a forma canônica, salva a prescrição do </a:t>
            </a:r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1127, § 2.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§ 2. Se o impedimento não pode ser provado, basta que o consentimento seja renovado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em particular e em segredo, e só pela parte cônscia do impedimento, contanto que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persevere o consentimento dado pela outra parte; ou por ambas as partes, se 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impedimento for conhecido por ambas.*</a:t>
            </a:r>
          </a:p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1159 - § 1. O matrimônio nulo por falta de consentimento se convalida, se a parte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que não tinha consentido dá o consentimento, contanto que persevere o consentimento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dado pela outra parte.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§ 2. Se a falta de consentimento não se pode provar, basta que a parte que não tinha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consentido dê o consentimento em particular e em segredo.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§ 3. Se a falta de consentimento se pode provar, é necessário que se dê o consentimento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segundo a forma canônica.*</a:t>
            </a:r>
          </a:p>
          <a:p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1160 - O matrimônio nulo por falta de forma, para se tornar válido, deve ser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contraído novamente segundo a forma canônica, salva a prescrição do </a:t>
            </a:r>
            <a:r>
              <a:rPr lang="pt-BR" sz="13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. 1127, § 2.</a:t>
            </a:r>
          </a:p>
        </p:txBody>
      </p:sp>
    </p:spTree>
    <p:extLst>
      <p:ext uri="{BB962C8B-B14F-4D97-AF65-F5344CB8AC3E}">
        <p14:creationId xmlns:p14="http://schemas.microsoft.com/office/powerpoint/2010/main" val="23734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pt-BR" sz="2800" b="1" i="1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800" b="1" i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 radical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620688"/>
            <a:ext cx="7416824" cy="6048672"/>
          </a:xfrm>
        </p:spPr>
        <p:txBody>
          <a:bodyPr>
            <a:normAutofit/>
          </a:bodyPr>
          <a:lstStyle/>
          <a:p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1161 - § 1. 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radical de um matrimônio nulo é sua convalidação, sem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renovação de consentimento, concedida pela autoridade competente, trazendo consigo a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dispensa do impedimento, se o houver, e também da forma canônica, se não tiver sido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observada, como ainda a retrotração dos efeitos canônicos ao passado.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§2. A convalidação é feita desde o momento em que se concede a graça; mas a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retrotração se entende feita até ao momento da celebração do matrimônio, a não ser que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expressamente se determine outra coisa.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§ 3. Não se conceda 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radical, se não for provável que as partes queiram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perseverar na vida conjugal.*</a:t>
            </a:r>
          </a:p>
          <a:p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1162 - § 1. Se em ambas as partes ou numa delas falta o consentimento, o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matrimônio não pode ser objeto de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radical, quer o consentimento tenha faltado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desde o início, quer tenha sido dado desde o início mas depois tenha sido revogado.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§ 2. Se não houve o consentimento desde o início, mas depois foi dado, pode ser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concedida 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desde o momento em que foi dado o consentimento.</a:t>
            </a:r>
          </a:p>
          <a:p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1163 - § 1. Pode ser sanado o matrimônio nulo por impedimento ou por falta de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forma legítima, contanto que persevere o consentimento de ambas as partes.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§ 2. O matrimônio nulo por impedimento de direito natural ou divino positivo só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pode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ser sanado depois de cessado o impedimento.</a:t>
            </a:r>
          </a:p>
          <a:p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1164 -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pode ser concedida validamente, mesmo sem o conhecimento de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uma das partes ou de ambas; não se conceda, porém, a não ser por causa grave.</a:t>
            </a:r>
          </a:p>
          <a:p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1165 - § 1.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radical pode ser concedida pela Sé Apostólica.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§ 2. Pode ser concedida pelo Bispo diocesano, caso por caso, ainda que concorram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vários motivos de nulidade no mesmo matrimônio, observando-se as condições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mencionadas no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1125, para a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sanação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do matrimônio misto; mas não pode ser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concedida por ele, se existe impedimento, cuja dispensa está reservada à Sé Apostólica,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de acordo com o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. 1078, § 2, ou se trata de impedimento de direito natural ou divino</a:t>
            </a:r>
          </a:p>
          <a:p>
            <a:r>
              <a:rPr lang="pt-BR" sz="1200" b="1" dirty="0">
                <a:latin typeface="Arial" pitchFamily="34" charset="0"/>
                <a:cs typeface="Arial" pitchFamily="34" charset="0"/>
              </a:rPr>
              <a:t>positivo que já cessou.*</a:t>
            </a:r>
          </a:p>
        </p:txBody>
      </p:sp>
    </p:spTree>
    <p:extLst>
      <p:ext uri="{BB962C8B-B14F-4D97-AF65-F5344CB8AC3E}">
        <p14:creationId xmlns:p14="http://schemas.microsoft.com/office/powerpoint/2010/main" val="2586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7240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87230" y="1022473"/>
            <a:ext cx="4038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604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pt-BR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3-ASPECTO-TEOLOGICO </a:t>
            </a:r>
            <a:r>
              <a:rPr lang="pt-BR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latin typeface="Arial" pitchFamily="34" charset="0"/>
                <a:cs typeface="Arial" pitchFamily="34" charset="0"/>
              </a:rPr>
              <a:t>R) Em Gênesis (1,27-32), Deus criou o homem e a mulher à sua imagem para serem fecundos e os abençoa. “Assim, o matrimônio aparece em toda a sua sacralidade, “instituído” e santificado pelo próprio Deus, em cuja presença se cumpre e se desenvolve. ”2 Além disso, a fecundidade ocupa o primeiro lugar e tem a bênção de Deus (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Gn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1,28), determinando a finalidade do casal, sua vocação. Desde o início, a benção ao casal é para a fecundidade e a administração responsável da Terra. O casal recebe de Deus a tarefa de “continuar” a criação: “enchei a Terra e submetei-a”. (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Gn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2,18): O senhor Deus disse: Não é bom que o homem esteja só, vou dar-lhe uma auxiliar, que se seja adequada.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Gn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2,23: Eis aqui disse o homem, osso dos meus ossos, e a carne da minha carne, e ela se chamara mulher, porque foi tomada do homem. (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Gn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 2,24) : Por isso o homem deixa o seu pai, e a sua mãe para se unir a sua mulher, e já não são mais do que uma só carne</a:t>
            </a:r>
            <a:br>
              <a:rPr lang="pt-BR" sz="1600" dirty="0">
                <a:latin typeface="Arial" pitchFamily="34" charset="0"/>
                <a:cs typeface="Arial" pitchFamily="34" charset="0"/>
              </a:rPr>
            </a:b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7444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3.1-ASPECTO-</a:t>
            </a:r>
            <a:r>
              <a:rPr lang="pt-BR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-JURÍDICO.</a:t>
            </a:r>
            <a:br>
              <a:rPr lang="pt-BR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Para os adeptos da teoria, contratualista o casamento é um negócio 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jurídico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 que depende da livre manifestação de vontade das partes para sua realização, de modo a produzir seus efeitos patrimoniais regulados pelo regime de bens, assim, o matrimônio seria um “contrato” a ser apreciado diante do plano da existência.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99" y="2924944"/>
            <a:ext cx="3295625" cy="27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Como se da a celebração do </a:t>
            </a:r>
            <a:r>
              <a:rPr lang="pt-BR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matrimonio</a:t>
            </a: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R) Somente são validos os matrimônios contraídos perante um ministro assistente e duas testemunhas (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1108). Considera-se assistente do matrimonio somente aquele que, estando presente, solicita a manifestação do consentimento dos contraentes, e a recebe em nome da Igreja.</a:t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endParaRPr lang="pt-BR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302433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76" y="2996951"/>
            <a:ext cx="274431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72808" cy="63408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4) QUEM SÃO OS MINISTROS DO MATRIMONIO.</a:t>
            </a:r>
            <a:b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 R) O MINISTRO DO SACRAMENTO SÃO OS PRÓPRIOS NOIVOS.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22959"/>
            <a:ext cx="2664296" cy="300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5525"/>
            <a:ext cx="2304256" cy="300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Para existir o sacramento do matrimonio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primeiramente,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união de um homem e uma mulher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que em um cartório, ou registro civil, que se comprometam, livremente a quererem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se unir em um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compromisso, de casamento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civil perante duas testemunhas,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que comprove, 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um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documento, onde aparece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assinatura e, todos os dados dos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noivos,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que estão querendo fazer essa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união civil,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comprovada no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cartório,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assinada pela autoridade competente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Feito esse primeiro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casal, homem e mulher, vão até a paroquia que pertencem, com os documentos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necessários,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entrarem com o pedido, para se unirem com o sacramento do matrimonio na Igreja e,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assim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começarem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os tramites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necessários, para que essa celebração possa ser concluída e, assim alguém responsável,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na paroquia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poder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verificar se não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algum impedimento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que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não possa ser realizado esse compromisso e,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aceito pela Igreja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feito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toda essa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analise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por parte 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Igreja, compromisso esse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também anunciado em algum meio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comunicação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como, radio 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jornal,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onde todos passam 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acesso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 compromisso 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a Igreja esta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assumindo junto com os noivos,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todos possam estar de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conscientes, desse compromisso que os noivos estão assumindo perante a comunidade e toda a Igreja católica. 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08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5)  QUAL A MATÉRIA E QUAL É A FORMA.</a:t>
            </a:r>
            <a:br>
              <a:rPr lang="pt-B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R:1)  A matéria do Sacramento é o contrato assinado pelo casal no final da cerimonia. </a:t>
            </a: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R:2)  A forma do Sacramento do Matrimonio são as palavras que eles dizem para significar que aceitam “o contrato”:</a:t>
            </a:r>
          </a:p>
          <a:p>
            <a:pPr algn="just"/>
            <a:r>
              <a:rPr lang="pt-BR" sz="1800" dirty="0">
                <a:latin typeface="Arial" pitchFamily="34" charset="0"/>
                <a:cs typeface="Arial" pitchFamily="34" charset="0"/>
              </a:rPr>
              <a:t> Matéria; Entrega e aceitação. Forma, ,(nome) eu te recebo por (minha mulher) (meu marido) e prometo ser fiel, na alegria e na tristeza, na saúde e na doença, amando-te e respeitando-te todos os dias da minha vida.</a:t>
            </a:r>
          </a:p>
          <a:p>
            <a:pPr marL="0" indent="0" algn="just">
              <a:buNone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9074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80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SIGNIFICADO DE ALGUMAS PALAVRAS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BR" sz="1600" dirty="0" smtClean="0"/>
              <a:t>CONCUMBINATO NOTORIO OU PUBLICO. </a:t>
            </a:r>
            <a:r>
              <a:rPr lang="pt-BR" sz="1600" dirty="0"/>
              <a:t>união </a:t>
            </a:r>
            <a:r>
              <a:rPr lang="pt-BR" sz="1600" dirty="0" smtClean="0"/>
              <a:t>estável, não </a:t>
            </a:r>
            <a:r>
              <a:rPr lang="pt-BR" sz="1600" dirty="0"/>
              <a:t>divorciadas </a:t>
            </a:r>
            <a:r>
              <a:rPr lang="pt-BR" sz="1600" b="1" dirty="0"/>
              <a:t>ou</a:t>
            </a:r>
            <a:r>
              <a:rPr lang="pt-BR" sz="1600" dirty="0"/>
              <a:t> separadas.</a:t>
            </a:r>
            <a:endParaRPr lang="pt-BR" sz="1600" dirty="0" smtClean="0"/>
          </a:p>
          <a:p>
            <a:r>
              <a:rPr lang="pt-BR" sz="1600" dirty="0" smtClean="0"/>
              <a:t>RATIFICADO OU CONSUMADO.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O Matrimônio celebrado na Igreja é </a:t>
            </a:r>
            <a:r>
              <a:rPr lang="pt-BR" sz="1100" b="1" dirty="0">
                <a:latin typeface="Arial" pitchFamily="34" charset="0"/>
                <a:cs typeface="Arial" pitchFamily="34" charset="0"/>
              </a:rPr>
              <a:t>ratificado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 e é </a:t>
            </a:r>
            <a:r>
              <a:rPr lang="pt-BR" sz="1100" b="1" dirty="0">
                <a:latin typeface="Arial" pitchFamily="34" charset="0"/>
                <a:cs typeface="Arial" pitchFamily="34" charset="0"/>
              </a:rPr>
              <a:t>Consumado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 no ato sexual</a:t>
            </a: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/>
              <a:t>PUTATIVO </a:t>
            </a:r>
            <a:r>
              <a:rPr lang="pt-BR" sz="1600" i="1" dirty="0"/>
              <a:t>agir como dono e no fim é apenas um </a:t>
            </a:r>
            <a:r>
              <a:rPr lang="pt-BR" sz="1600" i="1" dirty="0" smtClean="0"/>
              <a:t>empregado ( PARECE QUE É, MAS)</a:t>
            </a:r>
            <a:endParaRPr lang="pt-BR" sz="1600" dirty="0" smtClean="0"/>
          </a:p>
          <a:p>
            <a:r>
              <a:rPr lang="pt-BR" sz="1600" dirty="0" smtClean="0"/>
              <a:t>UNILATERAL OU BILATERAL.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IRMÃOS ATE QUARTO GRAU, EM LINHA RETA.</a:t>
            </a:r>
          </a:p>
          <a:p>
            <a:r>
              <a:rPr lang="pt-BR" sz="1600" dirty="0" smtClean="0"/>
              <a:t>NUBENTES.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NOIVOS, CASAMENTO FEITO ONDE O PROCURADOR ESTA PRESENTE, NOIVOS AUSENTES.</a:t>
            </a:r>
          </a:p>
          <a:p>
            <a:r>
              <a:rPr lang="pt-BR" sz="1600" dirty="0" smtClean="0"/>
              <a:t>MATRIMONIO DE VAGANTES.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QUE NÃO TEM DOMICILIO FIXO.</a:t>
            </a:r>
          </a:p>
          <a:p>
            <a:r>
              <a:rPr lang="pt-BR" sz="1600" dirty="0" smtClean="0"/>
              <a:t>DIRIMENTE.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IMPEDIMENTOS QUE NÃO PERMITEM TAL MATRIMONIO, SANGUINIO, IMPOTENCIA,ETC</a:t>
            </a:r>
          </a:p>
          <a:p>
            <a:r>
              <a:rPr lang="pt-BR" sz="1600" dirty="0" smtClean="0"/>
              <a:t>FORO EXTERNO. </a:t>
            </a:r>
            <a:r>
              <a:rPr lang="pt-BR" sz="1600" dirty="0"/>
              <a:t>onde o ato é público e verificável.</a:t>
            </a:r>
            <a:endParaRPr lang="pt-BR" sz="1600" dirty="0" smtClean="0"/>
          </a:p>
          <a:p>
            <a:r>
              <a:rPr lang="pt-BR" sz="1600" dirty="0" smtClean="0"/>
              <a:t>COPULAR</a:t>
            </a:r>
          </a:p>
          <a:p>
            <a:r>
              <a:rPr lang="pt-BR" sz="1600" dirty="0" smtClean="0"/>
              <a:t>ARREBATADA</a:t>
            </a:r>
          </a:p>
          <a:p>
            <a:r>
              <a:rPr lang="pt-BR" sz="1600" dirty="0" smtClean="0"/>
              <a:t>DEFACÇÃO DA FÉ. ABANDONAR A IGREJA, NEGAR A FÉ.</a:t>
            </a:r>
          </a:p>
          <a:p>
            <a:r>
              <a:rPr lang="pt-BR" sz="1600" dirty="0" smtClean="0"/>
              <a:t>MATRIMONIO MISTO MATRIMONIO SECRETO. </a:t>
            </a:r>
            <a:r>
              <a:rPr lang="pt-BR" sz="1400" dirty="0"/>
              <a:t>O casamento misto é aquele que é celebrado entre um católico e um </a:t>
            </a:r>
            <a:r>
              <a:rPr lang="pt-BR" sz="1400" dirty="0" smtClean="0"/>
              <a:t>batizado </a:t>
            </a:r>
            <a:r>
              <a:rPr lang="pt-BR" sz="1400" dirty="0"/>
              <a:t>não católico</a:t>
            </a:r>
            <a:endParaRPr lang="pt-BR" sz="1400" dirty="0" smtClean="0"/>
          </a:p>
          <a:p>
            <a:r>
              <a:rPr lang="pt-BR" sz="1600" dirty="0" smtClean="0"/>
              <a:t>TACITAMENTE. </a:t>
            </a:r>
            <a:r>
              <a:rPr lang="pt-BR" sz="1600" dirty="0"/>
              <a:t>não foi declarado de modo expresso.</a:t>
            </a:r>
            <a:endParaRPr lang="pt-BR" sz="1600" dirty="0" smtClean="0"/>
          </a:p>
          <a:p>
            <a:r>
              <a:rPr lang="pt-BR" sz="1600" dirty="0" smtClean="0"/>
              <a:t>SANÇÃO . </a:t>
            </a:r>
            <a:r>
              <a:rPr lang="pt-BR" sz="1600" dirty="0"/>
              <a:t>meio estabelecido pela legislação, para obrigar o seu cumprimento.</a:t>
            </a:r>
            <a:endParaRPr lang="pt-BR" sz="1600" dirty="0" smtClean="0"/>
          </a:p>
          <a:p>
            <a:r>
              <a:rPr lang="pt-BR" sz="1600" dirty="0" smtClean="0"/>
              <a:t>CONVALIDAÇÃO. </a:t>
            </a:r>
            <a:r>
              <a:rPr lang="pt-BR" sz="1600" dirty="0"/>
              <a:t>tornar válido aquilo que perdeu a validade, restituindo a sua validade.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370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72008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SETE DONS DO ESPIRITO SANTO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848872" cy="4608512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SABEDORIA        ENTENDIMENTO     CONSELHO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FORTALEZA              CIENCIA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PIEDADE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TEMOR de DEUS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 FRUTOS dos DONS do ESPIRITO SANTO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AMOR    ALEGRIA     PAZ      LONGANIMIDADE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BENIGNIDADE       BONDADE          FIDELIDADE 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MANSIDÃO                                  TEMPERANÇA</a:t>
            </a:r>
            <a:endParaRPr lang="pt-B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1)O QUE É ESTE SACRAMENTO.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</a:t>
            </a:r>
            <a:endParaRPr lang="pt-BR" dirty="0"/>
          </a:p>
          <a:p>
            <a:pPr algn="just"/>
            <a:r>
              <a:rPr lang="pt-B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R) É uma aliança matrimonial, que homem e mulher constituem entre si, uma comunhão para toda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vida.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Segundo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Papa Francisco, é um ato de amor e fé.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4664"/>
            <a:ext cx="7859216" cy="6120680"/>
          </a:xfrm>
        </p:spPr>
        <p:txBody>
          <a:bodyPr>
            <a:normAutofit/>
          </a:bodyPr>
          <a:lstStyle/>
          <a:p>
            <a:pPr algn="just"/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pt-BR" sz="2000" b="1" dirty="0" smtClean="0"/>
              <a:t>TÍTULO VII     </a:t>
            </a:r>
            <a:r>
              <a:rPr lang="pt-BR" sz="2000" b="1" dirty="0"/>
              <a:t>DO MATRIMÔNIO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1055 - § 1. O pacto matrimonial, pelo qual o homem e a mulher constituem entre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si o consórcio de toda a vida, por sua índole natural ordenado ao bem dos cônjuges e à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geração e educação da prole, entre batizados foi por Cristo Senhor elevado à dignidade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de sacramento.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§ 2. Portanto, entre batizados não pode haver contrato matrimonial válido, que não seja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por isso mesmo sacramento.*</a:t>
            </a:r>
          </a:p>
          <a:p>
            <a:pPr algn="just"/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1056 - As propriedades essenciais do matrimônio são a unidade e a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indissolubilidade que no matrimônio cristão recebem firmeza especial em virtude do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sacramento.*</a:t>
            </a:r>
          </a:p>
          <a:p>
            <a:pPr algn="just"/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1057 - § 1. É o consentimento das partes legitimamente manifestado entre pessoas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juridicamente hábeis que faz o matrimônio; esse consentimento não pode ser suprido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por nenhum poder humano.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§ 2. O consentimento matrimonial é o ato de vontade pelo qual um homem e uma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mulher, por aliança irrevogável, se entregam e se recebem mutuamente para constituir o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matrimônio.*</a:t>
            </a:r>
          </a:p>
          <a:p>
            <a:pPr algn="just"/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1058 - Podem contrair matrimônio todos os que não são proibidos pelo direito.</a:t>
            </a:r>
          </a:p>
          <a:p>
            <a:pPr algn="just"/>
            <a:r>
              <a:rPr lang="pt-BR" sz="14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1059 - O matrimônio dos católicos, mesmo que só uma das partes seja católica,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rege-se não só pelo direito divino, mas também pelo canônico, salva a competência do</a:t>
            </a:r>
          </a:p>
          <a:p>
            <a:pPr algn="just"/>
            <a:r>
              <a:rPr lang="pt-BR" sz="1400" dirty="0">
                <a:latin typeface="Arial" pitchFamily="34" charset="0"/>
                <a:cs typeface="Arial" pitchFamily="34" charset="0"/>
              </a:rPr>
              <a:t>poder civil sobre os efeitos meramente civis desse matrimônio.*</a:t>
            </a:r>
          </a:p>
        </p:txBody>
      </p:sp>
    </p:spTree>
    <p:extLst>
      <p:ext uri="{BB962C8B-B14F-4D97-AF65-F5344CB8AC3E}">
        <p14:creationId xmlns:p14="http://schemas.microsoft.com/office/powerpoint/2010/main" val="18139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1060 - O matrimônio goza do favor do direito; portanto, em caso de dúvida,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devesse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estar pela validade do matrimônio, enquanto não se prova o contrário.*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1061 - § 1. O matrimônio válido entre os batizados chama-se só ratificado, se não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foi consumado; ratificado e consumado, se os cônjuges realizaram entre si, de modo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humano, o ato conjugal apto por si para a geração de prole, ao qual por sua própria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natureza se ordena o matrimônio, e pelo qual os cônjuges se tomam uma só carne.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Se os cônjuges tiverem coabitado após a celebração do matrimônio,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presume-se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consumação, enquanto não se prova o contrário.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3. O matrimônio inválido chama-se putativo, se tiver sido celebrado de boa-fé ao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menos por uma das partes, enquanto ambas as partes não se certificarem de sua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nulidade.*</a:t>
            </a:r>
          </a:p>
          <a:p>
            <a:r>
              <a:rPr lang="pt-BR" sz="15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1062 - § 1. A promessa de matrimônio, tanto unilateral como bilateral,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denominada esponsais, rege-se pelo direito particular estabelecido pela conferência dos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Bispos, levando-se em conta os costumes e as leis civis se as houver.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§ 2. Da promessa de matrimônio não cabe ação para exigir a celebração do matrimônio,</a:t>
            </a:r>
          </a:p>
          <a:p>
            <a:r>
              <a:rPr lang="pt-BR" sz="1500" dirty="0">
                <a:latin typeface="Arial" pitchFamily="34" charset="0"/>
                <a:cs typeface="Arial" pitchFamily="34" charset="0"/>
              </a:rPr>
              <a:t>mas cabe ação para reparação dos danos, se for devida.</a:t>
            </a:r>
          </a:p>
        </p:txBody>
      </p:sp>
    </p:spTree>
    <p:extLst>
      <p:ext uri="{BB962C8B-B14F-4D97-AF65-F5344CB8AC3E}">
        <p14:creationId xmlns:p14="http://schemas.microsoft.com/office/powerpoint/2010/main" val="727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DO CUIDADO PASTORAL E DO QUE DEVE ANTECEDER A</a:t>
            </a:r>
            <a:br>
              <a:rPr lang="pt-BR" sz="2000" b="1" dirty="0"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cs typeface="Arial" pitchFamily="34" charset="0"/>
              </a:rPr>
              <a:t>CELEBRAÇÃO DO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MATRIMÔNIO CAP I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632848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1063 - Os pastores de almas têm a obrigação de cuidar que a própria comunidade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eclesial preste assistência aos fiéis, para que o estado matrimonial se mantenha no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espírito cristão e progrida na perfeição. Essa assistência deve prestar-se sobretudo: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1º pela pregação, pela catequese apropriada aos menores, aos jovens e adultos, mesmo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pelo uso dos meios de comunicação social, com que sejam os fiéis instruídos sobre o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sentido do matrimônio e o papel dos cônjuges e pais cristãos;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2º com a preparação pessoal para contrair matrimônio, pela qual os noivos se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disponham para a santidade e deveres de seu novo estado;</a:t>
            </a:r>
          </a:p>
          <a:p>
            <a:pPr algn="just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3°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a frutuosa celebração litúrgica do matrimônio, pela qual se manifeste claramente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que os cônjuges simbolizam o mistério da unidade e do amor fecundo entre Cristo e a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Igreja, e dele participam;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4º com o auxilio prestado aos casados para que, guardando e defendendo fielmente a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aliança conjugal, cheguem a levar na família uma vida cada vez mais santa e plena.*</a:t>
            </a:r>
          </a:p>
          <a:p>
            <a:pPr algn="just"/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1064 - Compete ao Ordinário local cuidar que essa assistência seja devidamente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organizada, ouvindo, se parecer oportuno, homens e mulheres de comprovada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experiência e competência.</a:t>
            </a:r>
          </a:p>
          <a:p>
            <a:pPr algn="just"/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1065 - § 1. Os católicos, que ainda não receberam o sacramento da confirmação,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recebam-no antes de serem admitidos ao matrimônio, se isto for possível fazer sem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grave incômodo.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§ 2. Para que o sacramento do matrimônio seja recebido com fruto,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recomenda-se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insistentemente aos noivos que se aproximem dos sacramentos da penitência e da</a:t>
            </a:r>
          </a:p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santíssima Eucaristia.*</a:t>
            </a:r>
          </a:p>
          <a:p>
            <a:r>
              <a:rPr lang="pt-BR" sz="1400" b="1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 1066 - Antes da celebração do matrimônio, deve constar que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nada                                               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impede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sua  válida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e lícita celebração.*</a:t>
            </a:r>
          </a:p>
        </p:txBody>
      </p:sp>
    </p:spTree>
    <p:extLst>
      <p:ext uri="{BB962C8B-B14F-4D97-AF65-F5344CB8AC3E}">
        <p14:creationId xmlns:p14="http://schemas.microsoft.com/office/powerpoint/2010/main" val="1483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84576"/>
          </a:xfrm>
        </p:spPr>
        <p:txBody>
          <a:bodyPr>
            <a:noAutofit/>
          </a:bodyPr>
          <a:lstStyle/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1067 - A Conferência dos Bispos estabeleça normas sobre o exame dos noivos,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sobre os proclamas matrimoniais e outros meios oportunos para fazer 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investigações que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são necessárias antes do matrimônio, e assim, tudo cuidadosamente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observado, possa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 pároco proceder à assistência do matrimônio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.*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1068 - Em perigo de morte, não sendo possível obter outras provas e não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havendo indícios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em contrário, basta a afirmação dos nubentes, mesmo sob juramento, se for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 caso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de que são batizados e não existe nenhum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impedimento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1069 - Todos os fiéis têm a obrigação de manifestar ao pároco ou ao Ordinário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local, antes da celebração do matrimônio, os impedimentos de que tenham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conhecimento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1070 - Se outro tiver feito as investigações, e não o pároco a quem compete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assistir ao matrimônio, informe quanto antes, por documento autêntico, o resultado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pároco.*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7970</Words>
  <Application>Microsoft Office PowerPoint</Application>
  <PresentationFormat>Apresentação na tela (4:3)</PresentationFormat>
  <Paragraphs>623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 DISCIPLINA: DIREITO CANONICO</vt:lpstr>
      <vt:lpstr>SACRAMENTO DO MATRIMONIO</vt:lpstr>
      <vt:lpstr>ALCIDES  NEGHERBON  COMO SE FORMA O SACRAMENTO DO MATRIMONIO</vt:lpstr>
      <vt:lpstr>Apresentação do PowerPoint</vt:lpstr>
      <vt:lpstr>1)O QUE É ESTE SACRAMENTO.  </vt:lpstr>
      <vt:lpstr>Apresentação do PowerPoint</vt:lpstr>
      <vt:lpstr>Apresentação do PowerPoint</vt:lpstr>
      <vt:lpstr>DO CUIDADO PASTORAL E DO QUE DEVE ANTECEDER A CELEBRAÇÃO DO MATRIMÔNIO CAP I</vt:lpstr>
      <vt:lpstr>Apresentação do PowerPoint</vt:lpstr>
      <vt:lpstr>Apresentação do PowerPoint</vt:lpstr>
      <vt:lpstr>LEANDRO  ARTEN DOS IMPEDIMENTOS DIRIMENTES EM GERAL CAPII </vt:lpstr>
      <vt:lpstr>Apresentação do PowerPoint</vt:lpstr>
      <vt:lpstr>Apresentação do PowerPoint</vt:lpstr>
      <vt:lpstr>DOS IMPEDIMENTOS DIRIMENTES EM ESPECIAL CAP III</vt:lpstr>
      <vt:lpstr>Apresentação do PowerPoint</vt:lpstr>
      <vt:lpstr>Apresentação do PowerPoint</vt:lpstr>
      <vt:lpstr>MIGUEL FRANCENER DO CONSENTIMENTO MATRIMONIAL CAPVI</vt:lpstr>
      <vt:lpstr>Apresentação do PowerPoint</vt:lpstr>
      <vt:lpstr>Apresentação do PowerPoint</vt:lpstr>
      <vt:lpstr>DA FORMA DA CELEBRAÇÃO DO MATRIMÔNIO CAP V</vt:lpstr>
      <vt:lpstr>Apresentação do PowerPoint</vt:lpstr>
      <vt:lpstr>Apresentação do PowerPoint</vt:lpstr>
      <vt:lpstr>Apresentação do PowerPoint</vt:lpstr>
      <vt:lpstr>Apresentação do PowerPoint</vt:lpstr>
      <vt:lpstr>FRANCISCO  CESÁR DOS MATRIMÔNIOS MISTOS IV</vt:lpstr>
      <vt:lpstr>Apresentação do PowerPoint</vt:lpstr>
      <vt:lpstr>DA CELEBRAÇÃO SECRETA DO MATRIMÔNIO CAP VII</vt:lpstr>
      <vt:lpstr>DOS EFEITOS DO MATRIMÔNIO CAP VIII</vt:lpstr>
      <vt:lpstr>DA SEPARAÇÃO DOS CÔNJUGES CAP IX Art. 1 Da dissolução do vínculo</vt:lpstr>
      <vt:lpstr>Apresentação do PowerPoint</vt:lpstr>
      <vt:lpstr>Apresentação do PowerPoint</vt:lpstr>
      <vt:lpstr>Art. 2  Da separação com permanência do vínculo</vt:lpstr>
      <vt:lpstr>LIRIO  LAGO DA CONVALIDAÇÃO DO MATRIMÔNIO CAP X Art. 1 Da convalidação simples</vt:lpstr>
      <vt:lpstr>Art. 2  Da sanação radical</vt:lpstr>
      <vt:lpstr>Apresentação do PowerPoint</vt:lpstr>
      <vt:lpstr>                                  3-ASPECTO-TEOLOGICO . R) Em Gênesis (1,27-32), Deus criou o homem e a mulher à sua imagem para serem fecundos e os abençoa. “Assim, o matrimônio aparece em toda a sua sacralidade, “instituído” e santificado pelo próprio Deus, em cuja presença se cumpre e se desenvolve. ”2 Além disso, a fecundidade ocupa o primeiro lugar e tem a bênção de Deus (Gn 1,28), determinando a finalidade do casal, sua vocação. Desde o início, a benção ao casal é para a fecundidade e a administração responsável da Terra. O casal recebe de Deus a tarefa de “continuar” a criação: “enchei a Terra e submetei-a”. (Gn 2,18): O senhor Deus disse: Não é bom que o homem esteja só, vou dar-lhe uma auxiliar, que se seja adequada. Gn 2,23: Eis aqui disse o homem, osso dos meus ossos, e a carne da minha carne, e ela se chamara mulher, porque foi tomada do homem. (Gn  2,24) : Por isso o homem deixa o seu pai, e a sua mãe para se unir a sua mulher, e já não são mais do que uma só carne </vt:lpstr>
      <vt:lpstr>3.1-ASPECTO--JURÍDICO.  Para os adeptos da teoria, contratualista o casamento é um negócio jurídico que depende da livre manifestação de vontade das partes para sua realização, de modo a produzir seus efeitos patrimoniais regulados pelo regime de bens, assim, o matrimônio seria um “contrato” a ser apreciado diante do plano da existência. </vt:lpstr>
      <vt:lpstr>3) Como se da a celebração do matrimonio </vt:lpstr>
      <vt:lpstr> 4) QUEM SÃO OS MINISTROS DO MATRIMONIO. </vt:lpstr>
      <vt:lpstr>5)  QUAL A MATÉRIA E QUAL É A FORMA. </vt:lpstr>
      <vt:lpstr>SIGNIFICADO DE ALGUMAS PALAVRAS</vt:lpstr>
      <vt:lpstr>SETE DONS DO ESPIRITO SANTO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DO MATRIMONIO</dc:title>
  <dc:creator>user</dc:creator>
  <cp:lastModifiedBy>user</cp:lastModifiedBy>
  <cp:revision>99</cp:revision>
  <dcterms:created xsi:type="dcterms:W3CDTF">2017-04-23T23:53:07Z</dcterms:created>
  <dcterms:modified xsi:type="dcterms:W3CDTF">2017-05-05T03:25:45Z</dcterms:modified>
</cp:coreProperties>
</file>