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5" r:id="rId1"/>
  </p:sldMasterIdLst>
  <p:sldIdLst>
    <p:sldId id="256" r:id="rId2"/>
    <p:sldId id="257" r:id="rId3"/>
    <p:sldId id="258" r:id="rId4"/>
    <p:sldId id="259" r:id="rId5"/>
    <p:sldId id="261" r:id="rId6"/>
    <p:sldId id="280" r:id="rId7"/>
    <p:sldId id="260" r:id="rId8"/>
    <p:sldId id="262" r:id="rId9"/>
    <p:sldId id="263" r:id="rId10"/>
    <p:sldId id="264" r:id="rId11"/>
    <p:sldId id="265" r:id="rId12"/>
    <p:sldId id="267" r:id="rId13"/>
    <p:sldId id="269" r:id="rId14"/>
    <p:sldId id="279" r:id="rId15"/>
    <p:sldId id="270" r:id="rId16"/>
    <p:sldId id="271" r:id="rId17"/>
    <p:sldId id="281" r:id="rId18"/>
    <p:sldId id="282" r:id="rId19"/>
    <p:sldId id="272" r:id="rId20"/>
    <p:sldId id="273" r:id="rId21"/>
    <p:sldId id="275" r:id="rId22"/>
    <p:sldId id="276" r:id="rId23"/>
    <p:sldId id="283" r:id="rId24"/>
    <p:sldId id="284" r:id="rId25"/>
    <p:sldId id="285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6" d="100"/>
          <a:sy n="56" d="100"/>
        </p:scale>
        <p:origin x="-10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CED3E41-E2DE-48B7-AD25-2C05D8372D60}" type="datetime4">
              <a:rPr lang="en-US" smtClean="0"/>
              <a:pPr/>
              <a:t>June 28,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9237-00E8-48F5-9A77-8496B8A0E541}" type="datetimeFigureOut">
              <a:rPr lang="en-US" smtClean="0"/>
              <a:t>28/06/15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0992-D05B-4846-8E6E-CA034CB4F1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9237-00E8-48F5-9A77-8496B8A0E541}" type="datetimeFigureOut">
              <a:rPr lang="en-US" smtClean="0"/>
              <a:t>28/06/15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0992-D05B-4846-8E6E-CA034CB4F16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202C6-8B37-41F0-B3E4-774551D1C22F}" type="datetime4">
              <a:rPr lang="en-US" smtClean="0"/>
              <a:pPr/>
              <a:t>June 28,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8F78D1B-BB73-41B2-8202-C6678B761557}" type="datetime4">
              <a:rPr lang="en-US" smtClean="0"/>
              <a:pPr/>
              <a:t>June 28,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11E46-B9AD-4605-BA48-F4BA770367EA}" type="datetime4">
              <a:rPr lang="en-US" smtClean="0"/>
              <a:pPr/>
              <a:t>June 28,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A4492-1D66-40E5-BF5F-8AE5B76A3760}" type="datetime4">
              <a:rPr lang="en-US" smtClean="0"/>
              <a:pPr/>
              <a:t>June 28, 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0120655-FBEF-4656-A8A9-E7D9EB4F4DEC}" type="datetime4">
              <a:rPr lang="en-US" smtClean="0"/>
              <a:pPr/>
              <a:t>June 28, 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B2BA2-D035-44CD-B6C5-345CD46C68A9}" type="datetime4">
              <a:rPr lang="en-US" smtClean="0"/>
              <a:pPr/>
              <a:t>June 28, 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12544D9-E8EB-4DFC-9BAC-8FC5CFB1A919}" type="datetime4">
              <a:rPr lang="en-US" smtClean="0"/>
              <a:pPr/>
              <a:t>June 28, 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x-none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F894904-8048-429B-BF77-F17DA8F8287B}" type="datetime4">
              <a:rPr lang="en-US" smtClean="0"/>
              <a:pPr/>
              <a:t>June 28, 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x-none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6441D7B3-F7C5-4013-AC5D-399DD8DB11FA}" type="datetime4">
              <a:rPr lang="en-US" smtClean="0"/>
              <a:pPr/>
              <a:t>June 28, 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hf sldNum="0" hdr="0" ftr="0" dt="0"/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questão</a:t>
            </a:r>
            <a:r>
              <a:rPr lang="en-US" dirty="0" smtClean="0"/>
              <a:t> do </a:t>
            </a:r>
            <a:r>
              <a:rPr lang="en-US" dirty="0" err="1" smtClean="0"/>
              <a:t>homem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ANTROPOLOGIA </a:t>
            </a:r>
            <a:br>
              <a:rPr lang="en-US" dirty="0" smtClean="0"/>
            </a:br>
            <a:r>
              <a:rPr lang="en-US" dirty="0" smtClean="0"/>
              <a:t>FILOSÓFICA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518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721" y="405299"/>
            <a:ext cx="8660959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3200" i="1" dirty="0"/>
              <a:t>"Nenhuma época teve noções tão variadas e numerosas sobre o homem como a </a:t>
            </a:r>
            <a:r>
              <a:rPr lang="pt-BR" sz="3200" i="1" dirty="0" smtClean="0"/>
              <a:t>atual. 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348" y="1648217"/>
            <a:ext cx="3810000" cy="26663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6721" y="4809550"/>
            <a:ext cx="8498819" cy="20621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3200" i="1" dirty="0"/>
              <a:t>Nenhuma época conseguiu, como a nossa, apresentar o seu conhecimento sobre o homem de modo tão eficaz e fascinante, nem comunicá-lo de modo tão fácil e rápido.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63239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303" y="405299"/>
            <a:ext cx="824209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i="1" dirty="0"/>
              <a:t>Mas também é verdade que nenhuma época soube menos que a nossa sobre o que é o homem. Nunca o homem assumiu um aspecto tão problemático como </a:t>
            </a:r>
            <a:r>
              <a:rPr lang="pt-BR" sz="3200" i="1" dirty="0" smtClean="0"/>
              <a:t>atualmente.</a:t>
            </a:r>
            <a:r>
              <a:rPr lang="pt-BR" sz="3200" dirty="0" smtClean="0"/>
              <a:t> </a:t>
            </a:r>
            <a:r>
              <a:rPr lang="pt-BR" sz="3200" dirty="0"/>
              <a:t>(HEIDEGGER, M. </a:t>
            </a:r>
            <a:r>
              <a:rPr lang="pt-BR" sz="3200" b="1" dirty="0"/>
              <a:t>Sobre o Humanismo </a:t>
            </a:r>
            <a:r>
              <a:rPr lang="pt-BR" sz="3200" dirty="0"/>
              <a:t>)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00" y="2945174"/>
            <a:ext cx="3860800" cy="391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92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744" y="472849"/>
            <a:ext cx="8498820" cy="30469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3200" dirty="0"/>
              <a:t>Temos de recordar aqui o caráter da tarefa filosófica. Filosofar, antes que elaborar respostas, é questionar, tomar consciência, iluminar os grandes problemas ou grandes interrogações do homem, mesmo que sejam interrogações dirigidas sobre si mesmo.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895" y="3755772"/>
            <a:ext cx="5715000" cy="3102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1989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3894" y="353961"/>
            <a:ext cx="8493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ANTROPOLOGIA GREGA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3894" y="1277291"/>
            <a:ext cx="84934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dirty="0"/>
              <a:t>No que se refere à filosofia grega, levaremos em consideração alguns elementos da filosofia clássica, especialmente seus dois maiores mestres, Platão e Aristóteles.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2405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4133" y="338667"/>
            <a:ext cx="8314267" cy="166199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x-none" sz="3400" dirty="0"/>
              <a:t>Os começos da antropologia grega estão envoltos ainda nas explicações míticas da cosmogonia. </a:t>
            </a:r>
            <a:endParaRPr lang="pt-BR" sz="3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2554817"/>
            <a:ext cx="5334000" cy="40005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5381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29" y="728744"/>
            <a:ext cx="8097930" cy="59093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3600" dirty="0"/>
              <a:t>“Como, tu, estimadíssimo cidadão da cidade maior e mais notável pela cultura do espírito, não te envergonhas de trabalhar para encheres o mais possível a tua bolsa de dinheiro e de adquirir glória e honras, e não te importas pelos princípios morais, com a verdade e a elevação da tua alma, não empregando nisso o mínimo cuidado?” (Sócrates referido por Platão, in: Apol.29,d).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386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6154" y="458068"/>
            <a:ext cx="81811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cap="small" dirty="0"/>
              <a:t>Platão — Alma, Homem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5529" y="1381398"/>
            <a:ext cx="8451824" cy="34163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3600" dirty="0"/>
              <a:t>“A influência do platonismo é, provavelmente, a mais poderosa que se exerceu sobre a concepção clássica do homem, e até hoje a imagem do homem na nossa civilização mostra indeléveis traços platônicos</a:t>
            </a:r>
            <a:r>
              <a:rPr lang="pt-BR" sz="3600" dirty="0" smtClean="0"/>
              <a:t>”.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36985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CaixaDeTexto 1"/>
          <p:cNvSpPr txBox="1">
            <a:spLocks noChangeArrowheads="1"/>
          </p:cNvSpPr>
          <p:nvPr/>
        </p:nvSpPr>
        <p:spPr bwMode="auto">
          <a:xfrm>
            <a:off x="587375" y="314325"/>
            <a:ext cx="79835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pt-BR" sz="4400" b="1"/>
              <a:t>PLATÃO</a:t>
            </a:r>
          </a:p>
        </p:txBody>
      </p:sp>
      <p:sp>
        <p:nvSpPr>
          <p:cNvPr id="13314" name="CaixaDeTexto 2"/>
          <p:cNvSpPr txBox="1">
            <a:spLocks noChangeArrowheads="1"/>
          </p:cNvSpPr>
          <p:nvPr/>
        </p:nvSpPr>
        <p:spPr bwMode="auto">
          <a:xfrm>
            <a:off x="163513" y="4244975"/>
            <a:ext cx="8407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pt-BR" sz="4000"/>
              <a:t>DUALIDADE CORPO E ALMA</a:t>
            </a:r>
          </a:p>
        </p:txBody>
      </p:sp>
      <p:sp>
        <p:nvSpPr>
          <p:cNvPr id="13315" name="CaixaDeTexto 3"/>
          <p:cNvSpPr txBox="1">
            <a:spLocks noChangeArrowheads="1"/>
          </p:cNvSpPr>
          <p:nvPr/>
        </p:nvSpPr>
        <p:spPr bwMode="auto">
          <a:xfrm>
            <a:off x="163513" y="1787525"/>
            <a:ext cx="8202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pt-BR" sz="4000">
                <a:solidFill>
                  <a:srgbClr val="C00000"/>
                </a:solidFill>
              </a:rPr>
              <a:t>ORIGEM DA ALMA</a:t>
            </a:r>
          </a:p>
        </p:txBody>
      </p:sp>
    </p:spTree>
    <p:extLst>
      <p:ext uri="{BB962C8B-B14F-4D97-AF65-F5344CB8AC3E}">
        <p14:creationId xmlns:p14="http://schemas.microsoft.com/office/powerpoint/2010/main" val="3577941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200" y="0"/>
            <a:ext cx="8737600" cy="70802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solidFill>
                  <a:schemeClr val="tx1"/>
                </a:solidFill>
              </a:rPr>
              <a:t> PLATÃO (428-347 a.C.)</a:t>
            </a:r>
            <a:endParaRPr lang="pt-BR" sz="4000" b="1" dirty="0">
              <a:solidFill>
                <a:schemeClr val="tx1"/>
              </a:solidFill>
            </a:endParaRPr>
          </a:p>
        </p:txBody>
      </p:sp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0" y="1049338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pt-BR" sz="4000"/>
              <a:t>Alegoria da Caverna (Livro VII da </a:t>
            </a:r>
            <a:r>
              <a:rPr lang="pt-BR" sz="4000" i="1"/>
              <a:t>República).</a:t>
            </a:r>
            <a:endParaRPr lang="pt-BR" sz="40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33" y="2754828"/>
            <a:ext cx="8111067" cy="35443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97205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6538" y="562174"/>
            <a:ext cx="87224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dirty="0"/>
              <a:t>A</a:t>
            </a:r>
            <a:r>
              <a:rPr lang="pt-BR" sz="3600" dirty="0" smtClean="0"/>
              <a:t> </a:t>
            </a:r>
            <a:r>
              <a:rPr lang="pt-BR" sz="3600" dirty="0"/>
              <a:t>sua explicação sobre a </a:t>
            </a:r>
            <a:r>
              <a:rPr lang="pt-BR" sz="3600" b="1" dirty="0"/>
              <a:t>origem da alma</a:t>
            </a:r>
            <a:r>
              <a:rPr lang="pt-BR" sz="3600" dirty="0"/>
              <a:t> é envolta em linguagem mítica: a alma é plasmada por Demiurgo que na sua obra tem o olhar fixo nas </a:t>
            </a:r>
            <a:r>
              <a:rPr lang="pt-BR" sz="3600" dirty="0" err="1"/>
              <a:t>Idéias</a:t>
            </a:r>
            <a:r>
              <a:rPr lang="pt-BR" sz="3600" dirty="0"/>
              <a:t>. As almas são </a:t>
            </a:r>
            <a:r>
              <a:rPr lang="pt-BR" sz="3600" b="1" dirty="0" err="1"/>
              <a:t>pre-existentes</a:t>
            </a:r>
            <a:r>
              <a:rPr lang="pt-BR" sz="3600" b="1" dirty="0"/>
              <a:t> </a:t>
            </a:r>
            <a:r>
              <a:rPr lang="pt-BR" sz="3600" dirty="0"/>
              <a:t>aos corpos, estão nas estrelas e por uma culpa não identificada “caem” em um corpo físico.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831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8861" y="540399"/>
            <a:ext cx="839072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dirty="0"/>
              <a:t>“A Antropologia Filosófica tem a tarefa de responder à pergunta: o que é o homem?</a:t>
            </a:r>
            <a:r>
              <a:rPr lang="pt-BR" sz="3200" dirty="0" smtClean="0"/>
              <a:t>”.</a:t>
            </a:r>
            <a:endParaRPr lang="pt-BR" sz="3200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300" y="1894616"/>
            <a:ext cx="5588573" cy="496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48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260" y="541353"/>
            <a:ext cx="82228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dirty="0"/>
              <a:t>“(A alma) por algum obscuro acontecimento se fez pesada, cheia de esquecimento e de maldade e caiu na terra, onde se tornou prisioneira de um corpo” (Platão, </a:t>
            </a:r>
            <a:r>
              <a:rPr lang="pt-BR" sz="3600" dirty="0" err="1"/>
              <a:t>Fedro</a:t>
            </a:r>
            <a:r>
              <a:rPr lang="pt-BR" sz="3600" dirty="0"/>
              <a:t>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848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442" y="395604"/>
            <a:ext cx="8514277" cy="53553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3600" dirty="0"/>
              <a:t>O dualismo antropológico de Platão deriva do seu dualismo ontológico </a:t>
            </a:r>
            <a:r>
              <a:rPr lang="pt-BR" sz="3600" dirty="0" smtClean="0"/>
              <a:t>– </a:t>
            </a:r>
            <a:r>
              <a:rPr lang="pt-BR" sz="3600" dirty="0"/>
              <a:t>a oposição entre o Mundo das Ideias e o mundo sensível – e assim o corpo e a alma são entidades não só distintas, mas separadas e opostas. A oposição é também ética, entre a positividade e a negatividade: a alma é a sede do bem, ao passo que o mal  está conjunto com o corpo.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797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173" y="541353"/>
            <a:ext cx="87016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dirty="0"/>
              <a:t>Ele congestiona-nos a alma com paixões amorosas, com desejos, temores, mil imagens variadas e com inúmeras banalidades, de maneira que pode se dizer que não nos deixa um momento de quieta reflexão. 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08173" y="4393284"/>
            <a:ext cx="855591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dirty="0"/>
              <a:t>Pois as guerras e as revoluções e as rixas nenhuma outra coisa as causa senão o corpo e seus apetites.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04819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http://images.slideplayer.com.br/3/1222487/slides/slide_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6532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1"/>
          <p:cNvSpPr txBox="1">
            <a:spLocks noChangeArrowheads="1"/>
          </p:cNvSpPr>
          <p:nvPr/>
        </p:nvSpPr>
        <p:spPr bwMode="auto">
          <a:xfrm>
            <a:off x="436563" y="531813"/>
            <a:ext cx="82216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3600"/>
              <a:t>O CORPO HUMANO É A CARRUAGEM</a:t>
            </a:r>
          </a:p>
        </p:txBody>
      </p:sp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614363" y="1584325"/>
            <a:ext cx="78787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3600">
                <a:solidFill>
                  <a:srgbClr val="FF0000"/>
                </a:solidFill>
              </a:rPr>
              <a:t>EU, O HUMANO QUE A CONDUZ</a:t>
            </a:r>
          </a:p>
        </p:txBody>
      </p:sp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614363" y="2689225"/>
            <a:ext cx="81661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3600"/>
              <a:t>OS PENSAMENTOS (RAZÃO) -  AS RÉDEAS </a:t>
            </a:r>
          </a:p>
        </p:txBody>
      </p:sp>
      <p:sp>
        <p:nvSpPr>
          <p:cNvPr id="15364" name="TextBox 4"/>
          <p:cNvSpPr txBox="1">
            <a:spLocks noChangeArrowheads="1"/>
          </p:cNvSpPr>
          <p:nvPr/>
        </p:nvSpPr>
        <p:spPr bwMode="auto">
          <a:xfrm>
            <a:off x="846138" y="3863975"/>
            <a:ext cx="74977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4000">
                <a:solidFill>
                  <a:srgbClr val="FF0000"/>
                </a:solidFill>
              </a:rPr>
              <a:t>OS SENTIMENTOS SÃO OS CAVALOS</a:t>
            </a:r>
          </a:p>
        </p:txBody>
      </p:sp>
    </p:spTree>
    <p:extLst>
      <p:ext uri="{BB962C8B-B14F-4D97-AF65-F5344CB8AC3E}">
        <p14:creationId xmlns:p14="http://schemas.microsoft.com/office/powerpoint/2010/main" val="3885317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http://images.comunidades.net/pro/profiloclaudemir/Politica_Plat_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768350"/>
            <a:ext cx="8816975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421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8861" y="540399"/>
            <a:ext cx="83907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dirty="0"/>
              <a:t>Onde estou eu, ou, o que sou? De que causa derivo a minha existência e a que condição irei retornar? De quem devo solicitar favores, e de quem devo temer a cólera?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13442" y="3093784"/>
            <a:ext cx="8161029" cy="18466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3200" dirty="0"/>
              <a:t>Que seres me circundam? Quem posso de alguma maneira influenciar, ou quem pode de algum modo influenciar-me? 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969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5349" y="553909"/>
            <a:ext cx="84312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dirty="0"/>
              <a:t>A questão antropológica é, sem dúvida, a mais central e nuclear de toda a filosofia. A mais interessante e desafiadora também.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5349" y="2485835"/>
            <a:ext cx="8296145" cy="35394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3200" dirty="0"/>
              <a:t>Pois trata-se aqui não de compreensão, mas de </a:t>
            </a:r>
            <a:r>
              <a:rPr lang="pt-BR" sz="3200" dirty="0" err="1"/>
              <a:t>autocompreensão</a:t>
            </a:r>
            <a:r>
              <a:rPr lang="pt-BR" sz="3200" dirty="0"/>
              <a:t>: compreensão da minha subjetividade, de minha consciência, </a:t>
            </a:r>
            <a:r>
              <a:rPr lang="pt-BR" sz="3200" i="1" u="sng" dirty="0"/>
              <a:t>minha existência, da minha vida</a:t>
            </a:r>
            <a:r>
              <a:rPr lang="pt-BR" sz="3200" dirty="0"/>
              <a:t>. Mais que “compreensão” é uma fundamental tomada de consciência de mim mesmo.</a:t>
            </a:r>
          </a:p>
          <a:p>
            <a:pPr algn="just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15198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5349" y="553909"/>
            <a:ext cx="84312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/>
              <a:t>Para </a:t>
            </a:r>
            <a:r>
              <a:rPr lang="pt-BR" sz="3200" b="1" dirty="0"/>
              <a:t>Sócrates</a:t>
            </a:r>
            <a:r>
              <a:rPr lang="pt-BR" sz="3200" dirty="0"/>
              <a:t>, a questão das questões filosóficas era: </a:t>
            </a:r>
            <a:r>
              <a:rPr lang="pt-BR" sz="3200" i="1" dirty="0"/>
              <a:t>“conhece-te a ti mesmo”</a:t>
            </a:r>
            <a:r>
              <a:rPr lang="pt-BR" sz="3200" dirty="0"/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536" y="1850866"/>
            <a:ext cx="6036464" cy="4431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4283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92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5349" y="553909"/>
            <a:ext cx="843126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dirty="0"/>
              <a:t>Platão escreve que o filósofo, mesmo sob pena de ser ridicularizado, não cessa de interrogar </a:t>
            </a:r>
            <a:r>
              <a:rPr lang="pt-BR" sz="3200" i="1" dirty="0"/>
              <a:t>“o que seja o homem e o que convém à natureza humana fazer ou sofrer de modo diverso das outras naturezas; ele vai em busca disso e se empenha a fundo na sua pesquisa” </a:t>
            </a:r>
            <a:r>
              <a:rPr lang="pt-BR" sz="3200" dirty="0"/>
              <a:t>(</a:t>
            </a:r>
            <a:r>
              <a:rPr lang="pt-BR" sz="3200" dirty="0" err="1"/>
              <a:t>Teeteto</a:t>
            </a:r>
            <a:r>
              <a:rPr lang="pt-BR" sz="3200" dirty="0"/>
              <a:t>, 174B).</a:t>
            </a:r>
          </a:p>
        </p:txBody>
      </p:sp>
    </p:spTree>
    <p:extLst>
      <p:ext uri="{BB962C8B-B14F-4D97-AF65-F5344CB8AC3E}">
        <p14:creationId xmlns:p14="http://schemas.microsoft.com/office/powerpoint/2010/main" val="4224920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721" y="405299"/>
            <a:ext cx="864744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dirty="0"/>
              <a:t>A reflexão filosófica mais sistematizada tantas vezes destaca o ser humano como aquele que supera os limites da inteligibilidade. Pascal, ainda no século XVII, é incisivo na caracterização do homem – </a:t>
            </a:r>
            <a:r>
              <a:rPr lang="pt-BR" sz="3200" i="1" dirty="0"/>
              <a:t>“a glória e escória do universo”</a:t>
            </a:r>
            <a:r>
              <a:rPr lang="pt-BR" sz="3200" dirty="0"/>
              <a:t> – como paradoxo: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512593"/>
            <a:ext cx="4064000" cy="3176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12594"/>
            <a:ext cx="4431817" cy="3176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5025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768" y="445829"/>
            <a:ext cx="8471796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3200" dirty="0"/>
              <a:t>É perigoso insistir muito em comparar o homem aos animais, sem lhe mostrar a sua grandeza. É também perigoso insistir em mostrar a sua grandeza sem  mostrar sua pequenez. 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310768" y="2967335"/>
            <a:ext cx="8471796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sz="3200" dirty="0"/>
              <a:t>É ainda mais perigoso deixá-lo ignorar ambas as coisas. Mas é muito importante mostrar-lhe uma e outra” (PASCAL, “Pensamentos”).</a:t>
            </a:r>
          </a:p>
        </p:txBody>
      </p:sp>
    </p:spTree>
    <p:extLst>
      <p:ext uri="{BB962C8B-B14F-4D97-AF65-F5344CB8AC3E}">
        <p14:creationId xmlns:p14="http://schemas.microsoft.com/office/powerpoint/2010/main" val="4157274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SOHO.thmx</Template>
  <TotalTime>126</TotalTime>
  <Words>920</Words>
  <Application>Microsoft Macintosh PowerPoint</Application>
  <PresentationFormat>On-screen Show (4:3)</PresentationFormat>
  <Paragraphs>36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SOHO</vt:lpstr>
      <vt:lpstr>ANTROPOLOGIA  FILOSÓFICA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ANTROPOLOGIA  FILOSÓFICA</dc:title>
  <dc:creator>Irineu</dc:creator>
  <cp:lastModifiedBy>Irineu</cp:lastModifiedBy>
  <cp:revision>12</cp:revision>
  <dcterms:created xsi:type="dcterms:W3CDTF">2013-10-02T17:14:03Z</dcterms:created>
  <dcterms:modified xsi:type="dcterms:W3CDTF">2015-06-28T12:45:07Z</dcterms:modified>
</cp:coreProperties>
</file>