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Lucida Sans" panose="020B060402020202020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</p:embeddedFont>
    <p:embeddedFont>
      <p:font typeface="BWSymbol" panose="02020603050405020304" pitchFamily="18" charset="0"/>
      <p:regular r:id="rId32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E3788-17CD-4CA9-99A3-18266BDD6D9B}" type="datetimeFigureOut">
              <a:rPr lang="pt-BR" smtClean="0"/>
              <a:pPr/>
              <a:t>22/11/2014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5D6D-D6F3-4C54-B2BF-9BE14CCE2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1960" y="4005064"/>
            <a:ext cx="4608512" cy="197165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O Eclesiastes</a:t>
            </a:r>
            <a:b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ou</a:t>
            </a:r>
            <a:b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Qoélet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11960" y="596280"/>
            <a:ext cx="4536504" cy="1752600"/>
          </a:xfrm>
        </p:spPr>
        <p:txBody>
          <a:bodyPr>
            <a:normAutofit/>
          </a:bodyPr>
          <a:lstStyle/>
          <a:p>
            <a:r>
              <a:rPr lang="pt-BR" i="1" dirty="0">
                <a:latin typeface="Comic Sans MS" pitchFamily="66" charset="0"/>
              </a:rPr>
              <a:t> </a:t>
            </a:r>
            <a:r>
              <a:rPr lang="pt-BR" sz="2800" i="1" dirty="0" smtClean="0">
                <a:latin typeface="Comic Sans MS" pitchFamily="66" charset="0"/>
              </a:rPr>
              <a:t>”Vaidade </a:t>
            </a:r>
            <a:r>
              <a:rPr lang="pt-BR" sz="2800" i="1" dirty="0">
                <a:latin typeface="Comic Sans MS" pitchFamily="66" charset="0"/>
              </a:rPr>
              <a:t>das </a:t>
            </a:r>
            <a:r>
              <a:rPr lang="pt-BR" sz="2800" i="1" dirty="0" smtClean="0">
                <a:latin typeface="Comic Sans MS" pitchFamily="66" charset="0"/>
              </a:rPr>
              <a:t>vaidades! </a:t>
            </a:r>
            <a:r>
              <a:rPr lang="pt-BR" sz="2800" i="1" dirty="0">
                <a:latin typeface="Comic Sans MS" pitchFamily="66" charset="0"/>
              </a:rPr>
              <a:t>diz o </a:t>
            </a:r>
            <a:r>
              <a:rPr lang="pt-BR" sz="2800" i="1" dirty="0" smtClean="0">
                <a:latin typeface="Comic Sans MS" pitchFamily="66" charset="0"/>
              </a:rPr>
              <a:t>Eclesiastes.” </a:t>
            </a:r>
          </a:p>
          <a:p>
            <a:r>
              <a:rPr lang="pt-BR" sz="2800" i="1" dirty="0" err="1" smtClean="0">
                <a:latin typeface="Comic Sans MS" pitchFamily="66" charset="0"/>
              </a:rPr>
              <a:t>Ecle</a:t>
            </a:r>
            <a:r>
              <a:rPr lang="pt-BR" sz="2800" i="1" dirty="0" smtClean="0">
                <a:latin typeface="Comic Sans MS" pitchFamily="66" charset="0"/>
              </a:rPr>
              <a:t> 1,2</a:t>
            </a:r>
            <a:endParaRPr lang="pt-BR" sz="2800" i="1" dirty="0">
              <a:latin typeface="Comic Sans MS" pitchFamily="66" charset="0"/>
            </a:endParaRPr>
          </a:p>
        </p:txBody>
      </p:sp>
      <p:pic>
        <p:nvPicPr>
          <p:cNvPr id="1026" name="Picture 2" descr="http://www.bible-people.info/Copy_of_Jewish_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5"/>
            <a:ext cx="3995936" cy="5385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literários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Sobre a estrutura discute-se muito. Tomando a frase “é vaidade” como um refrão podemos elencar os tópicos  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Título : 1,1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Princípio geral: 1,2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O homem no mundo e na história: 1,3-11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Salomão e a sua experiência: 11,12-2,26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A sociedade e as suas contradições: 3,1-4,16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As instituições da sociedade: 4,17-6,9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Qoélet e a sabedoria tradicional: 6,10-8,14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Convite à alegria e à ação: 8,15-12,7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Princípio geral: 12,8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/>
              <a:t>Epílogo : 12,9-14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Mensagem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Interpretações </a:t>
            </a:r>
            <a:r>
              <a:rPr lang="pt-BR" dirty="0" smtClean="0"/>
              <a:t> </a:t>
            </a:r>
          </a:p>
          <a:p>
            <a:r>
              <a:rPr lang="pt-BR" dirty="0" smtClean="0"/>
              <a:t>Qo surpreende pelas suas aparentes contradições </a:t>
            </a:r>
          </a:p>
          <a:p>
            <a:r>
              <a:rPr lang="pt-BR" dirty="0" smtClean="0"/>
              <a:t>Pode-se falar em estruturas polares</a:t>
            </a:r>
          </a:p>
          <a:p>
            <a:r>
              <a:rPr lang="pt-BR" dirty="0" smtClean="0"/>
              <a:t>Alguns pensaram que o autor não chegou a completar o livro, e não deu resposta às perguntas levantadas</a:t>
            </a:r>
          </a:p>
          <a:p>
            <a:r>
              <a:rPr lang="pt-BR" dirty="0" smtClean="0"/>
              <a:t>Qo não é nem um tratado sistemático nem uma série de frases desconexas</a:t>
            </a:r>
          </a:p>
          <a:p>
            <a:r>
              <a:rPr lang="pt-BR" dirty="0" smtClean="0"/>
              <a:t>Buscando uma coerência interna, foram propostas três linhas de interpretação: Qoélet pessimista, cético, e pregador da alegria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pessimista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Alguns viram em Qo um homem que não entende o mundo em que vive </a:t>
            </a:r>
          </a:p>
          <a:p>
            <a:pPr lvl="1"/>
            <a:r>
              <a:rPr lang="pt-BR" dirty="0" smtClean="0"/>
              <a:t>Qo não concorda, o mundo não satisfaz</a:t>
            </a:r>
          </a:p>
          <a:p>
            <a:pPr lvl="1"/>
            <a:r>
              <a:rPr lang="pt-BR" dirty="0" smtClean="0"/>
              <a:t>Não oferece plenitude de vida</a:t>
            </a:r>
          </a:p>
          <a:p>
            <a:r>
              <a:rPr lang="pt-BR" dirty="0" smtClean="0"/>
              <a:t>Qo não é ateu, mas acha que Deus é impenetrável: </a:t>
            </a:r>
          </a:p>
          <a:p>
            <a:pPr lvl="1"/>
            <a:r>
              <a:rPr lang="pt-BR" dirty="0" smtClean="0"/>
              <a:t>é inútil buscar o sentido das coisas </a:t>
            </a:r>
          </a:p>
          <a:p>
            <a:pPr lvl="1"/>
            <a:r>
              <a:rPr lang="pt-BR" dirty="0" smtClean="0"/>
              <a:t>Temos poucas certezas: é melhor aproveitar e agradecer as coisas boas da vida.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cético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Sem deixar de ser pessimista sobre a existência, Qoélet olha para ela com um sorriso de ironia, com senso do humor  </a:t>
            </a:r>
          </a:p>
          <a:p>
            <a:r>
              <a:rPr lang="pt-BR" dirty="0" smtClean="0"/>
              <a:t>Não é nem um rebelde nem um consolador</a:t>
            </a:r>
          </a:p>
          <a:p>
            <a:r>
              <a:rPr lang="pt-BR" dirty="0" smtClean="0"/>
              <a:t>As verdades existem, mas Qoélet relativiza com modéstia: 8,17 </a:t>
            </a:r>
          </a:p>
          <a:p>
            <a:r>
              <a:rPr lang="pt-BR" dirty="0" smtClean="0"/>
              <a:t>Os convites para a alegria não provém de uma atitude hedonista, nem de um pessimismo desesperado</a:t>
            </a:r>
          </a:p>
          <a:p>
            <a:r>
              <a:rPr lang="pt-BR" dirty="0" smtClean="0"/>
              <a:t>As coisas boas são dom de Deus, embora sejam raras e passageiras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4005064"/>
            <a:ext cx="748883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verifiquei, em toda a obra de Deus, que o homem nada pode descobrir do que se faz debaixo do sol. Ele se fatiga a investigar, mas não encontra, e se mesmo um sábio pensasse ter alcançado, isso não aconteceria.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cético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palavra </a:t>
            </a:r>
            <a:r>
              <a:rPr lang="pt-BR" i="1" dirty="0" err="1" smtClean="0"/>
              <a:t>hével</a:t>
            </a:r>
            <a:r>
              <a:rPr lang="pt-BR" dirty="0" smtClean="0"/>
              <a:t>  não significa então “coisa absurda, sem sentido”, mas “coisa inconsistente, misteriosa, impalpável”</a:t>
            </a:r>
          </a:p>
          <a:p>
            <a:r>
              <a:rPr lang="pt-BR" dirty="0" smtClean="0"/>
              <a:t>Qoélet seria uma crítica da sabedoria clássica, que achava entender e saber tudo quando de fato não sabemos nada: a nossa sabedoria é </a:t>
            </a:r>
            <a:r>
              <a:rPr lang="pt-BR" i="1" dirty="0" err="1" smtClean="0"/>
              <a:t>hével</a:t>
            </a:r>
            <a:r>
              <a:rPr lang="pt-BR" dirty="0" smtClean="0"/>
              <a:t> </a:t>
            </a:r>
          </a:p>
          <a:p>
            <a:r>
              <a:rPr lang="pt-BR" dirty="0" smtClean="0"/>
              <a:t>Apesar disto Qoélet acha a sabedoria melhor que a insensatez, e não renuncia  a pesquisar e usar os bens que estão ao nosso alcance (sabedoria como comportamento)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pregador da 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Este aspecto já foi captado pelo judaísmo, que lê o livro do Qo na festa dos </a:t>
            </a:r>
            <a:r>
              <a:rPr lang="pt-BR" dirty="0" err="1" smtClean="0"/>
              <a:t>tabernáculos</a:t>
            </a:r>
            <a:r>
              <a:rPr lang="pt-BR" dirty="0" smtClean="0"/>
              <a:t>, uma festa alegre  </a:t>
            </a:r>
          </a:p>
          <a:p>
            <a:r>
              <a:rPr lang="pt-BR" dirty="0" smtClean="0"/>
              <a:t>O acento é colocado nos numerosos convites a “se alegrar”: 2,10.24-25; 3,12-13.22; 5,17-18; 8,15; 9,7-9; 11,9-12,1</a:t>
            </a:r>
          </a:p>
          <a:p>
            <a:r>
              <a:rPr lang="pt-BR" dirty="0" smtClean="0"/>
              <a:t>A raiz </a:t>
            </a:r>
            <a:r>
              <a:rPr lang="pt-BR" dirty="0" err="1" smtClean="0">
                <a:latin typeface="BWSymbol"/>
              </a:rPr>
              <a:t>´am</a:t>
            </a:r>
            <a:r>
              <a:rPr lang="pt-BR" dirty="0" err="1" smtClean="0"/>
              <a:t>a</a:t>
            </a:r>
            <a:r>
              <a:rPr lang="pt-BR" dirty="0" err="1" smtClean="0">
                <a:latin typeface="BWSymbol"/>
              </a:rPr>
              <a:t>µ</a:t>
            </a:r>
            <a:r>
              <a:rPr lang="pt-BR" dirty="0" smtClean="0"/>
              <a:t> (“alegria, prazer”) se encontra 17 vezes no livro, assim como outras expressões parecidas: 2,1.24; 3,13; 5,17; 6,6)</a:t>
            </a:r>
          </a:p>
          <a:p>
            <a:r>
              <a:rPr lang="pt-BR" dirty="0" smtClean="0"/>
              <a:t>Portanto a alegria não é apenas uma minúscula satisfação: para que tanta alegria se nada tem sentido?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7584" y="5157192"/>
            <a:ext cx="73448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Não há nada melhor para o homem que comer, beber e gozar o bem-estar no seu trabalho. Mas eu notei que também isso vem da mão de Deus;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3501008"/>
            <a:ext cx="756084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Eis o que eu reconheci ser bom: que é conveniente ao homem comer, beber, gozar de bem-estar em todo o trabalho ao qual ele se dedica debaixo do sol, durante todos os dias de vida que Deus lhe der. Esta é a sua parte. </a:t>
            </a:r>
            <a:r>
              <a:rPr lang="pt-BR" b="1" baseline="30000" dirty="0" smtClean="0"/>
              <a:t>18</a:t>
            </a:r>
            <a:r>
              <a:rPr lang="pt-BR" dirty="0" smtClean="0"/>
              <a:t> Se Deus dá ao homem bens e riquezas, e lhe concede delas comer e delas tomar sua parte, e se alegrar no seu trabalho, isso é um dom de Deus. (5,17-18)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pregador da 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Mas há outras coisas positivas na vida, segundo o Qoélet</a:t>
            </a:r>
          </a:p>
          <a:p>
            <a:pPr lvl="1"/>
            <a:r>
              <a:rPr lang="pt-BR" dirty="0" smtClean="0"/>
              <a:t>7 vezes fala-se do “temor de Deus”: 3,14; 5,6; 7,18; 8,12-13; 12,13 </a:t>
            </a:r>
          </a:p>
          <a:p>
            <a:r>
              <a:rPr lang="pt-BR" dirty="0" smtClean="0"/>
              <a:t>Certamente em Qo o temor de Deus não é medo nem insegurança: </a:t>
            </a:r>
          </a:p>
          <a:p>
            <a:pPr lvl="1"/>
            <a:r>
              <a:rPr lang="pt-BR" dirty="0" smtClean="0"/>
              <a:t>É respeito e impressão diante da majestade de Deus: 3,14; 5,6; 7,18</a:t>
            </a:r>
          </a:p>
          <a:p>
            <a:pPr lvl="1"/>
            <a:r>
              <a:rPr lang="pt-BR" dirty="0" smtClean="0"/>
              <a:t>E é também a simples atitude religiosa de “se dar bem com Deus”: 8,12-13; 12,13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5805264"/>
            <a:ext cx="74888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Eu sei, no entanto, que a felicidade é para os que temem a Deus, que sua presença enche de respeito,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5085184"/>
            <a:ext cx="734481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Reconheci que tudo o que Deus fez subsistirá sempre, sem que se possa ajuntar nada, nem nada suprimir. Deus procede desta maneira para ser temido.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3284984"/>
            <a:ext cx="69847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Em conclusão: tudo bem entendido, teme a Deus e observa seus preceitos, é este o dever de todo homem.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pregador da 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atitude de Deus com o homem não é arbitrária, distante. Qo 11 vezes fala de Deus que “dá”</a:t>
            </a:r>
          </a:p>
          <a:p>
            <a:pPr lvl="1"/>
            <a:r>
              <a:rPr lang="pt-BR" dirty="0" smtClean="0"/>
              <a:t>A vida: 5,17; 8,15; 9,9; 12,7  </a:t>
            </a:r>
          </a:p>
          <a:p>
            <a:pPr lvl="1"/>
            <a:r>
              <a:rPr lang="pt-BR" dirty="0" smtClean="0"/>
              <a:t>Sabedoria, conhecimento, alegria: 2,26 </a:t>
            </a:r>
          </a:p>
          <a:p>
            <a:pPr lvl="1"/>
            <a:r>
              <a:rPr lang="pt-BR" dirty="0" smtClean="0"/>
              <a:t>A “eternidade” (</a:t>
            </a:r>
            <a:r>
              <a:rPr lang="pt-BR" i="1" dirty="0" err="1" smtClean="0"/>
              <a:t>olam</a:t>
            </a:r>
            <a:r>
              <a:rPr lang="pt-BR" dirty="0" smtClean="0"/>
              <a:t>): 3,11</a:t>
            </a:r>
            <a:r>
              <a:rPr lang="pt-BR" i="1" dirty="0" smtClean="0"/>
              <a:t> 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“Ocupação”: 1,13; 3,10</a:t>
            </a:r>
          </a:p>
          <a:p>
            <a:pPr lvl="1"/>
            <a:r>
              <a:rPr lang="pt-BR" dirty="0" smtClean="0"/>
              <a:t>Ao pecador dá a “tarefa de acumular bens”: 2,26</a:t>
            </a:r>
          </a:p>
          <a:p>
            <a:pPr lvl="1"/>
            <a:r>
              <a:rPr lang="pt-BR" dirty="0" smtClean="0"/>
              <a:t>Deus “faz tudo”: 3,11; 3,14; 7,14.29; 11,5)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499992" y="5517232"/>
            <a:ext cx="38164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todas as coisas que Deus fez são boas, a seu tempo.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5301208"/>
            <a:ext cx="741682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mas ao pecador ele dá a tarefa de recolher e acumular bens, que depois  passará a quem lhe agradar.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4509120"/>
            <a:ext cx="4752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Deus impôs aos homens esta ocupação ingrata.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4293096"/>
            <a:ext cx="70567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Ele pôs, além disso, no seu coração a duração inteira, sem que ninguém possa compreender a obra divina de um extremo a outro.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23728" y="3861048"/>
            <a:ext cx="62646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Àquele que lhe é agradável Deus dá sabedoria, ciência e alegria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987824" y="3068960"/>
            <a:ext cx="504056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gozar de bem-estar em todo o trabalho ao qual ele se dedica debaixo do sol, durante todos os dias de vida que Deus lhe der.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pregador da 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É dom de Deus a riqueza, alegria, poder: Deus </a:t>
            </a:r>
            <a:r>
              <a:rPr lang="pt-BR" dirty="0" err="1" smtClean="0"/>
              <a:t>fa</a:t>
            </a:r>
            <a:r>
              <a:rPr lang="pt-BR" dirty="0" smtClean="0"/>
              <a:t> todas as coisas belas a seu tempo: 3,11  </a:t>
            </a:r>
          </a:p>
          <a:p>
            <a:r>
              <a:rPr lang="pt-BR" dirty="0" smtClean="0"/>
              <a:t>O problema é que o homem não consegue acompanhar a sabedoria divina: o sentido de suas decisões </a:t>
            </a:r>
          </a:p>
          <a:p>
            <a:pPr lvl="1"/>
            <a:r>
              <a:rPr lang="pt-BR" dirty="0" smtClean="0"/>
              <a:t>Pode achar que até as coisas ruins são mandadas por Deus</a:t>
            </a:r>
          </a:p>
          <a:p>
            <a:pPr lvl="1"/>
            <a:r>
              <a:rPr lang="pt-BR" dirty="0" smtClean="0"/>
              <a:t>Ai fica num mar de dúvidas e o esforço por compreender “dá em nada”: tudo </a:t>
            </a:r>
            <a:r>
              <a:rPr lang="pt-BR" i="1" dirty="0" err="1" smtClean="0"/>
              <a:t>hével</a:t>
            </a:r>
            <a:r>
              <a:rPr lang="pt-BR" i="1" dirty="0" smtClean="0"/>
              <a:t>, </a:t>
            </a:r>
            <a:r>
              <a:rPr lang="pt-BR" dirty="0" smtClean="0"/>
              <a:t>correr atrás do vento </a:t>
            </a:r>
          </a:p>
          <a:p>
            <a:r>
              <a:rPr lang="pt-BR" dirty="0" smtClean="0"/>
              <a:t>A experiência humana leva a dar de cara com os limites, tudo é incompleto, a verdade clara e absoluta nos supera.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80112" y="2060848"/>
            <a:ext cx="27363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todas as coisas que Deus fez são boas, a seu tempo.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pregador da 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Qoélet não fala de “Javé” , usa só a palavra Deus (40 vezes) </a:t>
            </a:r>
          </a:p>
          <a:p>
            <a:r>
              <a:rPr lang="pt-BR" dirty="0" smtClean="0"/>
              <a:t>Não fala das tradições de Israel: o Êxodo, a Aliança, etc. </a:t>
            </a:r>
          </a:p>
          <a:p>
            <a:r>
              <a:rPr lang="pt-BR" dirty="0" smtClean="0"/>
              <a:t>Mas o Deus de que fala é o Deus pessoal da fé de Israel: não pensa numa divindade indeterminada</a:t>
            </a:r>
          </a:p>
          <a:p>
            <a:pPr lvl="1"/>
            <a:r>
              <a:rPr lang="pt-BR" dirty="0" smtClean="0"/>
              <a:t>Mostra humildade diante de Deus: 6,10</a:t>
            </a:r>
          </a:p>
          <a:p>
            <a:pPr lvl="1"/>
            <a:r>
              <a:rPr lang="pt-BR" dirty="0" smtClean="0"/>
              <a:t>Não podemos esquecer que Deus está no céu e nós na terra: 5,2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5517232"/>
            <a:ext cx="74888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Não te apresses em abrir a boca; que teu coração não se apresse em proferir palavras diante de Deus, porque Deus está no céu, e tu na terra;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67944" y="5013176"/>
            <a:ext cx="43924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sabe-se o que é um homem, e ele não pode disputar com um mais forte do que ele.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O autor utiliza a autoridade de Salomão, de modo fictício: 1,12</a:t>
            </a:r>
          </a:p>
          <a:p>
            <a:r>
              <a:rPr lang="pt-BR" dirty="0" smtClean="0"/>
              <a:t>O mesmo título do livro assume esta posição: 1,1 </a:t>
            </a:r>
          </a:p>
          <a:p>
            <a:r>
              <a:rPr lang="pt-BR" dirty="0"/>
              <a:t> </a:t>
            </a:r>
            <a:r>
              <a:rPr lang="pt-BR" dirty="0" smtClean="0"/>
              <a:t>Salomão é o “autor ideal” ou o perfil em que se esconde o “autor real”, desconhecido para nós</a:t>
            </a:r>
          </a:p>
          <a:p>
            <a:r>
              <a:rPr lang="pt-BR" i="1" dirty="0" smtClean="0"/>
              <a:t>Qoélet </a:t>
            </a:r>
            <a:r>
              <a:rPr lang="pt-BR" dirty="0"/>
              <a:t>é um nome</a:t>
            </a:r>
            <a:r>
              <a:rPr lang="pt-BR" dirty="0" smtClean="0"/>
              <a:t> incomum, relacionado com a palavra </a:t>
            </a:r>
            <a:r>
              <a:rPr lang="pt-BR" i="1" dirty="0" err="1" smtClean="0"/>
              <a:t>qahal</a:t>
            </a:r>
            <a:r>
              <a:rPr lang="pt-BR" i="1" dirty="0" smtClean="0"/>
              <a:t>, </a:t>
            </a:r>
            <a:r>
              <a:rPr lang="pt-BR" dirty="0"/>
              <a:t>que significa </a:t>
            </a:r>
            <a:r>
              <a:rPr lang="pt-BR" dirty="0" smtClean="0"/>
              <a:t>“assembleia”. Tem sido interpretado como “aquele que reúne a assembleia”: por isso em latim é chamado </a:t>
            </a:r>
            <a:r>
              <a:rPr lang="pt-BR" dirty="0" err="1" smtClean="0"/>
              <a:t>Ecclesiastes</a:t>
            </a:r>
            <a:endParaRPr lang="pt-BR" dirty="0" smtClean="0"/>
          </a:p>
          <a:p>
            <a:r>
              <a:rPr lang="pt-BR" dirty="0" smtClean="0"/>
              <a:t>S. Jerônimo e Lutero traduziram como “pregador”, ou animador da comunidade.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2060848"/>
            <a:ext cx="46805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Eu, o Eclesiastes, fui rei de Israel em Jerusalém.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59832" y="2852936"/>
            <a:ext cx="53285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Palavras do Eclesiastes, filho de Davi, rei de Jerusalém.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pregador da 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A sabedoria de Qo não é só resultado do pensamento humano  </a:t>
            </a:r>
          </a:p>
          <a:p>
            <a:pPr lvl="1"/>
            <a:r>
              <a:rPr lang="pt-BR" dirty="0" smtClean="0"/>
              <a:t>É uma sabedoria irmanada com o “temor de Deus”: tem um referencial que está além da própria mente  </a:t>
            </a:r>
          </a:p>
          <a:p>
            <a:pPr lvl="1"/>
            <a:r>
              <a:rPr lang="pt-BR" dirty="0" smtClean="0"/>
              <a:t>É assim que podemos enfrentar a vida, que vem do pó e volta para o pó: 3,20; 12,7</a:t>
            </a:r>
          </a:p>
          <a:p>
            <a:r>
              <a:rPr lang="pt-BR" dirty="0" smtClean="0"/>
              <a:t>Qoélet não teme a morte, embora não pense numa vida no além</a:t>
            </a:r>
          </a:p>
          <a:p>
            <a:pPr lvl="1"/>
            <a:r>
              <a:rPr lang="pt-BR" dirty="0" smtClean="0"/>
              <a:t>A morte é simplesmente o fim: 9,6</a:t>
            </a:r>
          </a:p>
          <a:p>
            <a:pPr lvl="1"/>
            <a:r>
              <a:rPr lang="pt-BR" dirty="0" smtClean="0"/>
              <a:t>Enquanto vivemos devemos nos alegrar: 9,4</a:t>
            </a:r>
          </a:p>
          <a:p>
            <a:pPr lvl="1"/>
            <a:r>
              <a:rPr lang="pt-BR" dirty="0" smtClean="0"/>
              <a:t>A vida não merece a pena se não vivemos bem: 4,1-3; 6,1-6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5445224"/>
            <a:ext cx="75608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 julguei os mortos, que estão mortos, mais felizes que os vivos que ainda estão em vida, </a:t>
            </a:r>
            <a:r>
              <a:rPr lang="pt-BR" b="1" baseline="30000" dirty="0" smtClean="0"/>
              <a:t>3</a:t>
            </a:r>
            <a:r>
              <a:rPr lang="pt-BR" dirty="0" smtClean="0"/>
              <a:t> e mais feliz que uns e outros o aborto que não chegou à existência, aquele que não viu o mal que se comete debaixo do sol. 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5013176"/>
            <a:ext cx="70567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Porque, enquanto um homem permanece entre os vivos, há esperança; mais vale um cão vivo que um leão morto.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47664" y="4725144"/>
            <a:ext cx="68407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Amor, ódio, ciúme, tudo já pereceu; não terão mais parte alguma, para o futuro, no que se faz debaixo do sol.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3789040"/>
            <a:ext cx="75608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Todos caminham para um mesmo lugar, todos saem do pó e para o pó voltam.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Qoélet pregador da alegria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Qoélet não é um fenômeno a parte no contexto da fé de Israel  </a:t>
            </a:r>
          </a:p>
          <a:p>
            <a:r>
              <a:rPr lang="pt-BR" dirty="0" smtClean="0"/>
              <a:t>embora não fale da história, nem da Lei, nem mostre uma piedade como a dos Salmos </a:t>
            </a:r>
          </a:p>
          <a:p>
            <a:r>
              <a:rPr lang="pt-BR" dirty="0" smtClean="0"/>
              <a:t>ele é um crítico dentro da fé de Israel</a:t>
            </a:r>
          </a:p>
          <a:p>
            <a:pPr lvl="1"/>
            <a:r>
              <a:rPr lang="pt-BR" dirty="0" smtClean="0"/>
              <a:t>Quer </a:t>
            </a:r>
            <a:r>
              <a:rPr lang="pt-BR" dirty="0" smtClean="0"/>
              <a:t>oferecer </a:t>
            </a:r>
            <a:r>
              <a:rPr lang="pt-BR" dirty="0" smtClean="0"/>
              <a:t>uma leitura mais atualizada, uma reinterpretação da tradição</a:t>
            </a:r>
          </a:p>
          <a:p>
            <a:pPr lvl="1"/>
            <a:r>
              <a:rPr lang="pt-BR" dirty="0" smtClean="0"/>
              <a:t>O seu horizonte é universal</a:t>
            </a:r>
          </a:p>
          <a:p>
            <a:pPr lvl="1"/>
            <a:r>
              <a:rPr lang="pt-BR" dirty="0" smtClean="0"/>
              <a:t>Nota-se a sua afinidade com </a:t>
            </a:r>
            <a:r>
              <a:rPr lang="pt-BR" dirty="0" err="1" smtClean="0"/>
              <a:t>Gn</a:t>
            </a:r>
            <a:r>
              <a:rPr lang="pt-BR" dirty="0" smtClean="0"/>
              <a:t> 1-11: 3,11; 3,20; 12,7;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91880" y="5877272"/>
            <a:ext cx="50405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todas as coisas que Deus fez são boas, a seu tempo.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Qo não é citado no NT  </a:t>
            </a:r>
          </a:p>
          <a:p>
            <a:pPr lvl="1"/>
            <a:r>
              <a:rPr lang="pt-BR" dirty="0" smtClean="0"/>
              <a:t>Mas isto não significa que esteja longe da mensagem cristã</a:t>
            </a:r>
          </a:p>
          <a:p>
            <a:r>
              <a:rPr lang="pt-BR" dirty="0" smtClean="0"/>
              <a:t>Há muitas afinidades </a:t>
            </a:r>
          </a:p>
          <a:p>
            <a:pPr lvl="1"/>
            <a:r>
              <a:rPr lang="pt-BR" dirty="0" smtClean="0"/>
              <a:t>Contesta a doutrina da retribuição, como faz o Sermão da Montanha: Mt 5,45</a:t>
            </a:r>
          </a:p>
          <a:p>
            <a:pPr lvl="1"/>
            <a:r>
              <a:rPr lang="pt-BR" dirty="0" smtClean="0"/>
              <a:t>Jesus também critica as preocupações excessivas e convida a viver o momento presente: Mt 6,34</a:t>
            </a:r>
          </a:p>
          <a:p>
            <a:pPr lvl="1"/>
            <a:r>
              <a:rPr lang="pt-BR" dirty="0" err="1" smtClean="0"/>
              <a:t>Né</a:t>
            </a:r>
            <a:r>
              <a:rPr lang="pt-BR" dirty="0" smtClean="0"/>
              <a:t> Jesus </a:t>
            </a:r>
            <a:r>
              <a:rPr lang="pt-BR" dirty="0" err="1" smtClean="0"/>
              <a:t>né</a:t>
            </a:r>
            <a:r>
              <a:rPr lang="pt-BR" dirty="0" smtClean="0"/>
              <a:t> Qoélet desprezam as coisas boas da vida e a alegria</a:t>
            </a:r>
          </a:p>
          <a:p>
            <a:pPr lvl="1"/>
            <a:r>
              <a:rPr lang="pt-BR" dirty="0" smtClean="0"/>
              <a:t>Nada de correrias; concentrar-se no essencial: “uma coisa só é necessária” (Lc  10,41-42) “Teme a Deus” (Qo 5,6)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9592" y="4581128"/>
            <a:ext cx="75608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 Não vos preocupeis, pois, com o dia de amanhã: o dia de amanhã terá as suas preocupações próprias. A cada dia basta o seu cuidado.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3861048"/>
            <a:ext cx="71287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Deste modo sereis os filhos de vosso Pai do céu, pois ele faz nascer o sol tanto sobre os maus como sobre os bons, e faz chover sobre os justos e sobre os injustos.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83768" y="6021288"/>
            <a:ext cx="61926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Porque muitos cuidados geram sonhos, e a torrente de palavras, despropósitos. Assim, pois, teme a Deus.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Na tradição antiga da Igreja (Agostinho, Jerônimo, Imitação de Cristo”) Qoélet é interpretado como exortação a deixar das “vaidades” do mundo e dedicar-se a uma vida ascética  </a:t>
            </a:r>
          </a:p>
          <a:p>
            <a:r>
              <a:rPr lang="pt-BR" dirty="0" smtClean="0"/>
              <a:t>Já Lutero considera Qo como um livro consolador </a:t>
            </a:r>
          </a:p>
          <a:p>
            <a:r>
              <a:rPr lang="pt-BR" dirty="0" smtClean="0"/>
              <a:t>Para nós Qoélet é principalmente um crítico</a:t>
            </a:r>
          </a:p>
          <a:p>
            <a:pPr lvl="1"/>
            <a:r>
              <a:rPr lang="pt-BR" dirty="0" smtClean="0"/>
              <a:t>Não se deixa levar nem pelo fanatismo nem pelo sentimentalismo</a:t>
            </a:r>
          </a:p>
          <a:p>
            <a:pPr lvl="1"/>
            <a:r>
              <a:rPr lang="pt-BR" dirty="0" smtClean="0"/>
              <a:t>Não é uma crítica destrutiva, mas procura pensar e se aprofundar, sem achar que já sabe tudo</a:t>
            </a:r>
          </a:p>
          <a:p>
            <a:pPr lvl="1"/>
            <a:r>
              <a:rPr lang="pt-BR" dirty="0" smtClean="0"/>
              <a:t>É uma forma verdadeira e profunda de “temer a Deus”.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Embora fale em primeira pessoa, não diz nada de si mesmo  </a:t>
            </a:r>
          </a:p>
          <a:p>
            <a:r>
              <a:rPr lang="pt-BR" dirty="0" smtClean="0"/>
              <a:t>No fim do livro fala-se dele como de um típico “sábio”: 12,9-14</a:t>
            </a:r>
          </a:p>
          <a:p>
            <a:r>
              <a:rPr lang="pt-BR" dirty="0" smtClean="0"/>
              <a:t>Talvez tivesse uma escola, de qualquer forma é um mestre: 12,9</a:t>
            </a:r>
          </a:p>
          <a:p>
            <a:r>
              <a:rPr lang="pt-BR" dirty="0" smtClean="0"/>
              <a:t>A língua usada sugere uma data em torno de 300 </a:t>
            </a:r>
            <a:r>
              <a:rPr lang="pt-BR" dirty="0" err="1" smtClean="0"/>
              <a:t>aC</a:t>
            </a:r>
            <a:endParaRPr lang="pt-BR" dirty="0" smtClean="0"/>
          </a:p>
          <a:p>
            <a:r>
              <a:rPr lang="pt-BR" dirty="0" smtClean="0"/>
              <a:t>Parece viver numa sociedade tranquila, sem conflitos, e relativamente próspera, como foi a Palestina no século III, sob o domínio dos </a:t>
            </a:r>
            <a:r>
              <a:rPr lang="pt-BR" dirty="0" err="1" smtClean="0"/>
              <a:t>Tolomeus</a:t>
            </a:r>
            <a:r>
              <a:rPr lang="pt-BR" dirty="0" smtClean="0"/>
              <a:t>, do Egito.</a:t>
            </a:r>
          </a:p>
          <a:p>
            <a:r>
              <a:rPr lang="pt-BR" dirty="0" smtClean="0"/>
              <a:t>Contudo as classes pobres sofrem com injustiças: 5,7-10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3645024"/>
            <a:ext cx="53285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Além de ser sábio, o Eclesiastes ensinou a ciência ao povo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1720" y="2852936"/>
            <a:ext cx="62646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 O Eclesiastes aplicou-se à procura de sentenças agradáveis e a redigir com exatidão adágios verídicos.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552" y="5445224"/>
            <a:ext cx="806489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 Se vires na região a opressão do pobre, ou a violação do direito e da justiça, não te admires, porque o que é grande é observado por outro maior e ambos por maiores ainda.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Parece haver um verdadeiro culto da riqueza: 10,19  </a:t>
            </a:r>
          </a:p>
          <a:p>
            <a:r>
              <a:rPr lang="pt-BR" dirty="0" smtClean="0"/>
              <a:t>Qoélet fala da riqueza para dizer que ela também “é vaidade” </a:t>
            </a:r>
          </a:p>
          <a:p>
            <a:r>
              <a:rPr lang="pt-BR" dirty="0"/>
              <a:t> </a:t>
            </a:r>
            <a:r>
              <a:rPr lang="pt-BR" dirty="0" smtClean="0"/>
              <a:t>Palavras que usa com frequência:</a:t>
            </a:r>
          </a:p>
          <a:p>
            <a:pPr lvl="1"/>
            <a:r>
              <a:rPr lang="pt-BR" dirty="0" smtClean="0"/>
              <a:t>Proveito (</a:t>
            </a:r>
            <a:r>
              <a:rPr lang="pt-BR" dirty="0" err="1" smtClean="0"/>
              <a:t>yitron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Riqueza (</a:t>
            </a:r>
            <a:r>
              <a:rPr lang="pt-BR" dirty="0" err="1" smtClean="0"/>
              <a:t>osher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Esforço, fadiga (</a:t>
            </a:r>
            <a:r>
              <a:rPr lang="pt-BR" dirty="0" err="1" smtClean="0"/>
              <a:t>amal</a:t>
            </a:r>
            <a:r>
              <a:rPr lang="pt-BR" dirty="0" smtClean="0"/>
              <a:t>)</a:t>
            </a:r>
          </a:p>
          <a:p>
            <a:r>
              <a:rPr lang="pt-BR" dirty="0" smtClean="0"/>
              <a:t>Qoélet observa atentamente a corrupção da política: 3,16; 8,10</a:t>
            </a:r>
          </a:p>
          <a:p>
            <a:r>
              <a:rPr lang="pt-BR" dirty="0"/>
              <a:t> </a:t>
            </a:r>
            <a:r>
              <a:rPr lang="pt-BR" dirty="0" smtClean="0"/>
              <a:t>e aos abusos dos poderosos: 4,1-2</a:t>
            </a:r>
          </a:p>
          <a:p>
            <a:pPr lvl="3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5576" y="2060848"/>
            <a:ext cx="76328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Faz-se festa para se divertir; o vinho alegra a vida, e o dinheiro serve para tudo.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49168" y="4941168"/>
            <a:ext cx="60486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Debaixo do sol, observei ainda o seguinte: a injustiça ocupa o lugar do direito, e a iniqüidade ocupa o lugar da justiça.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7744" y="4941168"/>
            <a:ext cx="604867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 vi ímpios receberem sepultura e gozarem de repouso, enquanto que aqueles que tinham feito o bem iam para longe do lugar santo e eram esquecidos na cidade. Isto é ainda vaidade.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971600" y="5762752"/>
            <a:ext cx="72728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 Pus-me então a considerar todas as opressões que se exercem debaixo do sol. Eis aqui as lágrimas dos oprimidos e não há ninguém para consolá-los.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histórica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Não aparecem sinais de perseguição anti-judaica, como a que aconteceu um século mais tarde, e que provocou a revolta dos macabeus  </a:t>
            </a:r>
          </a:p>
          <a:p>
            <a:r>
              <a:rPr lang="pt-BR" dirty="0" smtClean="0"/>
              <a:t>Também não aparece uma divisão entre os judeus, favoráveis e contrários a cultura helenista</a:t>
            </a:r>
          </a:p>
          <a:p>
            <a:r>
              <a:rPr lang="pt-BR" dirty="0" smtClean="0"/>
              <a:t>Qoélet é um verdadeiro judeu, escreve em hebraico sem influxo grego, embora seja um judeu com espírito independente.</a:t>
            </a:r>
          </a:p>
          <a:p>
            <a:r>
              <a:rPr lang="pt-BR" dirty="0" smtClean="0"/>
              <a:t>Isto já é uma abertura à cultura humanista própria do helenismo. </a:t>
            </a:r>
          </a:p>
          <a:p>
            <a:r>
              <a:rPr lang="pt-BR" dirty="0" smtClean="0"/>
              <a:t>Pode-se dizer que Qoélet é um mestre que ensina a pensar em diálogo com as novas idéias do helenismo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Diferentes trechos de Qo foram encontrados em </a:t>
            </a:r>
            <a:r>
              <a:rPr lang="pt-BR" dirty="0" err="1" smtClean="0"/>
              <a:t>Qumran</a:t>
            </a:r>
            <a:r>
              <a:rPr lang="pt-BR" dirty="0" smtClean="0"/>
              <a:t>, datados de 150 </a:t>
            </a:r>
            <a:r>
              <a:rPr lang="pt-BR" dirty="0" err="1" smtClean="0"/>
              <a:t>aC</a:t>
            </a:r>
            <a:r>
              <a:rPr lang="pt-BR" dirty="0" smtClean="0"/>
              <a:t>, o que significa que era um texto reconhecido.</a:t>
            </a:r>
          </a:p>
          <a:p>
            <a:r>
              <a:rPr lang="pt-BR" dirty="0" smtClean="0"/>
              <a:t>Na Bíblia hebraica Qo se encontra entre os “Escritos” e é um dos “5 rolos” lidos nas festas. Qo é lido na festa dos </a:t>
            </a:r>
            <a:r>
              <a:rPr lang="pt-BR" dirty="0" err="1" smtClean="0"/>
              <a:t>Tabernáculos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Os rabinos de </a:t>
            </a:r>
            <a:r>
              <a:rPr lang="pt-BR" dirty="0" err="1" smtClean="0"/>
              <a:t>Jámnia</a:t>
            </a:r>
            <a:r>
              <a:rPr lang="pt-BR" dirty="0" smtClean="0"/>
              <a:t>, no ano 100 dC discutiram sobre a canonicidade (reconhecimento do livro como sagrado) de Qoélet e o Cântico dos Cânticos</a:t>
            </a:r>
          </a:p>
          <a:p>
            <a:pPr lvl="1"/>
            <a:r>
              <a:rPr lang="pt-BR" dirty="0" smtClean="0"/>
              <a:t>A dificuldade é que nenhum deles fala dos elementos da tradição tipicamente israelita (Êxodo, Aliança, etc.)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Canonicidade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Outras dificuldades eram sobre a legitimidade  certas </a:t>
            </a:r>
            <a:r>
              <a:rPr lang="pt-BR" dirty="0"/>
              <a:t>c</a:t>
            </a:r>
            <a:r>
              <a:rPr lang="pt-BR" dirty="0" smtClean="0"/>
              <a:t>oisas consideradas muito profanas por alguns </a:t>
            </a:r>
          </a:p>
          <a:p>
            <a:pPr lvl="1"/>
            <a:r>
              <a:rPr lang="pt-BR" dirty="0" smtClean="0"/>
              <a:t>Rir: 2,2a; 7,3</a:t>
            </a:r>
          </a:p>
          <a:p>
            <a:pPr lvl="1"/>
            <a:r>
              <a:rPr lang="pt-BR" dirty="0" smtClean="0"/>
              <a:t>alegrar-se: 2,2b; 8,15</a:t>
            </a:r>
          </a:p>
          <a:p>
            <a:pPr lvl="1"/>
            <a:r>
              <a:rPr lang="pt-BR" dirty="0" smtClean="0"/>
              <a:t>É melhor um vivo ou um morto?: 4,2; 9,4</a:t>
            </a:r>
          </a:p>
          <a:p>
            <a:pPr lvl="1"/>
            <a:r>
              <a:rPr lang="pt-BR" dirty="0" smtClean="0"/>
              <a:t>olhar tudo...: 11,9 </a:t>
            </a:r>
          </a:p>
          <a:p>
            <a:r>
              <a:rPr lang="pt-BR" dirty="0" smtClean="0"/>
              <a:t>O rabino </a:t>
            </a:r>
            <a:r>
              <a:rPr lang="pt-BR" dirty="0" err="1" smtClean="0"/>
              <a:t>Shammai</a:t>
            </a:r>
            <a:r>
              <a:rPr lang="pt-BR" dirty="0" smtClean="0"/>
              <a:t> era contrário; prevaleceu a opinião favorável de </a:t>
            </a:r>
            <a:r>
              <a:rPr lang="pt-BR" dirty="0" err="1" smtClean="0"/>
              <a:t>Hillel</a:t>
            </a:r>
            <a:r>
              <a:rPr lang="pt-BR" dirty="0" smtClean="0"/>
              <a:t> e </a:t>
            </a:r>
            <a:r>
              <a:rPr lang="pt-BR" dirty="0" err="1" smtClean="0"/>
              <a:t>Akiba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3 CuadroTexto"/>
          <p:cNvSpPr txBox="1"/>
          <p:nvPr/>
        </p:nvSpPr>
        <p:spPr>
          <a:xfrm>
            <a:off x="2699792" y="3068960"/>
            <a:ext cx="57606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i="1" dirty="0"/>
              <a:t> </a:t>
            </a:r>
            <a:r>
              <a:rPr lang="pt-BR" dirty="0"/>
              <a:t>Do riso eu disse: Loucura! e da alegria: Para que serve? 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843808" y="3573016"/>
            <a:ext cx="56166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i="1" dirty="0"/>
              <a:t> </a:t>
            </a:r>
            <a:r>
              <a:rPr lang="pt-BR" dirty="0"/>
              <a:t>Por isso louvei a alegria, porque não há nada de melhor para o homem, debaixo do sol, do que comer, beber e se divertir; possa isto acompanhá-lo no seu trabalho, ao longo dos dias que Deus lhe outorgar debaixo do sol. 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123728" y="4581128"/>
            <a:ext cx="619268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Jovem, rejubila-te na tua adolescência, e, enquanto ainda és jovem, entrega teu coração à alegria. Anda nos caminhos de teu coração e segundo os olhares de teus olhos, mas fica sabendo que de tudo isso Deus te fará prestar conta. 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555776" y="4173180"/>
            <a:ext cx="59046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E julguei os mortos, que estão mortos, mais felizes que os vivos que ainda estão em </a:t>
            </a:r>
            <a:r>
              <a:rPr lang="pt-BR" dirty="0" smtClean="0"/>
              <a:t>vida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literários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língua usada é o hebraico, </a:t>
            </a:r>
            <a:r>
              <a:rPr lang="pt-BR" dirty="0" smtClean="0"/>
              <a:t>mas </a:t>
            </a:r>
            <a:r>
              <a:rPr lang="pt-BR" dirty="0" smtClean="0"/>
              <a:t>de uma época em que se fala mais o aramaico  </a:t>
            </a:r>
          </a:p>
          <a:p>
            <a:r>
              <a:rPr lang="pt-BR" dirty="0" smtClean="0"/>
              <a:t>Embora use muito o provérbio não parece que tenha querido escrever em verso. Talvez uma prosa ritmada, mais solene e elevada que a simples prosa </a:t>
            </a:r>
          </a:p>
          <a:p>
            <a:r>
              <a:rPr lang="pt-BR" dirty="0" smtClean="0"/>
              <a:t>Como gêneros literários uso o ditado popular: 4,12</a:t>
            </a:r>
          </a:p>
          <a:p>
            <a:pPr lvl="1"/>
            <a:r>
              <a:rPr lang="pt-BR" dirty="0" smtClean="0"/>
              <a:t>Paralelismo sinonímico: 1,15</a:t>
            </a:r>
          </a:p>
          <a:p>
            <a:pPr lvl="1"/>
            <a:r>
              <a:rPr lang="pt-BR" dirty="0" smtClean="0"/>
              <a:t>Antitético: 2,14</a:t>
            </a:r>
          </a:p>
          <a:p>
            <a:pPr lvl="1"/>
            <a:r>
              <a:rPr lang="pt-BR" dirty="0" smtClean="0"/>
              <a:t>Sintético: 4,5 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Aspectos literários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pt-BR" dirty="0" smtClean="0"/>
              <a:t>Comparações:  2,13</a:t>
            </a:r>
          </a:p>
          <a:p>
            <a:pPr lvl="1"/>
            <a:r>
              <a:rPr lang="pt-BR" dirty="0" smtClean="0"/>
              <a:t>Declarações de valor (é melhor...): 44,6</a:t>
            </a:r>
          </a:p>
          <a:p>
            <a:pPr lvl="1"/>
            <a:r>
              <a:rPr lang="pt-BR" dirty="0" smtClean="0"/>
              <a:t>Conselho: 5,1</a:t>
            </a:r>
          </a:p>
          <a:p>
            <a:pPr lvl="1"/>
            <a:r>
              <a:rPr lang="pt-BR" dirty="0" smtClean="0"/>
              <a:t>Aforismo: 7,1-8</a:t>
            </a:r>
          </a:p>
          <a:p>
            <a:pPr lvl="1"/>
            <a:r>
              <a:rPr lang="pt-BR" dirty="0" smtClean="0"/>
              <a:t>Narrativa exemplar: 4,13-16</a:t>
            </a:r>
          </a:p>
          <a:p>
            <a:pPr lvl="1"/>
            <a:r>
              <a:rPr lang="pt-BR" dirty="0" smtClean="0"/>
              <a:t>Metáfora (principalmente </a:t>
            </a:r>
            <a:r>
              <a:rPr lang="pt-BR" i="1" dirty="0" err="1" smtClean="0"/>
              <a:t>hevel</a:t>
            </a:r>
            <a:r>
              <a:rPr lang="pt-BR" i="1" dirty="0" smtClean="0"/>
              <a:t> </a:t>
            </a:r>
            <a:r>
              <a:rPr lang="pt-BR" dirty="0" smtClean="0"/>
              <a:t>“vaidade”) : 1,1 </a:t>
            </a:r>
          </a:p>
          <a:p>
            <a:r>
              <a:rPr lang="pt-BR" dirty="0" smtClean="0"/>
              <a:t>Citações: discute-se se o autor usa palavras tomadas de outros, da sabedoria popular, etc.</a:t>
            </a:r>
          </a:p>
          <a:p>
            <a:pPr lvl="1"/>
            <a:r>
              <a:rPr lang="pt-BR" dirty="0" smtClean="0"/>
              <a:t>E se as coloca concordando ou discordando</a:t>
            </a:r>
          </a:p>
          <a:p>
            <a:pPr lvl="1"/>
            <a:r>
              <a:rPr lang="pt-BR" dirty="0" smtClean="0"/>
              <a:t>Certamente que Qo relativiza propositalmente o que para muitos é </a:t>
            </a:r>
            <a:r>
              <a:rPr lang="pt-BR" dirty="0" smtClean="0"/>
              <a:t>indiscutível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2213</Words>
  <Application>Microsoft Office PowerPoint</Application>
  <PresentationFormat>Presentación en pantalla (4:3)</PresentationFormat>
  <Paragraphs>193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Lucida Sans</vt:lpstr>
      <vt:lpstr>Calibri</vt:lpstr>
      <vt:lpstr>Comic Sans MS</vt:lpstr>
      <vt:lpstr>BWSymbol</vt:lpstr>
      <vt:lpstr>Tema do Office</vt:lpstr>
      <vt:lpstr>O Eclesiastes ou Qoélet</vt:lpstr>
      <vt:lpstr>Situação histórica</vt:lpstr>
      <vt:lpstr>Situação histórica</vt:lpstr>
      <vt:lpstr>Situação histórica</vt:lpstr>
      <vt:lpstr>Situação histórica</vt:lpstr>
      <vt:lpstr>O texto</vt:lpstr>
      <vt:lpstr>Canonicidade</vt:lpstr>
      <vt:lpstr>Aspectos literários</vt:lpstr>
      <vt:lpstr>Aspectos literários</vt:lpstr>
      <vt:lpstr>Aspectos literários</vt:lpstr>
      <vt:lpstr>Mensagem</vt:lpstr>
      <vt:lpstr>Qoélet pessimista</vt:lpstr>
      <vt:lpstr>Qoélet cético</vt:lpstr>
      <vt:lpstr>Qoélet cético</vt:lpstr>
      <vt:lpstr>Qoélet pregador da alegria</vt:lpstr>
      <vt:lpstr>Qoélet pregador da alegria</vt:lpstr>
      <vt:lpstr>Qoélet pregador da alegria</vt:lpstr>
      <vt:lpstr>Qoélet pregador da alegria</vt:lpstr>
      <vt:lpstr>Qoélet pregador da alegria</vt:lpstr>
      <vt:lpstr>Qoélet pregador da alegria</vt:lpstr>
      <vt:lpstr>Qoélet pregador da alegria</vt:lpstr>
      <vt:lpstr>Atualização</vt:lpstr>
      <vt:lpstr>Atualização</vt:lpstr>
    </vt:vector>
  </TitlesOfParts>
  <Company>Sociedade Amigos do Brasil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Eclesiastes ou Qoélet</dc:title>
  <dc:creator>Jaime</dc:creator>
  <cp:lastModifiedBy>TOSHIBA</cp:lastModifiedBy>
  <cp:revision>58</cp:revision>
  <dcterms:created xsi:type="dcterms:W3CDTF">2011-11-25T20:28:25Z</dcterms:created>
  <dcterms:modified xsi:type="dcterms:W3CDTF">2014-11-22T13:53:15Z</dcterms:modified>
</cp:coreProperties>
</file>