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DED4EF-751E-423F-B4EB-B4D68656CA2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E1A3D7-69A0-42F1-9546-CD61D707EF5E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053495-F89D-4703-A349-6C116B28E7D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rebidia.org.br/novida/logomarca_cnbb.gif&amp;imgrefurl=http://www.rebidia.org.br/novida/Exig_Eticas_Cnbb.htm&amp;h=535&amp;w=531&amp;sz=5&amp;hl=pt-BR&amp;sig2=YWY1TXYDESmpTpFvlxByCA&amp;start=17&amp;tbnid=zRJCmy4ENWSX6M:&amp;tbnh=132&amp;tbnw=131&amp;ei=nKLsRN62FaKwaITzvaEP&amp;prev=/images?q=cnbb&amp;svnum=10&amp;hl=pt-BR&amp;lr=&amp;rls=WZPA,WZPA:2006-10,WZPA:en&amp;sa=N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Apresentação aos Candidatos ao </a:t>
            </a:r>
            <a:r>
              <a:rPr lang="pt-BR" dirty="0" err="1" smtClean="0"/>
              <a:t>Diaconado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Pe</a:t>
            </a:r>
            <a:r>
              <a:rPr lang="pt-BR" dirty="0" smtClean="0"/>
              <a:t>. Rivael de Jesus Nacimento</a:t>
            </a:r>
          </a:p>
          <a:p>
            <a:r>
              <a:rPr lang="pt-BR" dirty="0" smtClean="0"/>
              <a:t>Ação Evangelizadora</a:t>
            </a:r>
          </a:p>
          <a:p>
            <a:r>
              <a:rPr lang="pt-BR" dirty="0" smtClean="0"/>
              <a:t>28-08-2016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Momento do ser humano de glória, de celebridade.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ser humano se constituiu fundamento de todos os valores morais.</a:t>
            </a:r>
          </a:p>
          <a:p>
            <a:r>
              <a:rPr lang="pt-BR" dirty="0" smtClean="0"/>
              <a:t>Se a tarefa impunha gigantesca a fim de criar um convívio social humano, a solidão lhe pesou forte, por não deparar fora de si, na natureza ou nas tradições, com as normas a seguir.</a:t>
            </a:r>
          </a:p>
          <a:p>
            <a:r>
              <a:rPr lang="pt-BR" dirty="0" smtClean="0"/>
              <a:t>Depois de séculos  de modernidade, em que se cantaram loas, à igualdade, à fraternidade e à igualdade, enfrentamos situação trágica, degradações terríveis. Natureza atacada pela tecnociência.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 modernidade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Modo, atual – latim. Destruição de valores e elementos coletivos importantes... Constrói e destrói simultaneamente.</a:t>
            </a:r>
          </a:p>
          <a:p>
            <a:pPr algn="just"/>
            <a:r>
              <a:rPr lang="pt-BR" dirty="0" smtClean="0"/>
              <a:t>Perda da Transcendência, na base última dos valores humanos e sociais. Sem esta a política se torna em nazismo e fascismo. A ciência engendra monstros.</a:t>
            </a:r>
          </a:p>
          <a:p>
            <a:pPr algn="just"/>
            <a:r>
              <a:rPr lang="pt-BR" dirty="0" smtClean="0"/>
              <a:t>A cultura moderna carrega as tintas no presente, sem pensá-lo na prenhez do  porvir.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o presente?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 O presente sofre a versatilidade de opiniões, o jogo de câmbio das emoções, a enfermidade das instantaneidade, a desvalorização do futuro. O passado fica a mercê do exótico e arcaico sem valor histórico.</a:t>
            </a:r>
          </a:p>
          <a:p>
            <a:pPr algn="just"/>
            <a:r>
              <a:rPr lang="pt-BR" dirty="0" smtClean="0"/>
              <a:t>A contemplação se perde no mundo da estética, sem admiração filosófica.</a:t>
            </a:r>
          </a:p>
          <a:p>
            <a:pPr algn="just"/>
            <a:r>
              <a:rPr lang="pt-BR" dirty="0" smtClean="0"/>
              <a:t>Hoje surgem os novos bárbaros.. .</a:t>
            </a:r>
          </a:p>
          <a:p>
            <a:pPr algn="just"/>
            <a:r>
              <a:rPr lang="pt-BR" dirty="0" smtClean="0"/>
              <a:t>O inferno não são os outros, como dizia Sartre, mas nós mesmos, quando nos fechamos a toda abertura exterior.</a:t>
            </a:r>
          </a:p>
          <a:p>
            <a:pPr algn="just"/>
            <a:r>
              <a:rPr lang="pt-BR" dirty="0" smtClean="0"/>
              <a:t>O passado justifica o presente sem perspectiva de futuro.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importa é a lucratividade...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dinheiro sela as hierarquias seculares  e no interior das instituições,os cargos, os títulos.</a:t>
            </a:r>
          </a:p>
          <a:p>
            <a:pPr algn="just"/>
            <a:r>
              <a:rPr lang="pt-BR" dirty="0" smtClean="0"/>
              <a:t>O desejo arquetípico de nobreza não desapareceu totalmente, apesar da verdadeira aristocracia se constituir em cima de fortunas.</a:t>
            </a:r>
          </a:p>
          <a:p>
            <a:pPr algn="just"/>
            <a:r>
              <a:rPr lang="pt-BR" dirty="0" smtClean="0"/>
              <a:t>Um apelo de novo a </a:t>
            </a:r>
            <a:r>
              <a:rPr lang="pt-BR" dirty="0" err="1" smtClean="0"/>
              <a:t>heugenia</a:t>
            </a:r>
            <a:r>
              <a:rPr lang="pt-BR" dirty="0"/>
              <a:t>.</a:t>
            </a:r>
            <a:endParaRPr lang="pt-BR" dirty="0" smtClean="0"/>
          </a:p>
          <a:p>
            <a:pPr algn="just"/>
            <a:r>
              <a:rPr lang="pt-BR" dirty="0"/>
              <a:t>A</a:t>
            </a:r>
            <a:r>
              <a:rPr lang="pt-BR" dirty="0" smtClean="0"/>
              <a:t> natureza da os dons, mas a história não favorece, visão cristã.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palavra e o Reino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Verbum</a:t>
            </a:r>
            <a:r>
              <a:rPr lang="pt-BR" dirty="0" smtClean="0"/>
              <a:t> </a:t>
            </a:r>
            <a:r>
              <a:rPr lang="pt-BR" dirty="0" err="1" smtClean="0"/>
              <a:t>Domini</a:t>
            </a:r>
            <a:r>
              <a:rPr lang="pt-BR" dirty="0" smtClean="0"/>
              <a:t> n 93: Por isso é necessário descobrir cada  vez mais a Palavra para a vida do reino que o próprio Cristo pregou (...) É necessário que a luz de Cristo ilumine cada âmbito da humanidade: a família, a escola, a cultura, o trabalho, o tempo livre e os outros setores da vida social.</a:t>
            </a:r>
          </a:p>
          <a:p>
            <a:r>
              <a:rPr lang="pt-BR" dirty="0" smtClean="0"/>
              <a:t>Uma palavra desconcertante, provocadora para o encontro com Cristo.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1196975"/>
            <a:ext cx="8424862" cy="2403475"/>
          </a:xfrm>
        </p:spPr>
        <p:txBody>
          <a:bodyPr lIns="90000" tIns="46800" rIns="90000" bIns="46800" anchor="b" anchorCtr="1"/>
          <a:lstStyle/>
          <a:p>
            <a:r>
              <a:rPr lang="pt-BR" sz="6000">
                <a:effectLst>
                  <a:outerShdw blurRad="38100" dist="38100" dir="2700000" algn="tl">
                    <a:srgbClr val="C0C0C0"/>
                  </a:outerShdw>
                </a:effectLst>
              </a:rPr>
              <a:t>Animação e Cooperação Missionária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76375" y="4362450"/>
            <a:ext cx="6402388" cy="792163"/>
          </a:xfrm>
        </p:spPr>
        <p:txBody>
          <a:bodyPr lIns="0" tIns="0" rIns="0" bIns="0"/>
          <a:lstStyle/>
          <a:p>
            <a:pPr marL="0" indent="0" algn="ctr" defTabSz="449263">
              <a:lnSpc>
                <a:spcPct val="80000"/>
              </a:lnSpc>
              <a:buFontTx/>
              <a:buNone/>
            </a:pPr>
            <a:r>
              <a:rPr lang="pt-BR" sz="1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Aula n. 5</a:t>
            </a:r>
            <a:endParaRPr lang="pt-BR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defTabSz="449263">
              <a:lnSpc>
                <a:spcPct val="80000"/>
              </a:lnSpc>
              <a:buFontTx/>
              <a:buNone/>
            </a:pPr>
            <a:r>
              <a:rPr lang="pt-BR" sz="1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</a:t>
            </a:r>
            <a:r>
              <a:rPr lang="pt-BR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Rivael de Jesus Nacimento</a:t>
            </a:r>
          </a:p>
          <a:p>
            <a:pPr marL="0" indent="0" algn="ctr" defTabSz="449263">
              <a:lnSpc>
                <a:spcPct val="80000"/>
              </a:lnSpc>
              <a:buFontTx/>
              <a:buNone/>
            </a:pPr>
            <a:r>
              <a:rPr lang="pt-BR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perivael@gmail.com</a:t>
            </a:r>
          </a:p>
          <a:p>
            <a:pPr marL="0" indent="0" algn="ctr" defTabSz="449263">
              <a:lnSpc>
                <a:spcPct val="80000"/>
              </a:lnSpc>
              <a:buFontTx/>
              <a:buNone/>
            </a:pPr>
            <a:endParaRPr lang="pt-BR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333375"/>
            <a:ext cx="7770812" cy="1433513"/>
          </a:xfrm>
        </p:spPr>
        <p:txBody>
          <a:bodyPr lIns="90000" tIns="46800" rIns="90000" bIns="46800" anchor="t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Palavras que motivam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557338"/>
            <a:ext cx="8228013" cy="4524375"/>
          </a:xfr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pt-BR" sz="2800" b="1">
                <a:solidFill>
                  <a:schemeClr val="bg1"/>
                </a:solidFill>
              </a:rPr>
              <a:t>Pio XI: “ A América Latina será a grande evangelizadora do mundo”.</a:t>
            </a:r>
          </a:p>
          <a:p>
            <a:pPr>
              <a:lnSpc>
                <a:spcPct val="90000"/>
              </a:lnSpc>
            </a:pPr>
            <a:r>
              <a:rPr lang="pt-BR" sz="2800" b="1">
                <a:solidFill>
                  <a:srgbClr val="000000"/>
                </a:solidFill>
              </a:rPr>
              <a:t>Paulo VI: “ A América Latina é o continente da esperança”.</a:t>
            </a:r>
          </a:p>
          <a:p>
            <a:pPr>
              <a:lnSpc>
                <a:spcPct val="90000"/>
              </a:lnSpc>
            </a:pPr>
            <a:r>
              <a:rPr lang="pt-BR" sz="2800" b="1">
                <a:solidFill>
                  <a:srgbClr val="FFC000"/>
                </a:solidFill>
              </a:rPr>
              <a:t>João Paulo II: “Igreja particular não é autentica se não for missionária”.</a:t>
            </a:r>
          </a:p>
          <a:p>
            <a:pPr>
              <a:lnSpc>
                <a:spcPct val="90000"/>
              </a:lnSpc>
            </a:pPr>
            <a:r>
              <a:rPr lang="pt-BR" sz="2800" b="1">
                <a:solidFill>
                  <a:schemeClr val="bg1"/>
                </a:solidFill>
              </a:rPr>
              <a:t>“ A todas as igrejas pede-se a mesma coragem que moveu os missionários do passado e a mesma disponibilidade para escutar a voz do espírito”.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33375"/>
            <a:ext cx="7770813" cy="1433513"/>
          </a:xfrm>
        </p:spPr>
        <p:txBody>
          <a:bodyPr lIns="90000" tIns="46800" rIns="90000" bIns="46800" anchor="t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Comunidade ou missão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2781300"/>
            <a:ext cx="8424863" cy="3313113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algn="just"/>
            <a:r>
              <a:rPr lang="pt-BR">
                <a:solidFill>
                  <a:srgbClr val="262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Somos comunidade se descobrimos que existir significa estar fora de nós. Sou eu mesmo que vivo quando vivo para o outro, quando esqueço do meu mundo e me abro ao espaço geográfico do meu trabalho, sem fronteiras.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60350"/>
            <a:ext cx="7770812" cy="1433513"/>
          </a:xfrm>
        </p:spPr>
        <p:txBody>
          <a:bodyPr lIns="90000" tIns="46800" rIns="90000" bIns="46800" anchor="t" anchorCtr="1"/>
          <a:lstStyle/>
          <a:p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A missão é...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2636838"/>
            <a:ext cx="8228013" cy="381635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Um impulso e força da renovação da comunidade, e a comunhão ...é sempre contagiante...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O amor não pode se conter, a exigência do amor é a comunicação – participação.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O espaço natural da comunhão é a missão.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-171450"/>
            <a:ext cx="7772400" cy="1470025"/>
          </a:xfrm>
        </p:spPr>
        <p:txBody>
          <a:bodyPr lIns="90000" tIns="46800" rIns="90000" bIns="46800" anchor="b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Paróquia missionária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188" y="1628775"/>
            <a:ext cx="7921625" cy="4824413"/>
          </a:xfr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marL="0" indent="0" algn="just" defTabSz="449263">
              <a:buFontTx/>
              <a:buChar char="-"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As paróquias são células vivas da Igreja.</a:t>
            </a:r>
          </a:p>
          <a:p>
            <a:pPr marL="0" indent="0" algn="just" defTabSz="449263">
              <a:buFontTx/>
              <a:buChar char="-"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Apresentam inesgotável riqueza comunitária, pois nela se encontram imensa variedade de situações, idade e tarefas.</a:t>
            </a:r>
          </a:p>
          <a:p>
            <a:pPr marL="0" indent="0" algn="just" defTabSz="449263">
              <a:buFontTx/>
              <a:buNone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- Cultivar a formação permanente nas paróquias para a fé e para o crescimento comunitário.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Nas contingências da atualidade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discernimento?</a:t>
            </a:r>
          </a:p>
          <a:p>
            <a:endParaRPr lang="pt-BR" dirty="0" smtClean="0"/>
          </a:p>
          <a:p>
            <a:r>
              <a:rPr lang="pt-BR" dirty="0" smtClean="0"/>
              <a:t>Discernir significa não se deixar arrastar por extremos, mas perceber o jogo fino das emoções do Espírito  e o recurso às razões iluminadas pela fé.</a:t>
            </a:r>
          </a:p>
          <a:p>
            <a:endParaRPr lang="pt-BR" dirty="0" smtClean="0"/>
          </a:p>
          <a:p>
            <a:r>
              <a:rPr lang="pt-BR" dirty="0" smtClean="0"/>
              <a:t>Toda a reflexão filosófica planta-se no chão da hermenêutica, ultrapassando o essencialismo e o substancialismo pré-modernos.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4450"/>
            <a:ext cx="7770813" cy="1433513"/>
          </a:xfrm>
        </p:spPr>
        <p:txBody>
          <a:bodyPr lIns="90000" tIns="46800" rIns="90000" bIns="46800" anchor="t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Paróquia missionária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28813"/>
            <a:ext cx="8228013" cy="4524375"/>
          </a:xfrm>
          <a:solidFill>
            <a:schemeClr val="accent2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Vive o espírito da missão continental;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Valoriza exemplos missionários;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Promove vocações missionárias;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Cria um espírito missionário com cristãos corajosos e otimistas;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Desperta  um olhar para as realidades sociais e ações concretas.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Celebra envios e equipes missionárias.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8913"/>
            <a:ext cx="7916863" cy="1433512"/>
          </a:xfrm>
          <a:solidFill>
            <a:schemeClr val="accent5">
              <a:lumMod val="60000"/>
              <a:lumOff val="40000"/>
            </a:schemeClr>
          </a:solidFill>
        </p:spPr>
        <p:txBody>
          <a:bodyPr lIns="90000" tIns="46800" rIns="90000" bIns="46800" anchorCtr="1"/>
          <a:lstStyle/>
          <a:p>
            <a:r>
              <a:rPr lang="pt-BR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igreja pode ficar sem templos, mas não sem missionários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1625" y="1852613"/>
            <a:ext cx="8383588" cy="4524375"/>
          </a:xfrm>
          <a:solidFill>
            <a:schemeClr val="accent5">
              <a:lumMod val="60000"/>
              <a:lumOff val="40000"/>
            </a:schemeClr>
          </a:solidFill>
        </p:spPr>
        <p:txBody>
          <a:bodyPr lIns="0" tIns="0" rIns="0" bIns="0" anchor="ctr"/>
          <a:lstStyle/>
          <a:p>
            <a:pPr algn="just"/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Estaria condenando-se a esterilidade a igreja que deixasse atrofiado seu espírito missionário, sobre a alegação que não foram plenamente atendidas todas a necessidades locais. (Doc 40 n.119)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5888"/>
            <a:ext cx="7770813" cy="1433512"/>
          </a:xfrm>
        </p:spPr>
        <p:txBody>
          <a:bodyPr lIns="90000" tIns="46800" rIns="90000" bIns="46800" anchor="t" anchorCtr="1">
            <a:normAutofit fontScale="90000"/>
          </a:bodyPr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Animação no serviço paroquial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568450"/>
            <a:ext cx="8291513" cy="4884738"/>
          </a:xfrm>
          <a:solidFill>
            <a:schemeClr val="accent2">
              <a:lumMod val="40000"/>
              <a:lumOff val="60000"/>
            </a:schemeClr>
          </a:solidFill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Animadoras paroquiais devem  ter espírito de “marimbondo”, que sejam estimulo, que despertem  e reavivam o espírito missionário. Sua missão também é:</a:t>
            </a:r>
          </a:p>
          <a:p>
            <a:pPr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ajudar na pastoral paroquial;</a:t>
            </a:r>
          </a:p>
          <a:p>
            <a:pPr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Promover a unidade entre as pastorais e movimentos;</a:t>
            </a:r>
          </a:p>
          <a:p>
            <a:pPr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Manter uma relação viva com as igrejas  mais necessitadas.</a:t>
            </a:r>
          </a:p>
          <a:p>
            <a:pPr>
              <a:lnSpc>
                <a:spcPct val="90000"/>
              </a:lnSpc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913"/>
            <a:ext cx="7770813" cy="1433512"/>
          </a:xfrm>
        </p:spPr>
        <p:txBody>
          <a:bodyPr lIns="90000" tIns="46800" rIns="90000" bIns="46800" anchor="b" anchorCtr="1"/>
          <a:lstStyle/>
          <a:p>
            <a:r>
              <a:rPr 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Um desafio para nós em Curitiba!!!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844675"/>
            <a:ext cx="8228013" cy="4524375"/>
          </a:xfrm>
          <a:solidFill>
            <a:schemeClr val="accent3"/>
          </a:solidFill>
        </p:spPr>
        <p:txBody>
          <a:bodyPr lIns="0" tIns="0" rIns="0" bIns="0"/>
          <a:lstStyle/>
          <a:p>
            <a:endParaRPr lang="pt-BR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Uma igreja local não pode esperar atingir a maturidade eclesial e, só então começar a preocupar-se com a missão além de seu território. A maturidade eclesial é conseqüência e não apenas condição de abertura missionária. (Doc. 40 n. 119)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424863" cy="1433513"/>
          </a:xfrm>
          <a:solidFill>
            <a:schemeClr val="bg1"/>
          </a:solidFill>
        </p:spPr>
        <p:txBody>
          <a:bodyPr lIns="90000" tIns="46800" rIns="90000" bIns="46800" anchor="b" anchorCtr="1"/>
          <a:lstStyle/>
          <a:p>
            <a:r>
              <a:rPr lang="pt-BR" sz="4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Aparecida nos orienta para um agir na realidade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2725" y="1844675"/>
            <a:ext cx="8462963" cy="4524375"/>
          </a:xfrm>
          <a:solidFill>
            <a:schemeClr val="bg1"/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O que antes era certeza, até bem pouco servindo como referência para viver,tem se mostrado insuficiente para responder a situações novas, “deixando as pessoas estressadas ou desnorteada”.</a:t>
            </a:r>
          </a:p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O cristão é chamado a assumir o seu protagonismo  para uma vida nova da igreja.</a:t>
            </a:r>
          </a:p>
          <a:p>
            <a:endParaRPr lang="pt-B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04813"/>
            <a:ext cx="7770813" cy="1433512"/>
          </a:xfrm>
        </p:spPr>
        <p:txBody>
          <a:bodyPr lIns="90000" tIns="46800" rIns="90000" bIns="46800" anchor="b" anchorCtr="1"/>
          <a:lstStyle/>
          <a:p>
            <a:r>
              <a:rPr 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Empenho e iniciativa para um forte despertar missionário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92138" y="2060575"/>
            <a:ext cx="8228012" cy="4105275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pt-BR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Como recuperar o espírito missionário nas comunidades?</a:t>
            </a:r>
          </a:p>
          <a:p>
            <a:r>
              <a:rPr lang="pt-BR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Necessidade de uma forte comoção missionária</a:t>
            </a:r>
          </a:p>
          <a:p>
            <a:r>
              <a:rPr lang="pt-BR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Promover a juventude e adolescência missionária.</a:t>
            </a:r>
          </a:p>
          <a:p>
            <a:r>
              <a:rPr lang="pt-BR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“ Todo  batizado sinta-se atraído pelo espírito de amor que o empurra a sair de si mesmo para abrir-se aos irmãos”. (Puebla)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60350"/>
            <a:ext cx="7770813" cy="1433513"/>
          </a:xfrm>
        </p:spPr>
        <p:txBody>
          <a:bodyPr lIns="90000" tIns="46800" rIns="90000" bIns="46800" anchor="b" anchorCtr="1"/>
          <a:lstStyle/>
          <a:p>
            <a:r>
              <a:rPr 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A vida do missionário fala com clareza: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11350"/>
            <a:ext cx="8229600" cy="3746500"/>
          </a:xfr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Que a vida é um dom de Deus a ser doada;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Que a felicidade ´é patrimônio somente daqueles que se sabem doar;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Que a igreja é por natureza missionária;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Que 2/3 da humanidade ainda não conhecem Jesus Cristo.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60350"/>
            <a:ext cx="7770813" cy="930275"/>
          </a:xfrm>
        </p:spPr>
        <p:txBody>
          <a:bodyPr lIns="90000" tIns="46800" rIns="90000" bIns="46800" anchor="t" anchorCtr="1"/>
          <a:lstStyle/>
          <a:p>
            <a:r>
              <a:rPr 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Quem é o animador missionário?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320925"/>
            <a:ext cx="8229600" cy="3121025"/>
          </a:xfrm>
          <a:solidFill>
            <a:schemeClr val="accent3">
              <a:lumMod val="95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Animar é ajudar o ser humano, a partir de dentro, para que ele possa ser ele mesmo.</a:t>
            </a:r>
          </a:p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É despertar a sua alma, para que ser reanimem internamente a capacidade de sua consciência como sujeito da história.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458788"/>
            <a:ext cx="7770813" cy="1433513"/>
          </a:xfrm>
        </p:spPr>
        <p:txBody>
          <a:bodyPr lIns="90000" tIns="46800" rIns="90000" bIns="46800" anchor="b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O animador é...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41475"/>
            <a:ext cx="8228013" cy="4524375"/>
          </a:xfrm>
        </p:spPr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Alguém que acredita na vida;</a:t>
            </a:r>
          </a:p>
          <a:p>
            <a:pPr algn="just"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Acredita no reino de Deus;</a:t>
            </a:r>
          </a:p>
          <a:p>
            <a:pPr algn="just"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Um sonhador do Reino de Deus com atitudes concretas para efetivá-lo.</a:t>
            </a:r>
          </a:p>
          <a:p>
            <a:pPr algn="just">
              <a:lnSpc>
                <a:spcPct val="90000"/>
              </a:lnSpc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Alguém da comunidade que tem a mania de ver longe, que constrange a comunidade a olhar fora de si,a  romper as fronteiras e alargar os espaços de comunhão.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04200" cy="1433512"/>
          </a:xfrm>
        </p:spPr>
        <p:txBody>
          <a:bodyPr lIns="90000" tIns="46800" rIns="90000" bIns="46800" anchorCtr="1"/>
          <a:lstStyle/>
          <a:p>
            <a:r>
              <a:rPr 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Objetivos da animação missionária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205038"/>
            <a:ext cx="8228013" cy="4103687"/>
          </a:xfrm>
          <a:solidFill>
            <a:schemeClr val="accent3">
              <a:lumMod val="75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Ajudar o cristão a viver  intensamente e como protagonista de sua fé em comunidade e no mundo.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Motivar a Igreja a ir além de suas fronteiras.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Promover a igreja  para que esteja em estado permanente de missão.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Honestidade intelectual e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Esta trabalha com o jogo da denotação e conotação. Todo discurso, toda reflexão carregam dentro de si, interesses, vieses pessoais, jogos ideológicos.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Conotamos o nosso conhecimento com nossa subjetividade interessada.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Quanto mais alguém protesta ser  objetivo mais teme-se que esteja escondendo a subjetividade e a fraqueza de posição.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60350"/>
            <a:ext cx="7770812" cy="1433513"/>
          </a:xfrm>
        </p:spPr>
        <p:txBody>
          <a:bodyPr lIns="90000" tIns="46800" rIns="90000" bIns="46800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Qual é o conteúdo da missão?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2420938"/>
            <a:ext cx="8228013" cy="2087562"/>
          </a:xfrm>
          <a:solidFill>
            <a:schemeClr val="accent2">
              <a:lumMod val="40000"/>
              <a:lumOff val="60000"/>
            </a:schemeClr>
          </a:solidFill>
        </p:spPr>
        <p:txBody>
          <a:bodyPr lIns="0" tIns="0" rIns="0" bIns="0"/>
          <a:lstStyle/>
          <a:p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 amor de Deus para a  promoção da partilha dos dons recebidos. Onde todos os seres humanos são chamados a serem filhos de Deus e irmãos em Cristo Jesus.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5888"/>
            <a:ext cx="7770813" cy="1433512"/>
          </a:xfrm>
        </p:spPr>
        <p:txBody>
          <a:bodyPr lIns="90000" tIns="46800" rIns="90000" bIns="46800" anchorCtr="1"/>
          <a:lstStyle/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Quem pode ser missionário?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89138"/>
            <a:ext cx="8229600" cy="4033837"/>
          </a:xfrm>
          <a:solidFill>
            <a:schemeClr val="accent2">
              <a:lumMod val="40000"/>
              <a:lumOff val="60000"/>
            </a:schemeClr>
          </a:solidFill>
        </p:spPr>
        <p:txBody>
          <a:bodyPr lIns="0" tIns="0" rIns="0" bIns="0"/>
          <a:lstStyle/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O animador missionário não nasce feito, ele se torna tal. Começa a se-lo no momento em que a missão entra com força em sua vida.</a:t>
            </a:r>
          </a:p>
          <a:p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Quando se coloca  a serviço, em um grupo missionário, na animação de sua comunidade, no setor, na arquidiocese.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pPr algn="ctr">
              <a:buFontTx/>
              <a:buNone/>
            </a:pPr>
            <a:endParaRPr lang="pt-BR" sz="4000" i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None/>
            </a:pPr>
            <a:r>
              <a:rPr lang="pt-BR" sz="4400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“O verdadeiro missionário </a:t>
            </a:r>
          </a:p>
          <a:p>
            <a:pPr algn="ctr">
              <a:buFontTx/>
              <a:buNone/>
            </a:pPr>
            <a:r>
              <a:rPr lang="pt-BR" sz="4400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é o santo” </a:t>
            </a:r>
          </a:p>
          <a:p>
            <a:pPr algn="ctr">
              <a:buFontTx/>
              <a:buNone/>
            </a:pPr>
            <a:r>
              <a:rPr lang="pt-BR" sz="2400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(RM 90)</a:t>
            </a:r>
          </a:p>
          <a:p>
            <a:pPr algn="ctr">
              <a:buFontTx/>
              <a:buNone/>
            </a:pPr>
            <a:r>
              <a:rPr lang="pt-BR" sz="2400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Pressuposto fundamental e insubstituivel</a:t>
            </a:r>
          </a:p>
        </p:txBody>
      </p:sp>
      <p:pic>
        <p:nvPicPr>
          <p:cNvPr id="21507" name="Picture 3" descr="F_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30800" y="1639888"/>
            <a:ext cx="3073400" cy="4445000"/>
          </a:xfrm>
          <a:noFill/>
          <a:ln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CNBB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Diretrizes Gerais da Ação Evangelizadora de 2012-2015:</a:t>
            </a:r>
          </a:p>
          <a:p>
            <a:pPr>
              <a:lnSpc>
                <a:spcPct val="90000"/>
              </a:lnSpc>
            </a:pPr>
            <a:r>
              <a:rPr lang="pt-BR" sz="2800"/>
              <a:t>O Documento de Aparecida (referência).  E esta é assumida em cinco urgências:</a:t>
            </a:r>
          </a:p>
          <a:p>
            <a:pPr>
              <a:lnSpc>
                <a:spcPct val="90000"/>
              </a:lnSpc>
            </a:pPr>
            <a:r>
              <a:rPr lang="pt-BR" sz="2800"/>
              <a:t>A missão perpassa toda a ação eclesial e sacrametal.</a:t>
            </a:r>
          </a:p>
          <a:p>
            <a:pPr>
              <a:lnSpc>
                <a:spcPct val="90000"/>
              </a:lnSpc>
            </a:pPr>
            <a:r>
              <a:rPr lang="pt-BR" sz="2800"/>
              <a:t>- Igreja: estado permanente de missão.</a:t>
            </a:r>
          </a:p>
          <a:p>
            <a:pPr>
              <a:lnSpc>
                <a:spcPct val="90000"/>
              </a:lnSpc>
            </a:pPr>
            <a:r>
              <a:rPr lang="pt-BR" sz="2800"/>
              <a:t>- Igreja: casa de iniciação a vida cristã.</a:t>
            </a:r>
          </a:p>
          <a:p>
            <a:pPr>
              <a:lnSpc>
                <a:spcPct val="90000"/>
              </a:lnSpc>
            </a:pPr>
            <a:r>
              <a:rPr lang="pt-BR" sz="2800"/>
              <a:t>-Igreja: Lugar de animação bíblica da vida e da pastoral.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endParaRPr lang="pt-BR" sz="2800"/>
          </a:p>
        </p:txBody>
      </p:sp>
      <p:pic>
        <p:nvPicPr>
          <p:cNvPr id="22532" name="Picture 4" descr="logomarca_cnbb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260350"/>
            <a:ext cx="1247775" cy="1257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 sz="2800"/>
              <a:t>- Igreja: estado permanente de missão.</a:t>
            </a:r>
          </a:p>
          <a:p>
            <a:r>
              <a:rPr lang="pt-BR" sz="2800"/>
              <a:t>- Igreja: casa de iniciação a vida cristã.</a:t>
            </a:r>
          </a:p>
          <a:p>
            <a:r>
              <a:rPr lang="pt-BR" sz="2800"/>
              <a:t>-Igreja: Lugar de animação bíblica da vida e da pastoral.</a:t>
            </a:r>
            <a:endParaRPr lang="pt-BR"/>
          </a:p>
          <a:p>
            <a:r>
              <a:rPr lang="pt-BR"/>
              <a:t>- Igreja: Comunidade de comunidades.</a:t>
            </a:r>
          </a:p>
          <a:p>
            <a:r>
              <a:rPr lang="pt-BR"/>
              <a:t>- Igreja: a serviço da vida Plena para todos.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que era estamos?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Até a modernidade as linhas do horizonte se definiram com clareza, no momento cultural de agora rompeu-se uma nuvem cinzenta no céu. Já não se sabe  o que é pré-modernidade e a pós-modernidade. Vive-se o momento de maneira intrigante.</a:t>
            </a:r>
          </a:p>
          <a:p>
            <a:r>
              <a:rPr lang="pt-BR" dirty="0" smtClean="0"/>
              <a:t>Pessoas lançadas na modernidade mas com atitudes primitivas.</a:t>
            </a:r>
          </a:p>
          <a:p>
            <a:r>
              <a:rPr lang="pt-BR" dirty="0" smtClean="0"/>
              <a:t>Freud escreve uma obra: Sobre a interpretação de sonhos. Empresa japonesa vende sonhos, um </a:t>
            </a:r>
            <a:r>
              <a:rPr lang="pt-BR" dirty="0" err="1" smtClean="0"/>
              <a:t>Dream</a:t>
            </a:r>
            <a:r>
              <a:rPr lang="pt-BR" dirty="0" smtClean="0"/>
              <a:t> Workshop da empresa </a:t>
            </a:r>
            <a:r>
              <a:rPr lang="pt-BR" dirty="0" err="1" smtClean="0"/>
              <a:t>Takara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Vivemos em uma época do imaginário tradicional sob várias óticas...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S</a:t>
            </a:r>
            <a:r>
              <a:rPr lang="pt-BR" dirty="0" smtClean="0"/>
              <a:t>omos levados pela onda do momento, que sucedem dentro e fora de nós, ou assumimos uma relação crítica, lúcida, desentranhando os pressupostos, ou interesses, ou jogos sutis que subjazem aos movimentos econômicos, políticos, culturais e religiosos.</a:t>
            </a:r>
          </a:p>
          <a:p>
            <a:pPr algn="just"/>
            <a:r>
              <a:rPr lang="pt-BR" dirty="0" smtClean="0"/>
              <a:t>Nossa mãe terra já não consegue se refazer de tantas chagas. Sua capacidade de cicatrização, já não suporta novas incisões hemorrágicas, produzidas pela ganância de  tantos.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Esperança...no fim do túnel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err="1" smtClean="0"/>
              <a:t>Greenpace</a:t>
            </a:r>
            <a:r>
              <a:rPr lang="pt-BR" dirty="0" smtClean="0"/>
              <a:t> avulta como sinal de esperança. Foi fundada esta organização em 1971 no Canadá por imigrantes americanos. Várias conquistas: banimento dos testes nucleares no Alasca, e Oceano Pacífico,, proibição da importação de peles de morsa da União Européia, moratória a caça as baleias, proteção da Antártida contra a mineração, defesa da Amazônia contra a exploração da madeira.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questão é mais forte do que imaginamos, atingem efeitos e sintomas. Não tocam na causa mais profunda.</a:t>
            </a:r>
          </a:p>
          <a:p>
            <a:pPr algn="just"/>
            <a:r>
              <a:rPr lang="pt-BR" dirty="0" smtClean="0"/>
              <a:t>Em vez de conquistar de senhorio, o ser humano é chamado a viver a harmonia, a comunhão com a natureza, o respeito.</a:t>
            </a:r>
          </a:p>
          <a:p>
            <a:pPr algn="just"/>
            <a:r>
              <a:rPr lang="pt-BR" dirty="0" smtClean="0"/>
              <a:t>Eixos provocadores, ecologia, pacifismo, diálogo intercultural e religioso, em uma </a:t>
            </a:r>
            <a:r>
              <a:rPr lang="pt-BR" dirty="0" err="1" smtClean="0"/>
              <a:t>hiperdemocracia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Nas contingências da atualidade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Analistas sociais e da cultura nos deixam em estado de  assombro, estamos em um hiper-império que desembocará em um hiper-conflito.</a:t>
            </a:r>
          </a:p>
          <a:p>
            <a:pPr algn="just"/>
            <a:r>
              <a:rPr lang="pt-BR" dirty="0" smtClean="0"/>
              <a:t>Os céus se escurecerão pela obra de bilhões de habitantes a poluir a atmosfera. </a:t>
            </a:r>
          </a:p>
          <a:p>
            <a:pPr algn="just"/>
            <a:r>
              <a:rPr lang="pt-BR" dirty="0" smtClean="0"/>
              <a:t>Domínio da natureza e a festa do consumo. Dança das valsas do Titanic antiecológico antes do choque fatal com o iceberg fatal.</a:t>
            </a:r>
          </a:p>
          <a:p>
            <a:pPr algn="just"/>
            <a:r>
              <a:rPr lang="pt-BR" dirty="0" smtClean="0"/>
              <a:t>Contradição  com o pensamento dos estóicos, o todo como um grande fim.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finalidade a natureza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Indicava o caminho a ser seguido até para as virtudes. Natureza e tradições plantavam no chão os trilhos por onde os antigos viajavam a vida toda com tranqüilidade, segurança, sem sobressaltos.</a:t>
            </a:r>
          </a:p>
          <a:p>
            <a:pPr algn="just"/>
            <a:r>
              <a:rPr lang="pt-BR" dirty="0" smtClean="0"/>
              <a:t>A modernidade </a:t>
            </a:r>
            <a:r>
              <a:rPr lang="pt-BR" dirty="0" err="1" smtClean="0"/>
              <a:t>aurorou</a:t>
            </a:r>
            <a:r>
              <a:rPr lang="pt-BR" dirty="0" smtClean="0"/>
              <a:t> gloriosamente em outra direção. Rompeu com o cosmos e com as tradições que se impunham por ela mesma.</a:t>
            </a:r>
          </a:p>
          <a:p>
            <a:pPr algn="just"/>
            <a:r>
              <a:rPr lang="pt-BR" dirty="0" smtClean="0"/>
              <a:t>A experiência do indivíduo-sujeito tritura as tradições recebidas.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1930</Words>
  <Application>Microsoft Office PowerPoint</Application>
  <PresentationFormat>Apresentação na tela (4:3)</PresentationFormat>
  <Paragraphs>144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Fluxo</vt:lpstr>
      <vt:lpstr>Apresentação aos Candidatos ao Diaconado</vt:lpstr>
      <vt:lpstr>Nas contingências da atualidade</vt:lpstr>
      <vt:lpstr>Honestidade intelectual e Pastoral</vt:lpstr>
      <vt:lpstr>Em que era estamos?</vt:lpstr>
      <vt:lpstr>Vivemos em uma época do imaginário tradicional sob várias óticas...</vt:lpstr>
      <vt:lpstr>Esperança...no fim do túnel</vt:lpstr>
      <vt:lpstr>Ecologia</vt:lpstr>
      <vt:lpstr>Nas contingências da atualidade</vt:lpstr>
      <vt:lpstr>A finalidade a natureza</vt:lpstr>
      <vt:lpstr>Momento do ser humano de glória, de celebridade. </vt:lpstr>
      <vt:lpstr>Termo modernidade</vt:lpstr>
      <vt:lpstr>O que é o presente?</vt:lpstr>
      <vt:lpstr>O que importa é a lucratividade...</vt:lpstr>
      <vt:lpstr>A palavra e o Reino de Deus</vt:lpstr>
      <vt:lpstr>Animação e Cooperação Missionária</vt:lpstr>
      <vt:lpstr>Palavras que motivam</vt:lpstr>
      <vt:lpstr>Comunidade ou missão</vt:lpstr>
      <vt:lpstr>A missão é...</vt:lpstr>
      <vt:lpstr>Paróquia missionária</vt:lpstr>
      <vt:lpstr>Paróquia missionária</vt:lpstr>
      <vt:lpstr>A igreja pode ficar sem templos, mas não sem missionários</vt:lpstr>
      <vt:lpstr>Animação no serviço paroquial</vt:lpstr>
      <vt:lpstr>Um desafio para nós em Curitiba!!!</vt:lpstr>
      <vt:lpstr>Aparecida nos orienta para um agir na realidade</vt:lpstr>
      <vt:lpstr>Empenho e iniciativa para um forte despertar missionário</vt:lpstr>
      <vt:lpstr>A vida do missionário fala com clareza:</vt:lpstr>
      <vt:lpstr>Quem é o animador missionário?</vt:lpstr>
      <vt:lpstr>O animador é...</vt:lpstr>
      <vt:lpstr>Objetivos da animação missionária</vt:lpstr>
      <vt:lpstr>Qual é o conteúdo da missão?</vt:lpstr>
      <vt:lpstr>Quem pode ser missionário?</vt:lpstr>
      <vt:lpstr>Apresentação do PowerPoint</vt:lpstr>
      <vt:lpstr>CNBB 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aos Padres recém-chegados na Arquidiocese</dc:title>
  <dc:creator>Rivael</dc:creator>
  <cp:lastModifiedBy>User</cp:lastModifiedBy>
  <cp:revision>5</cp:revision>
  <dcterms:created xsi:type="dcterms:W3CDTF">2012-03-21T23:12:17Z</dcterms:created>
  <dcterms:modified xsi:type="dcterms:W3CDTF">2016-08-28T11:48:30Z</dcterms:modified>
</cp:coreProperties>
</file>