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Monotype Corsiva" pitchFamily="66" charset="0"/>
      <p:italic r:id="rId24"/>
    </p:embeddedFont>
    <p:embeddedFont>
      <p:font typeface="Lucida Sans Unicode" pitchFamily="34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7EE8E-4D80-4930-A44F-5313990A62E9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6939-2339-4306-8AE8-A29556E729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0410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A6939-2339-4306-8AE8-A29556E7296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A6939-2339-4306-8AE8-A29556E7296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A6939-2339-4306-8AE8-A29556E7296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6345151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7732936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418347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325238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6835616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2312165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443659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6285453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0400718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498961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996125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45D19-A36B-47CD-B75F-69C6CB421155}" type="datetimeFigureOut">
              <a:rPr lang="pt-BR" smtClean="0"/>
              <a:pPr/>
              <a:t>19/06/2014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5239-E851-4D6B-B6D3-12F2925D0B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18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pn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38328" y="4335239"/>
            <a:ext cx="3238128" cy="1470025"/>
          </a:xfrm>
        </p:spPr>
        <p:txBody>
          <a:bodyPr>
            <a:normAutofit fontScale="90000"/>
          </a:bodyPr>
          <a:lstStyle/>
          <a:p>
            <a:r>
              <a:rPr lang="pt-BR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História de Israel</a:t>
            </a:r>
            <a:endParaRPr lang="pt-BR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36096" y="380256"/>
            <a:ext cx="3528392" cy="1032520"/>
          </a:xfrm>
        </p:spPr>
        <p:txBody>
          <a:bodyPr>
            <a:normAutofit/>
          </a:bodyPr>
          <a:lstStyle/>
          <a:p>
            <a:r>
              <a:rPr lang="pt-BR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Andarei entre vós: serei o vosso Deus e vós sereis o meu povo</a:t>
            </a:r>
            <a:r>
              <a:rPr lang="pt-BR" sz="2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. (</a:t>
            </a:r>
            <a:r>
              <a:rPr lang="pt-BR" sz="2000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Lv</a:t>
            </a:r>
            <a:r>
              <a:rPr lang="pt-BR" sz="2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26,12)</a:t>
            </a:r>
            <a:endParaRPr lang="pt-BR" sz="2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6" name="Picture 2" descr="C:\Users\CRTPEJAIME\Pictures\Biblia\Moi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5095220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80148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Aliança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Separação</a:t>
            </a:r>
          </a:p>
          <a:p>
            <a:r>
              <a:rPr lang="pt-BR" dirty="0" smtClean="0"/>
              <a:t>A voz de Deus</a:t>
            </a:r>
          </a:p>
          <a:p>
            <a:r>
              <a:rPr lang="pt-BR" dirty="0" smtClean="0"/>
              <a:t>O compromisso</a:t>
            </a:r>
          </a:p>
          <a:p>
            <a:r>
              <a:rPr lang="pt-BR" dirty="0" smtClean="0"/>
              <a:t>A Lei</a:t>
            </a:r>
          </a:p>
          <a:p>
            <a:r>
              <a:rPr lang="pt-BR" dirty="0" smtClean="0"/>
              <a:t>A idolatria</a:t>
            </a:r>
          </a:p>
          <a:p>
            <a:r>
              <a:rPr lang="pt-BR" dirty="0" smtClean="0"/>
              <a:t>O perdão</a:t>
            </a:r>
          </a:p>
          <a:p>
            <a:r>
              <a:rPr lang="pt-BR" dirty="0" smtClean="0"/>
              <a:t>O templo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91880" y="2996952"/>
            <a:ext cx="518457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Tomou o livro da aliança e o leu ao povo, que respondeu: “Faremos tudo o que o Senhor disse e seremos obedientes.”</a:t>
            </a:r>
            <a:endParaRPr lang="pt-BR" dirty="0"/>
          </a:p>
        </p:txBody>
      </p:sp>
      <p:pic>
        <p:nvPicPr>
          <p:cNvPr id="4099" name="Picture 3" descr="C:\Users\Administrador\Pictures\Biblia\tabernacleki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66" y="1628800"/>
            <a:ext cx="8055374" cy="4564712"/>
          </a:xfrm>
          <a:prstGeom prst="rect">
            <a:avLst/>
          </a:prstGeom>
          <a:noFill/>
        </p:spPr>
      </p:pic>
      <p:pic>
        <p:nvPicPr>
          <p:cNvPr id="4100" name="Picture 4" descr="C:\Users\Administrador\Pictures\Biblia\Sinai_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4624"/>
            <a:ext cx="5092030" cy="67893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deserto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Organização</a:t>
            </a:r>
          </a:p>
          <a:p>
            <a:r>
              <a:rPr lang="pt-BR" dirty="0" smtClean="0"/>
              <a:t>Provas</a:t>
            </a:r>
          </a:p>
          <a:p>
            <a:r>
              <a:rPr lang="pt-BR" dirty="0" smtClean="0"/>
              <a:t>Contestações</a:t>
            </a:r>
          </a:p>
          <a:p>
            <a:r>
              <a:rPr lang="pt-BR" dirty="0" smtClean="0"/>
              <a:t>A expedição</a:t>
            </a:r>
          </a:p>
          <a:p>
            <a:r>
              <a:rPr lang="pt-BR" dirty="0" smtClean="0"/>
              <a:t>40 anos</a:t>
            </a:r>
          </a:p>
          <a:p>
            <a:r>
              <a:rPr lang="pt-BR" dirty="0" err="1" smtClean="0"/>
              <a:t>Moab</a:t>
            </a:r>
            <a:endParaRPr lang="pt-BR" dirty="0"/>
          </a:p>
        </p:txBody>
      </p:sp>
      <p:pic>
        <p:nvPicPr>
          <p:cNvPr id="5122" name="Picture 2" descr="C:\Users\Administrador\Dropbox\Biblia imatges\sinai 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05" y="980728"/>
            <a:ext cx="8347167" cy="453650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059832" y="1772816"/>
            <a:ext cx="561662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“Os israelitas acamparão cada um perto de sua bandeira, sob as insígnias de suas casas patriarcais; acamparão em volta e defronte da tenda de reunião.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87824" y="3501008"/>
            <a:ext cx="5688632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Mas os outros, que tinham ido com ele, diziam: “Não somos capazes de atacar esse povo; é mais forte do que nós.” E diante dos filhos de Israel depreciaram a terra que tinham explorado: “A terra, disseram eles, que exploramos, devora os seus habitantes: os homens que vimos ali são de uma grande estatura; vimos até mesmo gigantes, filhos de </a:t>
            </a:r>
            <a:r>
              <a:rPr lang="pt-BR" dirty="0" err="1" smtClean="0"/>
              <a:t>Enac</a:t>
            </a:r>
            <a:r>
              <a:rPr lang="pt-BR" dirty="0" smtClean="0"/>
              <a:t>, da raça dos gigantes; parecíamos gafanhotos comparados com eles.” (</a:t>
            </a:r>
            <a:r>
              <a:rPr lang="pt-BR" dirty="0" err="1" smtClean="0"/>
              <a:t>Nm</a:t>
            </a:r>
            <a:r>
              <a:rPr lang="pt-BR" dirty="0" smtClean="0"/>
              <a:t> 13,33)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79712" y="4725144"/>
            <a:ext cx="6768752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Sobe à montanha de </a:t>
            </a:r>
            <a:r>
              <a:rPr lang="pt-BR" dirty="0" err="1" smtClean="0"/>
              <a:t>Abarim</a:t>
            </a:r>
            <a:r>
              <a:rPr lang="pt-BR" dirty="0" smtClean="0"/>
              <a:t> o monte </a:t>
            </a:r>
            <a:r>
              <a:rPr lang="pt-BR" dirty="0" err="1" smtClean="0"/>
              <a:t>Nebo</a:t>
            </a:r>
            <a:r>
              <a:rPr lang="pt-BR" dirty="0" smtClean="0"/>
              <a:t>, que está na terra de </a:t>
            </a:r>
            <a:r>
              <a:rPr lang="pt-BR" dirty="0" err="1" smtClean="0"/>
              <a:t>Moab</a:t>
            </a:r>
            <a:r>
              <a:rPr lang="pt-BR" dirty="0" smtClean="0"/>
              <a:t>, defronte de Jericó, e contempla a terra de Canaã, cuja posse dou aos filhos de Israel. Morrerás sobre essa montanha em que vais subir, e serás reunido aos teus, como o teu irmão Aarão morreu sobre o monte </a:t>
            </a:r>
            <a:r>
              <a:rPr lang="pt-BR" dirty="0" err="1" smtClean="0"/>
              <a:t>Hor</a:t>
            </a:r>
            <a:r>
              <a:rPr lang="pt-BR" dirty="0" smtClean="0"/>
              <a:t> e foi reunido aos seus (</a:t>
            </a:r>
            <a:r>
              <a:rPr lang="pt-BR" dirty="0" err="1" smtClean="0"/>
              <a:t>Dt</a:t>
            </a:r>
            <a:r>
              <a:rPr lang="pt-BR" dirty="0" smtClean="0"/>
              <a:t> 32,49-50)</a:t>
            </a:r>
          </a:p>
          <a:p>
            <a:endParaRPr lang="pt-BR" dirty="0"/>
          </a:p>
        </p:txBody>
      </p:sp>
      <p:pic>
        <p:nvPicPr>
          <p:cNvPr id="8" name="Imagem 7" descr="wildjou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1412776"/>
            <a:ext cx="4131283" cy="5040560"/>
          </a:xfrm>
          <a:prstGeom prst="rect">
            <a:avLst/>
          </a:prstGeom>
        </p:spPr>
      </p:pic>
      <p:pic>
        <p:nvPicPr>
          <p:cNvPr id="9" name="Imagem 8" descr="Ne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73360"/>
            <a:ext cx="8128000" cy="6096000"/>
          </a:xfrm>
          <a:prstGeom prst="rect">
            <a:avLst/>
          </a:prstGeom>
        </p:spPr>
      </p:pic>
      <p:pic>
        <p:nvPicPr>
          <p:cNvPr id="10" name="Imagem 9" descr="serpent de bron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276872"/>
            <a:ext cx="5291312" cy="34911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conquista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t-BR" dirty="0" smtClean="0"/>
              <a:t>Josué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Jericó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A Aliança de </a:t>
            </a:r>
            <a:r>
              <a:rPr lang="pt-BR" dirty="0" err="1" smtClean="0"/>
              <a:t>Siquem</a:t>
            </a:r>
            <a:endParaRPr lang="pt-BR" dirty="0" smtClean="0"/>
          </a:p>
          <a:p>
            <a:pPr>
              <a:lnSpc>
                <a:spcPct val="200000"/>
              </a:lnSpc>
            </a:pPr>
            <a:r>
              <a:rPr lang="pt-BR" dirty="0" smtClean="0"/>
              <a:t>As 12 Tribos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79712" y="2060848"/>
            <a:ext cx="662473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Isto é uma ordem: sê firme e corajoso. Não te atemorizes, não tenhas medo, porque o Senhor está contigo em qualquer parte para onde fores. (</a:t>
            </a:r>
            <a:r>
              <a:rPr lang="pt-BR" dirty="0" err="1" smtClean="0"/>
              <a:t>Js</a:t>
            </a:r>
            <a:r>
              <a:rPr lang="pt-BR" dirty="0" smtClean="0"/>
              <a:t> 1,9)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9712" y="3212976"/>
            <a:ext cx="662473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povo clamou e os sacerdotes tocaram as trombetas. E logo que o povo ouviu o som das trombetas, levantou um grande clamor. A muralha desabou. A multidão subiu à cidade, sem nada diante de si. (</a:t>
            </a:r>
            <a:r>
              <a:rPr lang="pt-BR" dirty="0" err="1" smtClean="0"/>
              <a:t>Js</a:t>
            </a:r>
            <a:r>
              <a:rPr lang="pt-BR" dirty="0" smtClean="0"/>
              <a:t> 6,20)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7664" y="4509120"/>
            <a:ext cx="698477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Porém se vos desagrada servir o Senhor, escolhei hoje a quem quereis servir: se aos deuses, a quem serviram os vossos pais além do rio, se aos deuses dos </a:t>
            </a:r>
            <a:r>
              <a:rPr lang="pt-BR" dirty="0" err="1" smtClean="0"/>
              <a:t>amorreus</a:t>
            </a:r>
            <a:r>
              <a:rPr lang="pt-BR" dirty="0" smtClean="0"/>
              <a:t>, em cuja terra habitais. Porque, quanto a mim, eu e minha casa serviremos o Senhor. O povo respondeu: Longe de nós abandonarmos o Senhor para servir outros deuses. (</a:t>
            </a:r>
            <a:r>
              <a:rPr lang="pt-BR" dirty="0" err="1" smtClean="0"/>
              <a:t>Js</a:t>
            </a:r>
            <a:r>
              <a:rPr lang="pt-BR" dirty="0" smtClean="0"/>
              <a:t> 24,15-16)</a:t>
            </a:r>
            <a:endParaRPr lang="pt-BR" dirty="0"/>
          </a:p>
        </p:txBody>
      </p:sp>
      <p:pic>
        <p:nvPicPr>
          <p:cNvPr id="7" name="Imagem 6" descr="tribe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87" y="280987"/>
            <a:ext cx="4238625" cy="6296025"/>
          </a:xfrm>
          <a:prstGeom prst="rect">
            <a:avLst/>
          </a:prstGeom>
        </p:spPr>
      </p:pic>
      <p:pic>
        <p:nvPicPr>
          <p:cNvPr id="8" name="Imagem 7" descr="ebal gariz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20888"/>
            <a:ext cx="5080000" cy="3810000"/>
          </a:xfrm>
          <a:prstGeom prst="rect">
            <a:avLst/>
          </a:prstGeom>
        </p:spPr>
      </p:pic>
      <p:pic>
        <p:nvPicPr>
          <p:cNvPr id="9" name="Imagem 8" descr="ruines jer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5723" y="1340768"/>
            <a:ext cx="6830053" cy="5122540"/>
          </a:xfrm>
          <a:prstGeom prst="rect">
            <a:avLst/>
          </a:prstGeom>
        </p:spPr>
      </p:pic>
      <p:pic>
        <p:nvPicPr>
          <p:cNvPr id="10" name="Imagem 9" descr="Jorda a Jeri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916831"/>
            <a:ext cx="5904656" cy="442279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Juízes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Altos e baixos</a:t>
            </a:r>
          </a:p>
          <a:p>
            <a:pPr>
              <a:lnSpc>
                <a:spcPct val="160000"/>
              </a:lnSpc>
            </a:pPr>
            <a:r>
              <a:rPr lang="pt-BR" dirty="0" err="1" smtClean="0"/>
              <a:t>Gedeão</a:t>
            </a:r>
            <a:endParaRPr lang="pt-BR" dirty="0" smtClean="0"/>
          </a:p>
          <a:p>
            <a:pPr>
              <a:lnSpc>
                <a:spcPct val="160000"/>
              </a:lnSpc>
            </a:pPr>
            <a:r>
              <a:rPr lang="pt-BR" dirty="0" err="1" smtClean="0"/>
              <a:t>Jefté</a:t>
            </a:r>
            <a:endParaRPr lang="pt-BR" dirty="0" smtClean="0"/>
          </a:p>
          <a:p>
            <a:pPr>
              <a:lnSpc>
                <a:spcPct val="160000"/>
              </a:lnSpc>
            </a:pPr>
            <a:r>
              <a:rPr lang="pt-BR" dirty="0" smtClean="0"/>
              <a:t>Sansão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Débora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2348880"/>
            <a:ext cx="7056784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Ora, quando o Senhor suscitava juízes, ele estava com o juiz para livrá-los de seus inimigos enquanto vivesse o juiz: o Senhor compadecia-se dos gemidos que soltavam diante de seus inimigos e de seus opressores. Mas, depois que o juiz morria, corrompiam-se e se tornavam ainda piores do que seus pais, seguindo outros deuses, servindo-os e adorando-os; e não renunciavam aos seus crimes e à sua obstinação. (</a:t>
            </a:r>
            <a:r>
              <a:rPr lang="pt-BR" dirty="0" err="1" smtClean="0"/>
              <a:t>Jz</a:t>
            </a:r>
            <a:r>
              <a:rPr lang="pt-BR" dirty="0" smtClean="0"/>
              <a:t> 2,18-19)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3212976"/>
            <a:ext cx="705678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Senhor disse a </a:t>
            </a:r>
            <a:r>
              <a:rPr lang="pt-BR" dirty="0" err="1" smtClean="0"/>
              <a:t>Gedeão</a:t>
            </a:r>
            <a:r>
              <a:rPr lang="pt-BR" dirty="0" smtClean="0"/>
              <a:t>: A gente que levas contigo é numerosa demais para que eu entregue </a:t>
            </a:r>
            <a:r>
              <a:rPr lang="pt-BR" dirty="0" err="1" smtClean="0"/>
              <a:t>Madiã</a:t>
            </a:r>
            <a:r>
              <a:rPr lang="pt-BR" dirty="0" smtClean="0"/>
              <a:t> em suas mãos. Israel poderia gloriar-se à minha custa, dizendo: foi a minha mão que me livrou. (</a:t>
            </a:r>
            <a:r>
              <a:rPr lang="pt-BR" dirty="0" err="1" smtClean="0"/>
              <a:t>Jz</a:t>
            </a:r>
            <a:r>
              <a:rPr lang="pt-BR" dirty="0" smtClean="0"/>
              <a:t> 7,2)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59632" y="4149080"/>
            <a:ext cx="741682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/>
              <a:t>Jetfé</a:t>
            </a:r>
            <a:r>
              <a:rPr lang="pt-BR" dirty="0" smtClean="0"/>
              <a:t> fez ao Senhor este voto:  Se me entregardes nas mãos os </a:t>
            </a:r>
            <a:r>
              <a:rPr lang="pt-BR" dirty="0" err="1" smtClean="0"/>
              <a:t>amonitas</a:t>
            </a:r>
            <a:r>
              <a:rPr lang="pt-BR" dirty="0" smtClean="0"/>
              <a:t>, aquele que sair das portas de minha casa ao meu encontro, quando eu voltar vitorioso dos filhos de Amon, será consagrado ao Senhor, e eu o oferecerei em holocausto. (</a:t>
            </a:r>
            <a:r>
              <a:rPr lang="pt-BR" dirty="0" err="1" smtClean="0"/>
              <a:t>Jz</a:t>
            </a:r>
            <a:r>
              <a:rPr lang="pt-BR" dirty="0" smtClean="0"/>
              <a:t> 10,30-31)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4941168"/>
            <a:ext cx="7560840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anjo do Senhor apareceu a esta mulher e disse-lhe: Tu és estéril, e nunca tiveste filhos; mas conceberás e darás à luz um filho.  Toma, pois, muito cuidado; não bebas doravante nem vinho, nem bebida forte, e não comas coisa alguma impura, porque vais conceber e dar à luz um filho. A navalha não tocará a sua cabeça, porque esse menino será nazareno de Deus desde o seio de sua mãe, e será ele quem livrará Israel da mão dos filisteus. (</a:t>
            </a:r>
            <a:r>
              <a:rPr lang="pt-BR" dirty="0" err="1" smtClean="0"/>
              <a:t>Jz</a:t>
            </a:r>
            <a:r>
              <a:rPr lang="pt-BR" dirty="0" smtClean="0"/>
              <a:t> 13,33-5)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99592" y="5301208"/>
            <a:ext cx="763284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/>
              <a:t>Galaad</a:t>
            </a:r>
            <a:r>
              <a:rPr lang="pt-BR" dirty="0" smtClean="0"/>
              <a:t> ficou em sua casa, além do Jordão; e </a:t>
            </a:r>
            <a:r>
              <a:rPr lang="pt-BR" dirty="0" err="1" smtClean="0"/>
              <a:t>Dã</a:t>
            </a:r>
            <a:r>
              <a:rPr lang="pt-BR" dirty="0" smtClean="0"/>
              <a:t>, por que habita junto dos navios? </a:t>
            </a:r>
            <a:r>
              <a:rPr lang="pt-BR" dirty="0" err="1" smtClean="0"/>
              <a:t>Aser</a:t>
            </a:r>
            <a:r>
              <a:rPr lang="pt-BR" dirty="0" smtClean="0"/>
              <a:t> assentou-se à beira do mar e ficou descansando nos seus portos. </a:t>
            </a:r>
            <a:r>
              <a:rPr lang="pt-BR" dirty="0" err="1" smtClean="0"/>
              <a:t>Zabulon</a:t>
            </a:r>
            <a:r>
              <a:rPr lang="pt-BR" dirty="0" smtClean="0"/>
              <a:t>, porém, é um povo que desafia a morte, e da mesma forma </a:t>
            </a:r>
            <a:r>
              <a:rPr lang="pt-BR" dirty="0" err="1" smtClean="0"/>
              <a:t>Neftali</a:t>
            </a:r>
            <a:r>
              <a:rPr lang="pt-BR" dirty="0" smtClean="0"/>
              <a:t>, sobre os planaltos. (</a:t>
            </a:r>
            <a:r>
              <a:rPr lang="pt-BR" dirty="0" err="1" smtClean="0"/>
              <a:t>Jz</a:t>
            </a:r>
            <a:r>
              <a:rPr lang="pt-BR" dirty="0" smtClean="0"/>
              <a:t> 5,17-18)</a:t>
            </a:r>
            <a:endParaRPr lang="pt-BR" dirty="0"/>
          </a:p>
        </p:txBody>
      </p:sp>
      <p:pic>
        <p:nvPicPr>
          <p:cNvPr id="9" name="Imagem 8" descr="stelae_haz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  <p:pic>
        <p:nvPicPr>
          <p:cNvPr id="10" name="Imagem 9" descr="ceramica filist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5" y="571500"/>
            <a:ext cx="7639050" cy="571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Samuel e os primeiros reis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Silo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vocação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Saúl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Davi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Salomão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divisão: Israel e Judá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055" y="1340768"/>
            <a:ext cx="3116361" cy="532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Administrador\Pictures\Biblia\Tabernacle_Ark_of_Covenant_with_cherub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4704523" cy="3528392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619672" y="1859112"/>
            <a:ext cx="648072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Toda a </a:t>
            </a:r>
            <a:r>
              <a:rPr lang="pt-BR" dirty="0" err="1"/>
              <a:t>assembléia</a:t>
            </a:r>
            <a:r>
              <a:rPr lang="pt-BR" dirty="0"/>
              <a:t> dos filhos de Israel se reuniu em Silo, onde levantaram a tenda de reunião; a terra estava-lhes sujeita</a:t>
            </a:r>
            <a:r>
              <a:rPr lang="pt-BR" dirty="0" smtClean="0"/>
              <a:t>. (</a:t>
            </a:r>
            <a:r>
              <a:rPr lang="pt-BR" dirty="0" err="1" smtClean="0"/>
              <a:t>Js</a:t>
            </a:r>
            <a:r>
              <a:rPr lang="pt-BR" dirty="0" smtClean="0"/>
              <a:t> 18,1)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83768" y="2577678"/>
            <a:ext cx="604867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Senhor disse a Samuel: Eis que vou fazer uma tal coisa em Israel, que a todo o que a ouvir ficar-lhe-ão retinindo os ouvidos. (1Sm 3,11)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91680" y="3284984"/>
            <a:ext cx="691276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Samuel tomou um pequeno frasco de óleo e derramou-o na cabeça de Saul; beijou-o e disse: O Senhor te confere esta unção para que sejas chefe da sua herança. (1Sm 10,1)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19672" y="4005064"/>
            <a:ext cx="7200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Tua casa e teu reino estão estabelecidos para sempre diante de mim, e o teu trono está firme para sempre. (2Sm 7,16)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3933056"/>
            <a:ext cx="7632848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Sua sabedoria excedia a de todos os orientais e a de todo o Egito. Ele era o mais sábio de todos os homens, mais sábio do que </a:t>
            </a:r>
            <a:r>
              <a:rPr lang="pt-BR" dirty="0" err="1" smtClean="0"/>
              <a:t>Etã</a:t>
            </a:r>
            <a:r>
              <a:rPr lang="pt-BR" dirty="0" smtClean="0"/>
              <a:t>, o </a:t>
            </a:r>
            <a:r>
              <a:rPr lang="pt-BR" dirty="0" err="1" smtClean="0"/>
              <a:t>ezraíta</a:t>
            </a:r>
            <a:r>
              <a:rPr lang="pt-BR" dirty="0" smtClean="0"/>
              <a:t>, do que </a:t>
            </a:r>
            <a:r>
              <a:rPr lang="pt-BR" dirty="0" err="1" smtClean="0"/>
              <a:t>Hemã</a:t>
            </a:r>
            <a:r>
              <a:rPr lang="pt-BR" dirty="0" smtClean="0"/>
              <a:t>, </a:t>
            </a:r>
            <a:r>
              <a:rPr lang="pt-BR" dirty="0" err="1" smtClean="0"/>
              <a:t>Chacol</a:t>
            </a:r>
            <a:r>
              <a:rPr lang="pt-BR" dirty="0" smtClean="0"/>
              <a:t> e </a:t>
            </a:r>
            <a:r>
              <a:rPr lang="pt-BR" dirty="0" err="1" smtClean="0"/>
              <a:t>Dorda</a:t>
            </a:r>
            <a:r>
              <a:rPr lang="pt-BR" dirty="0" smtClean="0"/>
              <a:t>, filhos de </a:t>
            </a:r>
            <a:r>
              <a:rPr lang="pt-BR" dirty="0" err="1" smtClean="0"/>
              <a:t>Maol</a:t>
            </a:r>
            <a:r>
              <a:rPr lang="pt-BR" dirty="0" smtClean="0"/>
              <a:t>; e sua fama espalhou-se por todos os povos vizinhos. Pronunciou três mil sentenças e compôs mil e cinco poemas. Falou das árvores, desde o cedro do Líbano até o </a:t>
            </a:r>
            <a:r>
              <a:rPr lang="pt-BR" dirty="0" err="1" smtClean="0"/>
              <a:t>hissopo</a:t>
            </a:r>
            <a:r>
              <a:rPr lang="pt-BR" dirty="0" smtClean="0"/>
              <a:t> que brota dos muros; falou dos animais, das aves, dos répteis e dos peixes. De todos os povos vinham pessoas ouvir a sabedoria de Salomão, da parte de todos os reis da terra que tinham ouvido falar de sua sabedoria. (1Re 4,29-34)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27584" y="5013176"/>
            <a:ext cx="7128792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 o rei não atendeu ao povo, ... Vendo que o rei não os atendia, o povo respondeu-lhe: Que temos nós a ver com Davi? Que temos nós de comum com o filho de </a:t>
            </a:r>
            <a:r>
              <a:rPr lang="pt-BR" dirty="0" err="1" smtClean="0"/>
              <a:t>Isaí</a:t>
            </a:r>
            <a:r>
              <a:rPr lang="pt-BR" dirty="0" smtClean="0"/>
              <a:t>? Vai, pois, para as tuas tendas, ó Israel! Cabe a ti tratar de tua casa, ó Davi! E os israelitas retiraram-se para as suas tendas. (1Re 112,15-16)</a:t>
            </a:r>
            <a:endParaRPr lang="pt-BR" dirty="0"/>
          </a:p>
        </p:txBody>
      </p:sp>
      <p:pic>
        <p:nvPicPr>
          <p:cNvPr id="13" name="Imagem 12" descr="Regne David Salo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7" y="1268760"/>
            <a:ext cx="3888431" cy="5420237"/>
          </a:xfrm>
          <a:prstGeom prst="rect">
            <a:avLst/>
          </a:prstGeom>
        </p:spPr>
      </p:pic>
      <p:pic>
        <p:nvPicPr>
          <p:cNvPr id="14" name="Imagem 13" descr="tabernaclekit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412776"/>
            <a:ext cx="7307130" cy="5212419"/>
          </a:xfrm>
          <a:prstGeom prst="rect">
            <a:avLst/>
          </a:prstGeom>
        </p:spPr>
      </p:pic>
      <p:pic>
        <p:nvPicPr>
          <p:cNvPr id="15" name="Imagem 14" descr="Gilbo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12" y="620688"/>
            <a:ext cx="9144000" cy="6092190"/>
          </a:xfrm>
          <a:prstGeom prst="rect">
            <a:avLst/>
          </a:prstGeom>
        </p:spPr>
      </p:pic>
      <p:pic>
        <p:nvPicPr>
          <p:cNvPr id="16" name="Imagem 15" descr="Temp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2060848"/>
            <a:ext cx="5742411" cy="38884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Reis e Profetas – Israel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Israel</a:t>
            </a:r>
          </a:p>
          <a:p>
            <a:pPr lvl="1">
              <a:lnSpc>
                <a:spcPct val="150000"/>
              </a:lnSpc>
            </a:pPr>
            <a:r>
              <a:rPr lang="pt-BR" dirty="0" err="1" smtClean="0"/>
              <a:t>Omri</a:t>
            </a:r>
            <a:r>
              <a:rPr lang="pt-BR" dirty="0" smtClean="0"/>
              <a:t>, </a:t>
            </a:r>
            <a:r>
              <a:rPr lang="pt-BR" dirty="0" err="1" smtClean="0"/>
              <a:t>Jeroboão</a:t>
            </a:r>
            <a:r>
              <a:rPr lang="pt-BR" dirty="0" smtClean="0"/>
              <a:t>, </a:t>
            </a:r>
            <a:r>
              <a:rPr lang="pt-BR" dirty="0" err="1" smtClean="0"/>
              <a:t>Acab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Elias e Eliseu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Amós e Oseias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Assíria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Queda de </a:t>
            </a:r>
            <a:r>
              <a:rPr lang="pt-BR" dirty="0" err="1" smtClean="0"/>
              <a:t>Samaria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123728" y="2564904"/>
            <a:ext cx="655272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Depois de ter refletido bem, o rei mandou fazer dois bezerros de ouro e disse ao povo: Basta de peregrinações a Jerusalém! Eis aqui, ó Israel, o teu Deus que te tirou do Egito. Pôs um bezerro em </a:t>
            </a:r>
            <a:r>
              <a:rPr lang="pt-BR" dirty="0" err="1" smtClean="0"/>
              <a:t>Betel</a:t>
            </a:r>
            <a:r>
              <a:rPr lang="pt-BR" dirty="0" smtClean="0"/>
              <a:t> e outro em </a:t>
            </a:r>
            <a:r>
              <a:rPr lang="pt-BR" dirty="0" err="1" smtClean="0"/>
              <a:t>Dã</a:t>
            </a:r>
            <a:r>
              <a:rPr lang="pt-BR" dirty="0" smtClean="0"/>
              <a:t>. (1Re 12, 28-29)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11760" y="3356992"/>
            <a:ext cx="626469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Elias, aproximando-se de todo o povo, disse: Até quando claudicareis dos dois pés? Se o Senhor é Deus, segui-o, mas se é </a:t>
            </a:r>
            <a:r>
              <a:rPr lang="pt-BR" dirty="0" err="1" smtClean="0"/>
              <a:t>Baal</a:t>
            </a:r>
            <a:r>
              <a:rPr lang="pt-BR" dirty="0" smtClean="0"/>
              <a:t>, segui a </a:t>
            </a:r>
            <a:r>
              <a:rPr lang="pt-BR" dirty="0" err="1" smtClean="0"/>
              <a:t>Baal</a:t>
            </a:r>
            <a:r>
              <a:rPr lang="pt-BR" dirty="0" smtClean="0"/>
              <a:t>! O povo nada respondeu. Elias continuou: Eu sou o único dos profetas do Senhor que fiquei, enquanto os de </a:t>
            </a:r>
            <a:r>
              <a:rPr lang="pt-BR" dirty="0" err="1" smtClean="0"/>
              <a:t>Baal</a:t>
            </a:r>
            <a:r>
              <a:rPr lang="pt-BR" dirty="0" smtClean="0"/>
              <a:t> são quatrocentos e </a:t>
            </a:r>
            <a:r>
              <a:rPr lang="pt-BR" dirty="0" err="1" smtClean="0"/>
              <a:t>cinqüenta</a:t>
            </a:r>
            <a:r>
              <a:rPr lang="pt-BR" dirty="0" smtClean="0"/>
              <a:t>. (1Re 18,21-22)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4149080"/>
            <a:ext cx="648072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Não sabem fazer o que é reto - oráculo do Senhor - amontoam em seus palácios (o fruto) de suas violências e de seus roubos. Por isso, assim diz o Senhor Javé: Eis o inimigo a invadir a terra! Ele aniquilará a tua força; teus palácios serão pilhados. (</a:t>
            </a:r>
            <a:r>
              <a:rPr lang="pt-BR" dirty="0" err="1" smtClean="0"/>
              <a:t>Am</a:t>
            </a:r>
            <a:r>
              <a:rPr lang="pt-BR" dirty="0" smtClean="0"/>
              <a:t> 3,10-11)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131840" y="4149080"/>
            <a:ext cx="547260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Desposar-te-ei para sempre, desposar-te-ei conforme a justiça e o direito, com benevolência e ternura. Desposar-te-ei com fidelidade, e conhecerás o Senhor. (Os 2,21-22)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31640" y="4725144"/>
            <a:ext cx="720080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Assim aconteceu porque os filhos de Israel tinham pecado contra o Senhor, seu Deus, que os tinha tirado do Egito ... Eles adoraram outros deuses, adotaram os costumes das nações ... Os israelitas ofenderam o Senhor, seu Deus, com ações más, e estabeleceram lugares altos em todas as suas localidades (2Re 7,7-9)</a:t>
            </a:r>
            <a:endParaRPr lang="pt-BR" dirty="0"/>
          </a:p>
        </p:txBody>
      </p:sp>
      <p:pic>
        <p:nvPicPr>
          <p:cNvPr id="10" name="Imagem 9" descr="vedell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233667"/>
            <a:ext cx="4248472" cy="2820986"/>
          </a:xfrm>
          <a:prstGeom prst="rect">
            <a:avLst/>
          </a:prstGeom>
        </p:spPr>
      </p:pic>
      <p:pic>
        <p:nvPicPr>
          <p:cNvPr id="11" name="Imagem 10" descr="Eli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052736"/>
            <a:ext cx="6350000" cy="4762500"/>
          </a:xfrm>
          <a:prstGeom prst="rect">
            <a:avLst/>
          </a:prstGeom>
        </p:spPr>
      </p:pic>
      <p:pic>
        <p:nvPicPr>
          <p:cNvPr id="12" name="Imagem 11" descr="Samaria pal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1628800"/>
            <a:ext cx="5885812" cy="3923875"/>
          </a:xfrm>
          <a:prstGeom prst="rect">
            <a:avLst/>
          </a:prstGeom>
        </p:spPr>
      </p:pic>
      <p:pic>
        <p:nvPicPr>
          <p:cNvPr id="13" name="Imagem 12" descr="astar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889000"/>
            <a:ext cx="3810000" cy="5080000"/>
          </a:xfrm>
          <a:prstGeom prst="rect">
            <a:avLst/>
          </a:prstGeom>
        </p:spPr>
      </p:pic>
      <p:pic>
        <p:nvPicPr>
          <p:cNvPr id="14" name="Imagem 13" descr="Assiria car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1533525"/>
            <a:ext cx="6096000" cy="379095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627784" y="4077072"/>
            <a:ext cx="626469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No ano nono do reinado de Oséias, o rei da Assíria apoderou-se de </a:t>
            </a:r>
            <a:r>
              <a:rPr lang="pt-BR" dirty="0" err="1" smtClean="0"/>
              <a:t>Samaria</a:t>
            </a:r>
            <a:r>
              <a:rPr lang="pt-BR" dirty="0" smtClean="0"/>
              <a:t> e deportou os israelitas para a Assíria, estabelecendo-os em </a:t>
            </a:r>
            <a:r>
              <a:rPr lang="pt-BR" dirty="0" err="1" smtClean="0"/>
              <a:t>Hala</a:t>
            </a:r>
            <a:r>
              <a:rPr lang="pt-BR" dirty="0" smtClean="0"/>
              <a:t>, às margens do </a:t>
            </a:r>
            <a:r>
              <a:rPr lang="pt-BR" dirty="0" err="1" smtClean="0"/>
              <a:t>Habor</a:t>
            </a:r>
            <a:r>
              <a:rPr lang="pt-BR" dirty="0" smtClean="0"/>
              <a:t>, rio de </a:t>
            </a:r>
            <a:r>
              <a:rPr lang="pt-BR" dirty="0" err="1" smtClean="0"/>
              <a:t>Gozan</a:t>
            </a:r>
            <a:r>
              <a:rPr lang="pt-BR" dirty="0" smtClean="0"/>
              <a:t>, e nas cidades da Média.  (2Re 17,6)</a:t>
            </a:r>
            <a:endParaRPr lang="pt-BR" dirty="0"/>
          </a:p>
        </p:txBody>
      </p:sp>
      <p:pic>
        <p:nvPicPr>
          <p:cNvPr id="16" name="Imagem 15" descr="ImperioAsirio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81187" y="1533524"/>
            <a:ext cx="6003181" cy="4228789"/>
          </a:xfrm>
          <a:prstGeom prst="rect">
            <a:avLst/>
          </a:prstGeom>
        </p:spPr>
      </p:pic>
      <p:pic>
        <p:nvPicPr>
          <p:cNvPr id="17" name="Imagem 16" descr="Galile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Reis e Profetas – Judá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Judá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As promessas a Davi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Isaías e a Assíria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Josias e a Reforma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Jeremias e o Templo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Babilônia</a:t>
            </a:r>
          </a:p>
          <a:p>
            <a:pPr lvl="1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3968" y="2636912"/>
            <a:ext cx="432048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Não se apartará o cetro de Judá, nem o bastão de comando dentre seus pés, até que venha aquele a quem pertence por direito, e a quem devem obediência os povos. (</a:t>
            </a:r>
            <a:r>
              <a:rPr lang="pt-BR" dirty="0" err="1" smtClean="0"/>
              <a:t>Gn</a:t>
            </a:r>
            <a:r>
              <a:rPr lang="pt-BR" dirty="0" smtClean="0"/>
              <a:t> 49,10)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23728" y="3429000"/>
            <a:ext cx="6408712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Então o lobo será hóspede do cordeiro, a pantera se deitará ao pé do cabrito, o touro e o leão comerão juntos, e um menino pequeno os conduzirá; a vaca e o urso se fraternizarão, suas crias repousarão juntas, e o leão comerá palha com o boi. A criança de peito brincará junto à toca da víbora, e o menino desmamado meterá a mão na caverna da áspide. Não se fará mal nem dano em todo o meu santo monte, porque a terra estará cheia de ciência do Senhor, assim como as águas recobrem o fundo do mar. (Is 11,6-9)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67744" y="4149080"/>
            <a:ext cx="640871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Josias destruiu assim todos os santuários dos lugares altos que se encontravam nas cidades de </a:t>
            </a:r>
            <a:r>
              <a:rPr lang="pt-BR" dirty="0" err="1" smtClean="0"/>
              <a:t>Samaria</a:t>
            </a:r>
            <a:r>
              <a:rPr lang="pt-BR" dirty="0" smtClean="0"/>
              <a:t>, e que os reis de Israel tinham edificado, para grande cólera do Senhor. Fez deles o que tinha feito do altar de </a:t>
            </a:r>
            <a:r>
              <a:rPr lang="pt-BR" dirty="0" err="1" smtClean="0"/>
              <a:t>Betel</a:t>
            </a:r>
            <a:r>
              <a:rPr lang="pt-BR" dirty="0" smtClean="0"/>
              <a:t>. (2Re 23,19)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4509120"/>
            <a:ext cx="7632848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Dias hão de vir - oráculo do Senhor - em que firmarei nova aliança com as casas de Israel e de Judá. ... Eis a aliança que, então, farei com a casa de Israel - oráculo do Senhor: Incutir-lhe-ei a minha lei; gravá-la-ei em seu coração. Serei o seu Deus e Israel será o meu povo. Então, ninguém terá encargo de instruir seu próximo ou irmão, dizendo: Aprende a conhecer o Senhor, porque todos me conhecerão, grandes e pequenos - oráculo do Senhor -, pois a todos perdoarei as faltas, sem guardar nenhuma lembrança de seus pecados. (Jr 31,31-34)</a:t>
            </a:r>
            <a:endParaRPr lang="pt-BR" dirty="0"/>
          </a:p>
        </p:txBody>
      </p:sp>
      <p:pic>
        <p:nvPicPr>
          <p:cNvPr id="8" name="Imagem 7" descr="Jerusalem go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916832"/>
            <a:ext cx="6080711" cy="4320505"/>
          </a:xfrm>
          <a:prstGeom prst="rect">
            <a:avLst/>
          </a:prstGeom>
        </p:spPr>
      </p:pic>
      <p:pic>
        <p:nvPicPr>
          <p:cNvPr id="9" name="Imagem 8" descr="Babilonia map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125941"/>
            <a:ext cx="5328592" cy="5313831"/>
          </a:xfrm>
          <a:prstGeom prst="rect">
            <a:avLst/>
          </a:prstGeom>
        </p:spPr>
      </p:pic>
      <p:pic>
        <p:nvPicPr>
          <p:cNvPr id="10" name="Imagem 9" descr="Exi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585787"/>
            <a:ext cx="5943600" cy="5686425"/>
          </a:xfrm>
          <a:prstGeom prst="rect">
            <a:avLst/>
          </a:prstGeom>
        </p:spPr>
      </p:pic>
      <p:pic>
        <p:nvPicPr>
          <p:cNvPr id="11" name="Imagem 10" descr="vista aerea isra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692696"/>
            <a:ext cx="7344816" cy="55086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Exílio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Primeiro grupo</a:t>
            </a:r>
          </a:p>
          <a:p>
            <a:pPr lvl="1"/>
            <a:r>
              <a:rPr lang="pt-BR" dirty="0" smtClean="0"/>
              <a:t>Ezequiel</a:t>
            </a:r>
          </a:p>
          <a:p>
            <a:pPr lvl="1"/>
            <a:r>
              <a:rPr lang="pt-BR" dirty="0" smtClean="0"/>
              <a:t>Questionamentos</a:t>
            </a:r>
          </a:p>
          <a:p>
            <a:r>
              <a:rPr lang="pt-BR" dirty="0" smtClean="0"/>
              <a:t>Segundo grupo</a:t>
            </a:r>
          </a:p>
          <a:p>
            <a:pPr lvl="1"/>
            <a:r>
              <a:rPr lang="pt-BR" dirty="0" smtClean="0"/>
              <a:t>Situação do povo</a:t>
            </a:r>
          </a:p>
          <a:p>
            <a:pPr lvl="1"/>
            <a:r>
              <a:rPr lang="pt-BR" dirty="0" smtClean="0"/>
              <a:t>Mudança de mentalidade</a:t>
            </a:r>
          </a:p>
          <a:p>
            <a:pPr lvl="1"/>
            <a:r>
              <a:rPr lang="pt-BR" dirty="0" smtClean="0"/>
              <a:t>Novas perspectivas</a:t>
            </a:r>
          </a:p>
          <a:p>
            <a:pPr lvl="1"/>
            <a:r>
              <a:rPr lang="pt-BR" dirty="0" smtClean="0"/>
              <a:t>Segundo Isaías</a:t>
            </a:r>
          </a:p>
          <a:p>
            <a:pPr lvl="1"/>
            <a:r>
              <a:rPr lang="pt-BR" dirty="0" smtClean="0"/>
              <a:t>O Servo Sofredor, os Salmos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19872" y="1772816"/>
            <a:ext cx="525658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Levou para o cativeiro toda a Jerusalém, todos os chefes e todos os homens de valor, ao todo dez mil, com todos os ferreiros e artífices; só deixou os pobres. (2Re 24,14)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27784" y="2204864"/>
            <a:ext cx="597666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No trigésimo ano, no quinto dia do quarto mês, quando me encontrava entre os deportados, às margens do rio Cobar, abriram-se os céus e contemplei visões divinas.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03848" y="2708920"/>
            <a:ext cx="5472608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Por minha vida - oráculo do Senhor Javé -, não tereis mais ocasião de repetir esse provérbio em Israel. É a mim que pertencem as vidas, a vida do pai e a vida do filho. Ora, é o culpado que morrerá. (</a:t>
            </a:r>
            <a:r>
              <a:rPr lang="pt-BR" dirty="0" err="1" smtClean="0"/>
              <a:t>Ez</a:t>
            </a:r>
            <a:r>
              <a:rPr lang="pt-BR" dirty="0" smtClean="0"/>
              <a:t> 18,3-4)</a:t>
            </a:r>
          </a:p>
          <a:p>
            <a:r>
              <a:rPr lang="pt-BR" dirty="0" smtClean="0"/>
              <a:t>Terei eu prazer com a morte do malvado? - oráculo do Senhor Javé. - Não desejo eu, antes, que ele mude de proceder e viva? (v. 23)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3573016"/>
            <a:ext cx="648072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No sétimo dia do quinto mês, no décimo nono ano do reinado de Nabucodonosor, rei de Babilônia, </a:t>
            </a:r>
            <a:r>
              <a:rPr lang="pt-BR" dirty="0" err="1" smtClean="0"/>
              <a:t>Nabuzardã</a:t>
            </a:r>
            <a:r>
              <a:rPr lang="pt-BR" dirty="0" smtClean="0"/>
              <a:t>, chefe da guarda e servo do rei de Babilônia, entrou em Jerusalém. Incendiou o templo do Senhor, o palácio real e todas as casas da cidade. E as tropas que acompanhavam o chefe da guarda demoliram o muro que cercava Jerusalém. </a:t>
            </a:r>
            <a:r>
              <a:rPr lang="pt-BR" dirty="0" err="1" smtClean="0"/>
              <a:t>Nabuzardã</a:t>
            </a:r>
            <a:r>
              <a:rPr lang="pt-BR" dirty="0" smtClean="0"/>
              <a:t>, chefe da guarda, deportou para Babilônia o que restava da população da cidade, os que já se tinham rendido ao rei de Babilônia e todo o povo que restava. (2Re 25,8-11)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07704" y="4077072"/>
            <a:ext cx="6696744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Somente a preço de dinheiro nos é dado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ber</a:t>
            </a:r>
            <a:r>
              <a:rPr lang="pt-BR" dirty="0" smtClean="0"/>
              <a:t>; a nossa lenha, devemos pagá-la. ... Nossa pele esbraseou-se como ao forno, sob os ardores da fome. ... Caiu-nos da cabeça a coroa; desgraçados de nós, porque pecamos. </a:t>
            </a:r>
            <a:r>
              <a:rPr lang="pt-BR" dirty="0" err="1" smtClean="0"/>
              <a:t>Amargurou-se-nos</a:t>
            </a:r>
            <a:r>
              <a:rPr lang="pt-BR" dirty="0" smtClean="0"/>
              <a:t> o coração, e nossos olhos toldaram-se (de lágrimas), porque o monte Sião foi assolado, e nele andam à solta os chacais.    (</a:t>
            </a:r>
            <a:r>
              <a:rPr lang="pt-BR" dirty="0" err="1" smtClean="0"/>
              <a:t>Lm</a:t>
            </a:r>
            <a:r>
              <a:rPr lang="pt-BR" dirty="0" smtClean="0"/>
              <a:t> 5,4.10.16-18)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91680" y="5013176"/>
            <a:ext cx="676875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Vós não vos aplacais com sacrifícios rituais; e se eu vos ofertasse um sacrifício, não o aceitaríeis. Meu sacrifício, ó Senhor, é um espírito contrito, um coração arrependido e humilhado, ó Deus, que não haveis de desprezar. (</a:t>
            </a:r>
            <a:r>
              <a:rPr lang="pt-BR" dirty="0" err="1" smtClean="0"/>
              <a:t>Sl</a:t>
            </a:r>
            <a:r>
              <a:rPr lang="pt-BR" dirty="0" smtClean="0"/>
              <a:t> 50, 18-19)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75656" y="4581128"/>
            <a:ext cx="698477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Consolai, consolai meu povo, diz vosso Deus. Animai Jerusalém, dizei-lhe bem alto que suas lidas estão terminadas, que sua falta está expiada, que recebeu, da mão do Senhor, pena dupla por todos os seus pecados. Uma voz exclama: Abri no deserto um caminho para o Senhor, traçai reta na estepe uma pista para nosso Deus. (Is 40,1-3)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87624" y="5517232"/>
            <a:ext cx="734481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Mas ele foi castigado por nossos crimes, e esmagado por nossas iniquidades; o castigo que nos salva pesou sobre ele; fomos curados graças às suas chagas. (Is 53,5)</a:t>
            </a:r>
            <a:endParaRPr lang="pt-BR" dirty="0"/>
          </a:p>
        </p:txBody>
      </p:sp>
      <p:pic>
        <p:nvPicPr>
          <p:cNvPr id="12" name="Imagem 11" descr="Babilonia quebar m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m 12" descr="Riu Queb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agem 13" descr="Babilon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15" name="Imagem 14" descr="wailing-w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8250" y="1204912"/>
            <a:ext cx="6667500" cy="4448175"/>
          </a:xfrm>
          <a:prstGeom prst="rect">
            <a:avLst/>
          </a:prstGeom>
        </p:spPr>
      </p:pic>
      <p:pic>
        <p:nvPicPr>
          <p:cNvPr id="16" name="Imagem 15" descr="Pope Wall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8350" y="1739900"/>
            <a:ext cx="5067300" cy="3378200"/>
          </a:xfrm>
          <a:prstGeom prst="rect">
            <a:avLst/>
          </a:prstGeom>
        </p:spPr>
      </p:pic>
      <p:pic>
        <p:nvPicPr>
          <p:cNvPr id="17" name="Imagem 16" descr="cyrus-the-gre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3726" y="0"/>
            <a:ext cx="5716547" cy="6858000"/>
          </a:xfrm>
          <a:prstGeom prst="rect">
            <a:avLst/>
          </a:prstGeom>
        </p:spPr>
      </p:pic>
      <p:pic>
        <p:nvPicPr>
          <p:cNvPr id="18" name="Imagem 17" descr="cami del desert Jordani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92697"/>
            <a:ext cx="9144000" cy="5334000"/>
          </a:xfrm>
          <a:prstGeom prst="rect">
            <a:avLst/>
          </a:prstGeom>
        </p:spPr>
      </p:pic>
      <p:pic>
        <p:nvPicPr>
          <p:cNvPr id="19" name="Imagem 18" descr="Crist morin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7269"/>
            <a:ext cx="4680520" cy="67200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Pós-exílio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retorno</a:t>
            </a:r>
          </a:p>
          <a:p>
            <a:pPr lvl="1"/>
            <a:r>
              <a:rPr lang="pt-BR" dirty="0" smtClean="0"/>
              <a:t>A visão e a realidade</a:t>
            </a:r>
          </a:p>
          <a:p>
            <a:pPr lvl="1"/>
            <a:r>
              <a:rPr lang="pt-BR" dirty="0" smtClean="0"/>
              <a:t>Dificuldades</a:t>
            </a:r>
          </a:p>
          <a:p>
            <a:pPr lvl="1"/>
            <a:r>
              <a:rPr lang="pt-BR" dirty="0" smtClean="0"/>
              <a:t>Os samaritanos</a:t>
            </a:r>
          </a:p>
          <a:p>
            <a:pPr lvl="1"/>
            <a:r>
              <a:rPr lang="pt-BR" dirty="0" smtClean="0"/>
              <a:t>Esdras – A Sinagoga</a:t>
            </a:r>
          </a:p>
          <a:p>
            <a:r>
              <a:rPr lang="pt-BR" dirty="0" smtClean="0"/>
              <a:t>O terceiro Isaías</a:t>
            </a:r>
          </a:p>
          <a:p>
            <a:pPr lvl="1"/>
            <a:r>
              <a:rPr lang="pt-BR" dirty="0" smtClean="0"/>
              <a:t>O silêncio de Deus</a:t>
            </a:r>
          </a:p>
          <a:p>
            <a:pPr lvl="1"/>
            <a:r>
              <a:rPr lang="pt-BR" dirty="0" smtClean="0"/>
              <a:t>A nova Jerusalém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51920" y="5301208"/>
            <a:ext cx="482453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Levanta-te, sê radiosa, eis a tua luz! A glória do Senhor se levanta sobre ti. ... Não terás mais necessidade de sol para te alumiar, nem de lua para te iluminar: permanentemente terás por luz o Senhor, e teu Deus por resplendor.  (Is 60,1.19)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91680" y="4941168"/>
            <a:ext cx="6624736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Não há ninguém para invocar vosso nome, para recuperar-se e a vós se afeiçoar, porque nos escondeis a vossa Face, e nos deixais ir a nossos pecados. ... Somos vosso povo: apesar disso, vossas cidades santas tornaram-se um deserto, Sião tornou-se um ermo, Jerusalém, uma solidão ... A esse espetáculo, Senhor, podereis ficar insensível? Guardar silêncio e humilhar-nos mais ainda?  (Is 64,7.9.12)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63888" y="4437112"/>
            <a:ext cx="5112568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espírito do Senhor repousa sobre mim, porque o Senhor consagrou-me pela unção; enviou-me a levar a boa nova aos humildes, curar os corações doloridos, anunciar aos cativos a redenção, e aos prisioneiros a liberdade;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03648" y="4194954"/>
            <a:ext cx="705678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Esdras fez então a leitura da lei, na praça que ficava diante da porta da Água, desde a manhã até o meio-dia, na presença dos homens, mulheres e das (crianças) capazes de compreender; todos escutavam atentamente a leitura. O escriba Esdras postou-se num estrado de madeira que haviam construído para a ocasião (</a:t>
            </a:r>
            <a:r>
              <a:rPr lang="pt-BR" dirty="0" err="1" smtClean="0"/>
              <a:t>Ne</a:t>
            </a:r>
            <a:r>
              <a:rPr lang="pt-BR" dirty="0" smtClean="0"/>
              <a:t> 8,3-4)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03648" y="3645024"/>
            <a:ext cx="7056784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Vieram procurar </a:t>
            </a:r>
            <a:r>
              <a:rPr lang="pt-BR" dirty="0" err="1" smtClean="0"/>
              <a:t>Zorobabel</a:t>
            </a:r>
            <a:r>
              <a:rPr lang="pt-BR" dirty="0" smtClean="0"/>
              <a:t> e os chefes de família, e disseram-lhes: Deixai-nos construir convosco, porque, como vós, honramos também o vosso Deus e lhe ofertamos sacrifícios desde o tempo de </a:t>
            </a:r>
            <a:r>
              <a:rPr lang="pt-BR" dirty="0" err="1" smtClean="0"/>
              <a:t>Asaradon</a:t>
            </a:r>
            <a:r>
              <a:rPr lang="pt-BR" dirty="0" smtClean="0"/>
              <a:t>, rei da Assíria, que nos transportou para aqui. Mas </a:t>
            </a:r>
            <a:r>
              <a:rPr lang="pt-BR" dirty="0" err="1" smtClean="0"/>
              <a:t>Zorobabel</a:t>
            </a:r>
            <a:r>
              <a:rPr lang="pt-BR" dirty="0" smtClean="0"/>
              <a:t>, Josué e os outros chefes das famílias de Israel responderam-lhes: Não é conveniente que nós e vós construamos em conjunto a morada de nosso Deus; </a:t>
            </a:r>
            <a:r>
              <a:rPr lang="pt-BR" dirty="0" err="1" smtClean="0"/>
              <a:t>construí-la-emos</a:t>
            </a:r>
            <a:r>
              <a:rPr lang="pt-BR" dirty="0" smtClean="0"/>
              <a:t> nós sozinhos ao Senhor, Deus de Israel, como nos ordenou Ciro, rei da Pérsia. (</a:t>
            </a:r>
            <a:r>
              <a:rPr lang="pt-BR" dirty="0" err="1" smtClean="0"/>
              <a:t>Esd</a:t>
            </a:r>
            <a:r>
              <a:rPr lang="pt-BR" dirty="0" smtClean="0"/>
              <a:t> 4,2-3)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3140968"/>
            <a:ext cx="72008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Esperastes uma abundante colheita e esta foi magra; dissipei com um sopro o que queríeis armazenar. Por quê? - oráculo do Senhor. Porque minha casa está em ruínas, enquanto cada um de vós só tem cuidado da sua. Por isso o céu negou o seu orvalho e a terra, os seus frutos. (</a:t>
            </a:r>
            <a:r>
              <a:rPr lang="pt-BR" dirty="0" err="1" smtClean="0"/>
              <a:t>Ag</a:t>
            </a:r>
            <a:r>
              <a:rPr lang="pt-BR" dirty="0" smtClean="0"/>
              <a:t> 1,9-10)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59632" y="2660719"/>
            <a:ext cx="705678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Quando </a:t>
            </a:r>
            <a:r>
              <a:rPr lang="pt-BR" dirty="0" err="1" smtClean="0"/>
              <a:t>Sanabalat</a:t>
            </a:r>
            <a:r>
              <a:rPr lang="pt-BR" dirty="0" smtClean="0"/>
              <a:t>, Tobias, os árabes, os </a:t>
            </a:r>
            <a:r>
              <a:rPr lang="pt-BR" dirty="0" err="1" smtClean="0"/>
              <a:t>amonitas</a:t>
            </a:r>
            <a:r>
              <a:rPr lang="pt-BR" dirty="0" smtClean="0"/>
              <a:t> e os </a:t>
            </a:r>
            <a:r>
              <a:rPr lang="pt-BR" dirty="0" err="1" smtClean="0"/>
              <a:t>azoteus</a:t>
            </a:r>
            <a:r>
              <a:rPr lang="pt-BR" dirty="0" smtClean="0"/>
              <a:t> souberam que prosseguíamos na reparação das muralhas de Jerusalém e que as fendas começavam a desaparecer, ficaram enraivecidos. Coligaram-se todos para vir atacar Jerusalém e semear ali a confusão. (</a:t>
            </a:r>
            <a:r>
              <a:rPr lang="pt-BR" dirty="0" err="1" smtClean="0"/>
              <a:t>Neh</a:t>
            </a:r>
            <a:r>
              <a:rPr lang="pt-BR" dirty="0" smtClean="0"/>
              <a:t> 4,1-2)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59632" y="2132856"/>
            <a:ext cx="7200800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Assim fala Ciro, rei da Pérsia: o Senhor, Deus do céu, deu-me todos os reinos da terra, e encarregou-me de construir-lhe um templo em Jerusalém, que fica na terra de Judá. Quem é dentre vós pertencente ao seu povo, que seu Deus o acompanhe, suba a Jerusalém que fica na terra de Judá e construa o templo do Senhor, Deus de Israel, o Deus que reside em Jerusalém. (</a:t>
            </a:r>
            <a:r>
              <a:rPr lang="pt-BR" dirty="0" err="1" smtClean="0"/>
              <a:t>Esd</a:t>
            </a:r>
            <a:r>
              <a:rPr lang="pt-BR" dirty="0" smtClean="0"/>
              <a:t> 1,2-3)</a:t>
            </a:r>
            <a:endParaRPr lang="pt-BR" dirty="0"/>
          </a:p>
        </p:txBody>
      </p:sp>
      <p:pic>
        <p:nvPicPr>
          <p:cNvPr id="12" name="Imagem 11" descr="Imperi Medo Per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988"/>
            <a:ext cx="9144000" cy="6474023"/>
          </a:xfrm>
          <a:prstGeom prst="rect">
            <a:avLst/>
          </a:prstGeom>
        </p:spPr>
      </p:pic>
      <p:pic>
        <p:nvPicPr>
          <p:cNvPr id="14" name="Imagem 13" descr="Nehemia wa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39" y="1136445"/>
            <a:ext cx="6395481" cy="4524803"/>
          </a:xfrm>
          <a:prstGeom prst="rect">
            <a:avLst/>
          </a:prstGeom>
        </p:spPr>
      </p:pic>
      <p:pic>
        <p:nvPicPr>
          <p:cNvPr id="15" name="Imagem 14" descr="Damascus g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2" y="-116632"/>
            <a:ext cx="9144000" cy="6858000"/>
          </a:xfrm>
          <a:prstGeom prst="rect">
            <a:avLst/>
          </a:prstGeom>
        </p:spPr>
      </p:pic>
      <p:pic>
        <p:nvPicPr>
          <p:cNvPr id="16" name="Imagem 15" descr="Pasqua samarit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914400"/>
            <a:ext cx="7620000" cy="5029200"/>
          </a:xfrm>
          <a:prstGeom prst="rect">
            <a:avLst/>
          </a:prstGeom>
        </p:spPr>
      </p:pic>
      <p:pic>
        <p:nvPicPr>
          <p:cNvPr id="17" name="Imagem 16" descr="sinagog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4544" y="1124744"/>
            <a:ext cx="9162486" cy="4608512"/>
          </a:xfrm>
          <a:prstGeom prst="rect">
            <a:avLst/>
          </a:prstGeom>
        </p:spPr>
      </p:pic>
      <p:pic>
        <p:nvPicPr>
          <p:cNvPr id="18" name="Imagem 17" descr="synagogue capernaum-75771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052736"/>
            <a:ext cx="7533770" cy="5009957"/>
          </a:xfrm>
          <a:prstGeom prst="rect">
            <a:avLst/>
          </a:prstGeom>
        </p:spPr>
      </p:pic>
      <p:pic>
        <p:nvPicPr>
          <p:cNvPr id="19" name="Imagem 18" descr="Vel del temp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67182"/>
            <a:ext cx="4464495" cy="6723636"/>
          </a:xfrm>
          <a:prstGeom prst="rect">
            <a:avLst/>
          </a:prstGeom>
        </p:spPr>
      </p:pic>
      <p:pic>
        <p:nvPicPr>
          <p:cNvPr id="20" name="Imagem 19" descr="Nova Jersusalé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55474"/>
            <a:ext cx="5472608" cy="674705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Helenismo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novo Império</a:t>
            </a:r>
          </a:p>
          <a:p>
            <a:r>
              <a:rPr lang="pt-BR" dirty="0" smtClean="0"/>
              <a:t>Nova cultura</a:t>
            </a:r>
          </a:p>
          <a:p>
            <a:r>
              <a:rPr lang="pt-BR" dirty="0" smtClean="0"/>
              <a:t>Positivo e negativo</a:t>
            </a:r>
          </a:p>
          <a:p>
            <a:r>
              <a:rPr lang="pt-BR" dirty="0" smtClean="0"/>
              <a:t>A perseguição</a:t>
            </a:r>
          </a:p>
          <a:p>
            <a:r>
              <a:rPr lang="pt-BR" dirty="0" smtClean="0"/>
              <a:t>Os </a:t>
            </a:r>
            <a:r>
              <a:rPr lang="pt-BR" dirty="0" err="1" smtClean="0"/>
              <a:t>Macabeus</a:t>
            </a:r>
            <a:endParaRPr lang="pt-BR" dirty="0" smtClean="0"/>
          </a:p>
          <a:p>
            <a:pPr lvl="1"/>
            <a:r>
              <a:rPr lang="pt-BR" dirty="0" smtClean="0"/>
              <a:t>A guerra</a:t>
            </a:r>
          </a:p>
          <a:p>
            <a:pPr lvl="1"/>
            <a:r>
              <a:rPr lang="pt-BR" dirty="0" smtClean="0"/>
              <a:t>A Apocalíptica</a:t>
            </a:r>
          </a:p>
          <a:p>
            <a:r>
              <a:rPr lang="pt-BR" dirty="0" smtClean="0"/>
              <a:t>O “Israel de Deus”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79912" y="5229200"/>
            <a:ext cx="5256584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 virei para reunir os homens de todas as nações e de todas as línguas; todos virão e verão minha glória. ... Escolherei mesmo entre eles sacerdotes e levitas, diz o Senhor. (</a:t>
            </a:r>
            <a:r>
              <a:rPr lang="pt-BR" dirty="0" err="1"/>
              <a:t>Is</a:t>
            </a:r>
            <a:r>
              <a:rPr lang="pt-BR" dirty="0"/>
              <a:t> 66, 18.21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4725144"/>
            <a:ext cx="7992888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Via, no transcurso de minha visão noturna, os quatro ventos do céu precipitarem-se sobre o Grande Mar. Surgiram das águas quatro grandes animais, diferentes uns dos outros. ... Olhando sempre a visão noturna, vi um ser, semelhante ao filho do homem, vir sobre as nuvens do céu: dirigiu-se para o lado do ancião, diante de quem foi conduzido. A ele foram dados império, glória e realeza, e todos os povos, todas as nações e os povos de todas as línguas serviram-no. Seu domínio será eterno; nunca cessará e o seu reino jamais será destruído. (</a:t>
            </a:r>
            <a:r>
              <a:rPr lang="pt-BR" dirty="0" err="1"/>
              <a:t>Dn</a:t>
            </a:r>
            <a:r>
              <a:rPr lang="pt-BR" dirty="0"/>
              <a:t> 7,2-3.13-14)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55776" y="4293096"/>
            <a:ext cx="612068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Em altos brados </a:t>
            </a:r>
            <a:r>
              <a:rPr lang="pt-BR" dirty="0" err="1"/>
              <a:t>Matatias</a:t>
            </a:r>
            <a:r>
              <a:rPr lang="pt-BR" dirty="0"/>
              <a:t> elevou a voz então na cidade: Quem for fiel à lei e permanecer firme na Aliança, saia e siga-me. Assim, com seus filhos, fugiu em direção às montanhas, abandonando todos os seus bens na cidade. Então, uma grande parte dos que procuravam a lei e a justiça, encaminhou-se para o deserto. (1Mac 2,27-29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03848" y="3284984"/>
            <a:ext cx="5616624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Senhor, povos infiéis invadiram a vossa herança, profanaram o vosso santo templo. De Jerusalém fizeram um montão de ruínas. Os corpos de vossos servos expuseram como pasto às aves, e os de vossos fiéis às feras da terra. Rios de sangue fizeram correr em torno de Jerusalém, e nem sequer havia quem os sepultasse. (Sl 78[79],1-3)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95736" y="2780928"/>
            <a:ext cx="684076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Muitos e excelentes ensinamentos nos foram transmitidos pela Lei, pelos Profetas, e por outros Escritos que se lhes seguiram; e, por causa disso, convém louvar Israel pela sua instrução e pela sua sabedoria. E, como não se deve aprender a ciência apenas pela leitura, é preciso que os amigos do saber possam também ser úteis aos de fora, tanto por palavras como por obras escritas. (</a:t>
            </a:r>
            <a:r>
              <a:rPr lang="pt-BR" dirty="0" err="1"/>
              <a:t>Eclo</a:t>
            </a:r>
            <a:r>
              <a:rPr lang="pt-BR" dirty="0"/>
              <a:t> Prol. 1-5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059832" y="2276872"/>
            <a:ext cx="5616624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Nessa época saíram também de Israel uns filhos perversos que seduziram a muitos outros, dizendo: Vamos e façamos alianças com os povos que nos cercam, porque, desde que nós nos separamos deles, caímos em infortúnios sem conta. Semelhante linguagem pareceu-lhes boa, e houve entre o povo quem se apressasse a ir ter com o rei, o qual concedeu a licença de adotarem os costumes pagãos. Edificaram em Jerusalém um ginásio como os gentios. (1Mac 1,12-15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59632" y="2060848"/>
            <a:ext cx="7272808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Ora, aconteceu que, já senhor da Grécia, Alexandre, filho de Filipe da Macedônia, oriundo da terra de Cetim, derrotou também Dario, rei dos persas e dos medos e reinou em seu lugar. Empreendeu inúmeras guerras, apoderou-se de muitas cidades e matou muitos reis. Avançou até os confins da terra e apoderou-se das riquezas de vários povos, e diante dele silenciou a terra. Tornando-se altivo, seu coração ensoberbeceu-se. (1Mac 1,1-3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6" y="1988840"/>
            <a:ext cx="6667500" cy="46005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926"/>
            <a:ext cx="9144000" cy="510233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" y="865470"/>
            <a:ext cx="9144000" cy="58758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16084"/>
            <a:ext cx="4536504" cy="548712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7156"/>
            <a:ext cx="5184576" cy="644368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216474" cy="525159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16084"/>
            <a:ext cx="7526912" cy="500881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(História das Origens)</a:t>
            </a:r>
          </a:p>
          <a:p>
            <a:r>
              <a:rPr lang="pt-BR" dirty="0" smtClean="0"/>
              <a:t>Tempo dos Patriarcas (1700)</a:t>
            </a:r>
          </a:p>
          <a:p>
            <a:r>
              <a:rPr lang="pt-BR" dirty="0" smtClean="0"/>
              <a:t>Permanência no Egito (1650-1250)</a:t>
            </a:r>
          </a:p>
          <a:p>
            <a:r>
              <a:rPr lang="pt-BR" dirty="0" smtClean="0"/>
              <a:t>Tempo do Deserto</a:t>
            </a:r>
          </a:p>
          <a:p>
            <a:r>
              <a:rPr lang="pt-BR" dirty="0" smtClean="0"/>
              <a:t>Entrada e conquista da terra (1250)</a:t>
            </a:r>
          </a:p>
          <a:p>
            <a:r>
              <a:rPr lang="pt-BR" dirty="0" smtClean="0"/>
              <a:t>Tempo dos Juízes</a:t>
            </a:r>
          </a:p>
          <a:p>
            <a:r>
              <a:rPr lang="pt-BR" dirty="0" smtClean="0"/>
              <a:t>Tempo dos Reis: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93766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tempo de Jesus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império romano</a:t>
            </a:r>
          </a:p>
          <a:p>
            <a:r>
              <a:rPr lang="pt-BR" dirty="0" smtClean="0"/>
              <a:t>A Palestina</a:t>
            </a:r>
          </a:p>
          <a:p>
            <a:r>
              <a:rPr lang="pt-BR" dirty="0" smtClean="0"/>
              <a:t>Herodes “O Grande”, Herodes </a:t>
            </a:r>
            <a:r>
              <a:rPr lang="pt-BR" dirty="0" err="1" smtClean="0"/>
              <a:t>Antipas</a:t>
            </a:r>
            <a:r>
              <a:rPr lang="pt-BR" dirty="0" smtClean="0"/>
              <a:t>, Pilatos</a:t>
            </a:r>
          </a:p>
          <a:p>
            <a:r>
              <a:rPr lang="pt-BR" dirty="0" smtClean="0"/>
              <a:t>Fariseus, </a:t>
            </a:r>
            <a:r>
              <a:rPr lang="pt-BR" dirty="0" err="1" smtClean="0"/>
              <a:t>saduceus</a:t>
            </a:r>
            <a:r>
              <a:rPr lang="pt-BR" dirty="0" smtClean="0"/>
              <a:t>, essênios, </a:t>
            </a:r>
            <a:r>
              <a:rPr lang="pt-BR" dirty="0" err="1" smtClean="0"/>
              <a:t>Qumran</a:t>
            </a:r>
            <a:endParaRPr lang="pt-BR" dirty="0" smtClean="0"/>
          </a:p>
          <a:p>
            <a:r>
              <a:rPr lang="pt-BR" dirty="0" smtClean="0"/>
              <a:t>Jesus, o povo e os chefes</a:t>
            </a:r>
          </a:p>
          <a:p>
            <a:r>
              <a:rPr lang="pt-BR" dirty="0" smtClean="0"/>
              <a:t>Apóstolos e </a:t>
            </a:r>
            <a:r>
              <a:rPr lang="pt-BR" dirty="0" smtClean="0"/>
              <a:t>discípulos </a:t>
            </a:r>
            <a:endParaRPr lang="pt-BR" dirty="0" smtClean="0"/>
          </a:p>
          <a:p>
            <a:r>
              <a:rPr lang="pt-BR" dirty="0" smtClean="0"/>
              <a:t>Paixão, morte e </a:t>
            </a:r>
            <a:r>
              <a:rPr lang="pt-BR" dirty="0" smtClean="0"/>
              <a:t>ressurreição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91680" y="3861048"/>
            <a:ext cx="698477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Os pontífices e os fariseus convocaram o conselho e disseram: Que faremos? Esse homem multiplica os milagres. Se o deixarmos proceder assim, todos crerão nele, e os romanos virão e arruinarão a nossa cidade e toda a nação. (</a:t>
            </a:r>
            <a:r>
              <a:rPr lang="pt-BR" dirty="0" err="1" smtClean="0"/>
              <a:t>Jo</a:t>
            </a:r>
            <a:r>
              <a:rPr lang="pt-BR" dirty="0" smtClean="0"/>
              <a:t> 11,47-48)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9672" y="5013176"/>
            <a:ext cx="705678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Era por meio de numerosas parábolas desse gênero que ele lhes anunciava a palavra, conforme eram capazes de compreender. E não lhes falava, a não ser em parábolas; a sós, porém, explicava tudo a seus discípulos. (Mc 4,33-34)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19672" y="3284984"/>
            <a:ext cx="705678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No mesmo dia chegaram alguns dos fariseus, dizendo a Jesus: Sai e vai-te daqui, porque Herodes te quer matar. Disse-lhes ele: Ide dizer a essa raposa: eis que expulso demônios e faço curas hoje e amanhã; e ao terceiro dia terminarei a minha vida. (Lc 13,31-32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19672" y="2636912"/>
            <a:ext cx="705678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No ano décimo quinto do reinado do imperador Tibério, sendo </a:t>
            </a:r>
            <a:r>
              <a:rPr lang="pt-BR" dirty="0" err="1" smtClean="0"/>
              <a:t>Pôncio</a:t>
            </a:r>
            <a:r>
              <a:rPr lang="pt-BR" dirty="0" smtClean="0"/>
              <a:t> Pilatos governador da Judéia, Herodes tetrarca da </a:t>
            </a:r>
            <a:r>
              <a:rPr lang="pt-BR" dirty="0" err="1" smtClean="0"/>
              <a:t>Galiléia</a:t>
            </a:r>
            <a:r>
              <a:rPr lang="pt-BR" dirty="0" smtClean="0"/>
              <a:t>, seu irmão Filipe tetrarca da </a:t>
            </a:r>
            <a:r>
              <a:rPr lang="pt-BR" dirty="0" err="1" smtClean="0"/>
              <a:t>Ituréia</a:t>
            </a:r>
            <a:r>
              <a:rPr lang="pt-BR" dirty="0" smtClean="0"/>
              <a:t> e da província de </a:t>
            </a:r>
            <a:r>
              <a:rPr lang="pt-BR" dirty="0" err="1" smtClean="0"/>
              <a:t>Traconites</a:t>
            </a:r>
            <a:r>
              <a:rPr lang="pt-BR" dirty="0" smtClean="0"/>
              <a:t>, e Lisânias tetrarca da </a:t>
            </a:r>
            <a:r>
              <a:rPr lang="pt-BR" dirty="0" err="1" smtClean="0"/>
              <a:t>Abilina</a:t>
            </a:r>
            <a:r>
              <a:rPr lang="pt-BR" dirty="0" smtClean="0"/>
              <a:t>, sendo sumos sacerdotes </a:t>
            </a:r>
            <a:r>
              <a:rPr lang="pt-BR" dirty="0" err="1" smtClean="0"/>
              <a:t>Anás</a:t>
            </a:r>
            <a:r>
              <a:rPr lang="pt-BR" dirty="0" smtClean="0"/>
              <a:t> e </a:t>
            </a:r>
            <a:r>
              <a:rPr lang="pt-BR" dirty="0" err="1" smtClean="0"/>
              <a:t>Caifás</a:t>
            </a:r>
            <a:r>
              <a:rPr lang="pt-BR" dirty="0" smtClean="0"/>
              <a:t>, veio a palavra do Senhor no deserto a João, filho de Zacarias. (Lc 3,1-2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91680" y="2060848"/>
            <a:ext cx="698477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Pilatos então lhe disse: Tu não me respondes? Não sabes que tenho poder para te soltar e para te crucificar? Respondeu Jesus: Não terias poder algum sobre mim, se de cima não te fora dado. Por isso, quem me entregou a ti tem pecado maior. Desde então Pilatos procurava soltá-lo. (</a:t>
            </a:r>
            <a:r>
              <a:rPr lang="pt-BR" dirty="0" err="1" smtClean="0"/>
              <a:t>Jo</a:t>
            </a:r>
            <a:r>
              <a:rPr lang="pt-BR" dirty="0" smtClean="0"/>
              <a:t> 19,10-12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27584" y="3868013"/>
            <a:ext cx="7848872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Daí em diante, Jesus começou a explicar aos seus discípulos que era preciso ir a Jerusalém e sofrer muito da parte dos anciãos, dos chefes dos sacerdotes e dos doutores da lei, que havia de ser morto, mas ao terceiro dia havia de ressuscitar. Então Pedro tomou-o à parte e começou a censurá-lo: «Deus te livre disso, Senhor! Isso nunca te há de acontecer!» Jesus, voltando-se para ele ordenou: «Sai da minha frente, Satanás! Impedes-me o caminho, porque não entendes as coisas à maneira de Deus, mas à maneira dos homens.» Em seguida disse aos discípulos: «Se alguém quiser acompanhar-me, esqueça-se de si próprio, carregue a sua cruz e venha comigo. (</a:t>
            </a:r>
            <a:r>
              <a:rPr lang="pt-BR" dirty="0" err="1" smtClean="0"/>
              <a:t>Mt</a:t>
            </a:r>
            <a:r>
              <a:rPr lang="pt-BR" dirty="0" smtClean="0"/>
              <a:t> 16,21-24)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99592" y="2852936"/>
            <a:ext cx="7776864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Ouvindo essas palavras, alguns daquela multidão diziam: Este é realmente o profeta. Outros diziam: Este é o Cristo. Mas outros protestavam: É acaso da </a:t>
            </a:r>
            <a:r>
              <a:rPr lang="pt-BR" dirty="0" err="1" smtClean="0"/>
              <a:t>Galiléia</a:t>
            </a:r>
            <a:r>
              <a:rPr lang="pt-BR" dirty="0" smtClean="0"/>
              <a:t> que há de vir o Cristo? Não diz a Escritura: O Cristo há de vir da família de Davi, e da aldeia de Belém, onde vivia Davi? Houve por isso divisão entre o povo por causa dele. Alguns deles queriam prendê-lo, mas ninguém lhe lançou as mãos. Voltaram os guardas para junto dos príncipes dos sacerdotes e fariseus, que lhes perguntaram: Por que não o trouxestes? Os guardas responderam: Jamais homem algum falou como este homem!... Replicaram os fariseus: Porventura também vós fostes seduzidos? Há, acaso, alguém dentre as autoridades ou fariseus que acreditou nele? Este poviléu que não conhece a lei é amaldiçoado!... (</a:t>
            </a:r>
            <a:r>
              <a:rPr lang="pt-BR" dirty="0" err="1" smtClean="0"/>
              <a:t>Jo</a:t>
            </a:r>
            <a:r>
              <a:rPr lang="pt-BR" dirty="0" smtClean="0"/>
              <a:t> 7,40-49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3" name="Imagem 12" descr="tibe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418969"/>
            <a:ext cx="2304255" cy="2693418"/>
          </a:xfrm>
          <a:prstGeom prst="rect">
            <a:avLst/>
          </a:prstGeom>
        </p:spPr>
      </p:pic>
      <p:pic>
        <p:nvPicPr>
          <p:cNvPr id="14" name="Imagem 13" descr="palestina-siglo-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15814"/>
            <a:ext cx="3240359" cy="5895363"/>
          </a:xfrm>
          <a:prstGeom prst="rect">
            <a:avLst/>
          </a:prstGeom>
        </p:spPr>
      </p:pic>
      <p:pic>
        <p:nvPicPr>
          <p:cNvPr id="15" name="Imagem 14" descr="Herodi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828675"/>
            <a:ext cx="7620000" cy="5200650"/>
          </a:xfrm>
          <a:prstGeom prst="rect">
            <a:avLst/>
          </a:prstGeom>
        </p:spPr>
      </p:pic>
      <p:pic>
        <p:nvPicPr>
          <p:cNvPr id="16" name="Imagem 15" descr="Tefillin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2275" y="904875"/>
            <a:ext cx="3219450" cy="5048250"/>
          </a:xfrm>
          <a:prstGeom prst="rect">
            <a:avLst/>
          </a:prstGeom>
        </p:spPr>
      </p:pic>
      <p:pic>
        <p:nvPicPr>
          <p:cNvPr id="17" name="Imagem 16" descr="Vel del temp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500965"/>
            <a:ext cx="3960439" cy="5964516"/>
          </a:xfrm>
          <a:prstGeom prst="rect">
            <a:avLst/>
          </a:prstGeom>
        </p:spPr>
      </p:pic>
      <p:pic>
        <p:nvPicPr>
          <p:cNvPr id="18" name="Imagem 17" descr="Benauranc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908720"/>
            <a:ext cx="7200800" cy="5040560"/>
          </a:xfrm>
          <a:prstGeom prst="rect">
            <a:avLst/>
          </a:prstGeom>
        </p:spPr>
      </p:pic>
      <p:pic>
        <p:nvPicPr>
          <p:cNvPr id="19" name="Imagem 18" descr="sudar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70809"/>
            <a:ext cx="3600400" cy="6458060"/>
          </a:xfrm>
          <a:prstGeom prst="rect">
            <a:avLst/>
          </a:prstGeom>
        </p:spPr>
      </p:pic>
      <p:pic>
        <p:nvPicPr>
          <p:cNvPr id="20" name="Imagem 19" descr="Sudari rost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5675" y="1957387"/>
            <a:ext cx="2152650" cy="29432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Igreja do Novo Testamento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Pentecostes</a:t>
            </a:r>
          </a:p>
          <a:p>
            <a:r>
              <a:rPr lang="pt-BR" dirty="0" smtClean="0"/>
              <a:t>A primeira comunidade de Jerusalém</a:t>
            </a:r>
          </a:p>
          <a:p>
            <a:r>
              <a:rPr lang="pt-BR" dirty="0" err="1" smtClean="0"/>
              <a:t>Estêvão</a:t>
            </a:r>
            <a:r>
              <a:rPr lang="pt-BR" dirty="0" smtClean="0"/>
              <a:t> e a primeira perseguição</a:t>
            </a:r>
          </a:p>
          <a:p>
            <a:r>
              <a:rPr lang="pt-BR" dirty="0" smtClean="0"/>
              <a:t>Dispersão e expansão</a:t>
            </a:r>
          </a:p>
          <a:p>
            <a:r>
              <a:rPr lang="pt-BR" dirty="0" smtClean="0"/>
              <a:t>Judeus e gentios na comunidade cristã</a:t>
            </a:r>
          </a:p>
          <a:p>
            <a:r>
              <a:rPr lang="pt-BR" dirty="0" smtClean="0"/>
              <a:t>Paulo, suas viagens e comunidades. </a:t>
            </a:r>
          </a:p>
          <a:p>
            <a:r>
              <a:rPr lang="pt-BR" dirty="0" smtClean="0"/>
              <a:t>O “Concílio de Jerusalém”</a:t>
            </a:r>
          </a:p>
          <a:p>
            <a:r>
              <a:rPr lang="pt-BR" dirty="0" smtClean="0"/>
              <a:t>Os escritos do Novo Testamento</a:t>
            </a:r>
          </a:p>
          <a:p>
            <a:endParaRPr lang="pt-B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pt-BR" dirty="0" smtClean="0"/>
              <a:t>Reino unido (Saul, Davi, Salomão) 1030-930 </a:t>
            </a:r>
          </a:p>
          <a:p>
            <a:pPr lvl="1"/>
            <a:r>
              <a:rPr lang="pt-BR" dirty="0" smtClean="0"/>
              <a:t>Reino dividido:</a:t>
            </a:r>
          </a:p>
          <a:p>
            <a:pPr lvl="2"/>
            <a:r>
              <a:rPr lang="pt-BR" dirty="0" smtClean="0"/>
              <a:t>Reino do Norte: Israel 930-722</a:t>
            </a:r>
          </a:p>
          <a:p>
            <a:pPr lvl="2"/>
            <a:r>
              <a:rPr lang="pt-BR" dirty="0" smtClean="0"/>
              <a:t>Reino do Sul: Judá 930-586</a:t>
            </a:r>
          </a:p>
          <a:p>
            <a:pPr lvl="1"/>
            <a:r>
              <a:rPr lang="pt-BR" dirty="0" smtClean="0"/>
              <a:t>Exílio de Babilônia:</a:t>
            </a:r>
          </a:p>
          <a:p>
            <a:pPr lvl="2"/>
            <a:r>
              <a:rPr lang="pt-BR" dirty="0" smtClean="0"/>
              <a:t>Primeiro grupo 597-539</a:t>
            </a:r>
          </a:p>
          <a:p>
            <a:pPr lvl="2"/>
            <a:r>
              <a:rPr lang="pt-BR" dirty="0" smtClean="0"/>
              <a:t>Segundo grupo 586-539</a:t>
            </a:r>
          </a:p>
          <a:p>
            <a:r>
              <a:rPr lang="pt-BR" dirty="0" smtClean="0"/>
              <a:t>Retorno - 539</a:t>
            </a:r>
          </a:p>
          <a:p>
            <a:pPr lvl="1"/>
            <a:r>
              <a:rPr lang="pt-BR" dirty="0" smtClean="0"/>
              <a:t>Domínio persa 539-333</a:t>
            </a:r>
          </a:p>
          <a:p>
            <a:pPr lvl="1"/>
            <a:r>
              <a:rPr lang="pt-BR" dirty="0" smtClean="0"/>
              <a:t>Domínio helenista 333-64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53199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“História das Origens”</a:t>
            </a:r>
            <a:endParaRPr lang="pt-BR" dirty="0"/>
          </a:p>
        </p:txBody>
      </p:sp>
      <p:pic>
        <p:nvPicPr>
          <p:cNvPr id="1026" name="Picture 2" descr="C:\Users\Administrador\Dropbox\Biblia imatges\Banias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46286"/>
            <a:ext cx="6840759" cy="5289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03310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“História das Origens”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Gênero literário</a:t>
            </a:r>
          </a:p>
          <a:p>
            <a:r>
              <a:rPr lang="pt-BR" dirty="0" smtClean="0"/>
              <a:t>Deus e o ser humano </a:t>
            </a:r>
          </a:p>
          <a:p>
            <a:r>
              <a:rPr lang="pt-BR" dirty="0" smtClean="0"/>
              <a:t>Nobreza e miséria</a:t>
            </a:r>
          </a:p>
          <a:p>
            <a:r>
              <a:rPr lang="pt-BR" dirty="0" smtClean="0"/>
              <a:t>O mundo </a:t>
            </a:r>
          </a:p>
          <a:p>
            <a:r>
              <a:rPr lang="pt-BR" dirty="0" smtClean="0"/>
              <a:t>O homem e o mundo</a:t>
            </a:r>
          </a:p>
          <a:p>
            <a:r>
              <a:rPr lang="pt-BR" dirty="0" smtClean="0"/>
              <a:t>Dignidade </a:t>
            </a:r>
          </a:p>
          <a:p>
            <a:r>
              <a:rPr lang="pt-BR" dirty="0" smtClean="0"/>
              <a:t>Responsabilidade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27984" y="2420888"/>
            <a:ext cx="432048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Deus criou o homem à sua imagem; criou-o à imagem de Deus, criou o homem e a mulher.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99992" y="4005064"/>
            <a:ext cx="403244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"Frutificai, disse ele, e multiplicai-vos, enchei a terra e submetei-a. Dominai sobre os peixes do mar, sobre as aves dos céus e sobre todos os animais que se arrastam sobre a terra."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3501008"/>
            <a:ext cx="60486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Deus contemplou toda a sua obra, e viu que tudo era muito bom. 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7784" y="4653136"/>
            <a:ext cx="590465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Senhor Deus formou, pois, o homem do barro da terra, e inspirou-lhe nas narinas um sopro de vida e o homem se tornou um ser vivente.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75856" y="5301208"/>
            <a:ext cx="532859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Podes comer do fruto de todas as árvores do jardim;</a:t>
            </a:r>
          </a:p>
          <a:p>
            <a:r>
              <a:rPr lang="pt-BR" dirty="0" smtClean="0"/>
              <a:t>mas não comas do fruto da árvore da ciência do bem e do mal; porque no dia em que dele comeres, morrerás indubitavelmente.”</a:t>
            </a:r>
            <a:endParaRPr lang="pt-B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“História das Origens”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Adão e Eva</a:t>
            </a:r>
          </a:p>
          <a:p>
            <a:r>
              <a:rPr lang="pt-BR" dirty="0" smtClean="0"/>
              <a:t>Caim e Abel</a:t>
            </a:r>
          </a:p>
          <a:p>
            <a:r>
              <a:rPr lang="pt-BR" dirty="0" smtClean="0"/>
              <a:t>Artes e ofícios</a:t>
            </a:r>
          </a:p>
          <a:p>
            <a:r>
              <a:rPr lang="pt-BR" dirty="0" smtClean="0"/>
              <a:t>Mulheres e anjos</a:t>
            </a:r>
          </a:p>
          <a:p>
            <a:r>
              <a:rPr lang="pt-BR" dirty="0" smtClean="0"/>
              <a:t>Noé</a:t>
            </a:r>
          </a:p>
          <a:p>
            <a:r>
              <a:rPr lang="pt-BR" dirty="0" smtClean="0"/>
              <a:t>As raças e os povos</a:t>
            </a:r>
          </a:p>
          <a:p>
            <a:r>
              <a:rPr lang="pt-BR" dirty="0" smtClean="0"/>
              <a:t>A cidade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83768" y="5301208"/>
            <a:ext cx="604867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Vamos, façamos para nós uma cidade e uma torre cujo cimo atinja os céus. 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3501008"/>
            <a:ext cx="482453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os filhos de Deus viram que as filhas dos homens eram belas, e escolheram esposas entre elas.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856" y="2924944"/>
            <a:ext cx="5400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Sela, de seu lado, deu à luz </a:t>
            </a:r>
            <a:r>
              <a:rPr lang="pt-BR" dirty="0" err="1" smtClean="0"/>
              <a:t>Tubal-Caim</a:t>
            </a:r>
            <a:r>
              <a:rPr lang="pt-BR" dirty="0" smtClean="0"/>
              <a:t>, o pai de todos que trabalham o cobre e o ferro. </a:t>
            </a:r>
            <a:endParaRPr lang="pt-BR" dirty="0"/>
          </a:p>
        </p:txBody>
      </p:sp>
      <p:pic>
        <p:nvPicPr>
          <p:cNvPr id="2050" name="Picture 2" descr="C:\Users\Administrador\Dropbox\Biblia imatges\ziggu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7494" cy="6042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Patriarcas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Abraão</a:t>
            </a:r>
          </a:p>
          <a:p>
            <a:pPr lvl="1"/>
            <a:r>
              <a:rPr lang="pt-BR" dirty="0" smtClean="0"/>
              <a:t>Fé, esperança, confiança</a:t>
            </a:r>
          </a:p>
          <a:p>
            <a:pPr lvl="1"/>
            <a:r>
              <a:rPr lang="pt-BR" dirty="0" smtClean="0"/>
              <a:t>Terra, Filho, Bênção</a:t>
            </a:r>
          </a:p>
          <a:p>
            <a:pPr lvl="1"/>
            <a:r>
              <a:rPr lang="pt-BR" dirty="0" smtClean="0"/>
              <a:t>Intercessor</a:t>
            </a:r>
          </a:p>
          <a:p>
            <a:pPr lvl="1"/>
            <a:r>
              <a:rPr lang="pt-BR" dirty="0" smtClean="0"/>
              <a:t>A prova</a:t>
            </a:r>
          </a:p>
          <a:p>
            <a:pPr lvl="1"/>
            <a:r>
              <a:rPr lang="pt-BR" dirty="0" smtClean="0"/>
              <a:t>A bênção de </a:t>
            </a:r>
            <a:r>
              <a:rPr lang="pt-BR" dirty="0" err="1" smtClean="0"/>
              <a:t>Melquisedec</a:t>
            </a:r>
            <a:endParaRPr lang="pt-BR" dirty="0" smtClean="0"/>
          </a:p>
          <a:p>
            <a:r>
              <a:rPr lang="pt-BR" dirty="0" smtClean="0"/>
              <a:t>Isaac</a:t>
            </a:r>
          </a:p>
          <a:p>
            <a:pPr lvl="1"/>
            <a:r>
              <a:rPr lang="pt-BR" dirty="0" smtClean="0"/>
              <a:t>Herdeiro das promessas</a:t>
            </a:r>
          </a:p>
          <a:p>
            <a:pPr lvl="1"/>
            <a:r>
              <a:rPr lang="pt-BR" dirty="0" smtClean="0"/>
              <a:t>Esaú e Jacó</a:t>
            </a:r>
          </a:p>
          <a:p>
            <a:pPr lvl="1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932040" y="2204864"/>
            <a:ext cx="374441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Senhor disse então: “Acaso poderei ocultar a Abraão o que vou fazer?</a:t>
            </a:r>
            <a:endParaRPr lang="pt-BR" dirty="0"/>
          </a:p>
        </p:txBody>
      </p:sp>
      <p:pic>
        <p:nvPicPr>
          <p:cNvPr id="3074" name="Picture 2" descr="C:\Users\Administrador\Dropbox\Biblia imatges\abraham abi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136904" cy="54147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Patriarcas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Jacó</a:t>
            </a:r>
          </a:p>
          <a:p>
            <a:pPr lvl="1"/>
            <a:r>
              <a:rPr lang="pt-BR" dirty="0" smtClean="0"/>
              <a:t>Personalidade</a:t>
            </a:r>
          </a:p>
          <a:p>
            <a:pPr lvl="1"/>
            <a:r>
              <a:rPr lang="pt-BR" dirty="0" smtClean="0"/>
              <a:t>A viagem</a:t>
            </a:r>
          </a:p>
          <a:p>
            <a:pPr lvl="1"/>
            <a:r>
              <a:rPr lang="pt-BR" dirty="0" smtClean="0"/>
              <a:t>O sonho</a:t>
            </a:r>
          </a:p>
          <a:p>
            <a:pPr lvl="1"/>
            <a:r>
              <a:rPr lang="pt-BR" dirty="0" err="1" smtClean="0"/>
              <a:t>Labão</a:t>
            </a:r>
            <a:endParaRPr lang="pt-BR" dirty="0" smtClean="0"/>
          </a:p>
          <a:p>
            <a:pPr lvl="1"/>
            <a:r>
              <a:rPr lang="pt-BR" dirty="0" smtClean="0"/>
              <a:t>Luta com o anjo</a:t>
            </a:r>
          </a:p>
          <a:p>
            <a:pPr lvl="1"/>
            <a:r>
              <a:rPr lang="pt-BR" dirty="0" smtClean="0"/>
              <a:t>Reconciliação</a:t>
            </a:r>
          </a:p>
          <a:p>
            <a:r>
              <a:rPr lang="pt-BR" dirty="0" smtClean="0"/>
              <a:t>José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707904" y="4365104"/>
            <a:ext cx="489654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Teu nome não será mais Jacó, tornou ele, mas Israel, porque lutaste com Deus e com os homens, e venceste.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3688" y="5373216"/>
            <a:ext cx="698477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Deus enviou-me adiante de vós para que subsista um resto de vossa raça na terra, e para vos conservar a vida por uma grande libertação.</a:t>
            </a:r>
            <a:endParaRPr lang="pt-B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Moisés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sarsa</a:t>
            </a:r>
            <a:r>
              <a:rPr lang="pt-BR" dirty="0" smtClean="0"/>
              <a:t>, a vocação</a:t>
            </a:r>
          </a:p>
          <a:p>
            <a:r>
              <a:rPr lang="pt-BR" dirty="0" smtClean="0"/>
              <a:t>O nome de Javé</a:t>
            </a:r>
          </a:p>
          <a:p>
            <a:r>
              <a:rPr lang="pt-BR" dirty="0" smtClean="0"/>
              <a:t>Os sinais e as pragas</a:t>
            </a:r>
          </a:p>
          <a:p>
            <a:r>
              <a:rPr lang="pt-BR" dirty="0" smtClean="0"/>
              <a:t>A Páscoa</a:t>
            </a:r>
          </a:p>
          <a:p>
            <a:r>
              <a:rPr lang="pt-BR" dirty="0" smtClean="0"/>
              <a:t>A passagem do mar</a:t>
            </a:r>
          </a:p>
          <a:p>
            <a:r>
              <a:rPr lang="pt-BR" dirty="0" smtClean="0"/>
              <a:t>Os </a:t>
            </a:r>
            <a:r>
              <a:rPr lang="pt-BR" dirty="0" err="1" smtClean="0"/>
              <a:t>amalecitas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63888" y="2348880"/>
            <a:ext cx="504056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Moisés disse a Deus: “Quando eu for para junto dos israelitas e lhes disser que o Deus de seus pais me enviou a eles, que lhes responderei se me perguntarem qual é o seu nome?” Deus respondeu a Moisés: “EU SOU AQUELE QUE SOU”. E ajuntou: “Eis como responderás aos israelitas: (Aquele que se chama) EU SOU envia-me junto de vós.”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856" y="4653136"/>
            <a:ext cx="5400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E, quando Moisés tinha a mão levantada, Israel vencia, mas logo que a abaixava, </a:t>
            </a:r>
            <a:r>
              <a:rPr lang="pt-BR" dirty="0" err="1" smtClean="0"/>
              <a:t>Amalec</a:t>
            </a:r>
            <a:r>
              <a:rPr lang="pt-BR" dirty="0" smtClean="0"/>
              <a:t> triunfava.</a:t>
            </a:r>
            <a:endParaRPr lang="pt-B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4657</Words>
  <Application>Microsoft Office PowerPoint</Application>
  <PresentationFormat>Apresentação na tela (4:3)</PresentationFormat>
  <Paragraphs>232</Paragraphs>
  <Slides>21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Monotype Corsiva</vt:lpstr>
      <vt:lpstr>Lucida Sans Unicode</vt:lpstr>
      <vt:lpstr>Calibri</vt:lpstr>
      <vt:lpstr>Tema do Office</vt:lpstr>
      <vt:lpstr>História de Israel</vt:lpstr>
      <vt:lpstr>Cronologia</vt:lpstr>
      <vt:lpstr>Cronologia</vt:lpstr>
      <vt:lpstr>“História das Origens”</vt:lpstr>
      <vt:lpstr>“História das Origens”</vt:lpstr>
      <vt:lpstr>“História das Origens”</vt:lpstr>
      <vt:lpstr>Os Patriarcas</vt:lpstr>
      <vt:lpstr>Os Patriarcas</vt:lpstr>
      <vt:lpstr>Moisés</vt:lpstr>
      <vt:lpstr>A Aliança</vt:lpstr>
      <vt:lpstr>O deserto</vt:lpstr>
      <vt:lpstr>A conquista</vt:lpstr>
      <vt:lpstr>Os Juízes</vt:lpstr>
      <vt:lpstr>Samuel e os primeiros reis</vt:lpstr>
      <vt:lpstr>Reis e Profetas – Israel</vt:lpstr>
      <vt:lpstr>Reis e Profetas – Judá</vt:lpstr>
      <vt:lpstr>O Exílio</vt:lpstr>
      <vt:lpstr>Pós-exílio</vt:lpstr>
      <vt:lpstr>O Helenismo</vt:lpstr>
      <vt:lpstr>O tempo de Jesus</vt:lpstr>
      <vt:lpstr>A Igreja do Novo Testamento</vt:lpstr>
    </vt:vector>
  </TitlesOfParts>
  <Company>Studium Theologicum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Pe.Jaime, CMF</dc:creator>
  <cp:lastModifiedBy>JSB</cp:lastModifiedBy>
  <cp:revision>141</cp:revision>
  <dcterms:created xsi:type="dcterms:W3CDTF">2014-04-10T11:04:19Z</dcterms:created>
  <dcterms:modified xsi:type="dcterms:W3CDTF">2014-06-19T21:48:24Z</dcterms:modified>
</cp:coreProperties>
</file>