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30" r:id="rId14"/>
    <p:sldId id="331" r:id="rId15"/>
    <p:sldId id="33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9" d="100"/>
          <a:sy n="49" d="100"/>
        </p:scale>
        <p:origin x="-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5B1C02-4F05-4ABB-BA3D-14F99F3EE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71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96B06-071B-44C2-8AD0-1D367B956C0A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11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12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19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20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2A063-51DB-4231-8B86-A61873220831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24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25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A2B65-63DE-4154-8CE3-A4C87106116C}" type="slidenum">
              <a:rPr lang="en-US"/>
              <a:pPr/>
              <a:t>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93188-45FF-4DBA-B8CC-2A0ACB5F262D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09CC8-8543-43E8-87CB-202F717B72DE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7039-D683-4D87-AEBB-D75DB4607FFC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B6F77C-82F0-4E98-902A-BFCE871F2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4.png"/><Relationship Id="rId7" Type="http://schemas.microsoft.com/office/2007/relationships/hdphoto" Target="../media/hdphoto2.wdp"/><Relationship Id="rId8" Type="http://schemas.openxmlformats.org/officeDocument/2006/relationships/image" Target="../media/image15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305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Light" pitchFamily="8" charset="0"/>
              </a:rPr>
              <a:t>RACIONALISMO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57600" y="358140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Fundamentos</a:t>
            </a:r>
            <a:endParaRPr lang="en-US" sz="4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Berlin Sans FB Demi" pitchFamily="34" charset="0"/>
              </a:rPr>
              <a:t>As </a:t>
            </a:r>
            <a:r>
              <a:rPr lang="en-US" sz="2800" dirty="0" err="1" smtClean="0">
                <a:latin typeface="Berlin Sans FB Demi" pitchFamily="34" charset="0"/>
              </a:rPr>
              <a:t>Regras</a:t>
            </a:r>
            <a:r>
              <a:rPr lang="en-US" sz="2800" dirty="0" smtClean="0">
                <a:latin typeface="Berlin Sans FB Demi" pitchFamily="34" charset="0"/>
              </a:rPr>
              <a:t> do </a:t>
            </a:r>
            <a:r>
              <a:rPr lang="en-US" sz="2800" dirty="0" err="1" smtClean="0">
                <a:latin typeface="Berlin Sans FB Demi" pitchFamily="34" charset="0"/>
              </a:rPr>
              <a:t>Método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erlin Sans FB Demi" pitchFamily="34" charset="0"/>
              </a:rPr>
              <a:t>	</a:t>
            </a:r>
            <a:r>
              <a:rPr lang="en-US" sz="2000" dirty="0" smtClean="0">
                <a:latin typeface="Berlin Sans FB Demi" pitchFamily="34" charset="0"/>
              </a:rPr>
              <a:t>a) </a:t>
            </a:r>
            <a:r>
              <a:rPr lang="en-US" sz="2000" dirty="0" err="1" smtClean="0">
                <a:latin typeface="Berlin Sans FB Demi" pitchFamily="34" charset="0"/>
              </a:rPr>
              <a:t>Quarta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err="1" smtClean="0">
                <a:latin typeface="Berlin Sans FB Demi" pitchFamily="34" charset="0"/>
              </a:rPr>
              <a:t>regra</a:t>
            </a:r>
            <a:r>
              <a:rPr lang="en-US" sz="2000" dirty="0" smtClean="0">
                <a:latin typeface="Berlin Sans FB Demi" pitchFamily="34" charset="0"/>
              </a:rPr>
              <a:t>: - </a:t>
            </a:r>
            <a:r>
              <a:rPr lang="en-US" sz="2000" dirty="0" smtClean="0">
                <a:latin typeface="Arial Rounded MT Bold" pitchFamily="34" charset="0"/>
              </a:rPr>
              <a:t>a </a:t>
            </a:r>
            <a:r>
              <a:rPr lang="en-US" sz="2000" dirty="0" err="1" smtClean="0">
                <a:latin typeface="Arial Rounded MT Bold" pitchFamily="34" charset="0"/>
              </a:rPr>
              <a:t>revisão</a:t>
            </a:r>
            <a:r>
              <a:rPr lang="en-US" sz="2000" smtClean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Bookman Old Style" pitchFamily="18" charset="0"/>
              </a:rPr>
              <a:t>“A </a:t>
            </a:r>
            <a:r>
              <a:rPr lang="en-US" sz="2000" b="1" i="1" dirty="0" err="1" smtClean="0">
                <a:latin typeface="Bookman Old Style" pitchFamily="18" charset="0"/>
              </a:rPr>
              <a:t>última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regra</a:t>
            </a:r>
            <a:r>
              <a:rPr lang="en-US" sz="2000" b="1" i="1" dirty="0" smtClean="0">
                <a:latin typeface="Bookman Old Style" pitchFamily="18" charset="0"/>
              </a:rPr>
              <a:t> é a de </a:t>
            </a:r>
            <a:r>
              <a:rPr lang="en-US" sz="2000" b="1" i="1" dirty="0" err="1" smtClean="0">
                <a:latin typeface="Bookman Old Style" pitchFamily="18" charset="0"/>
              </a:rPr>
              <a:t>fazer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sempre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enumerações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tão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complexas</a:t>
            </a:r>
            <a:r>
              <a:rPr lang="en-US" sz="2000" b="1" i="1" dirty="0" smtClean="0">
                <a:latin typeface="Bookman Old Style" pitchFamily="18" charset="0"/>
              </a:rPr>
              <a:t> e </a:t>
            </a:r>
            <a:r>
              <a:rPr lang="en-US" sz="2000" b="1" i="1" dirty="0" err="1" smtClean="0">
                <a:latin typeface="Bookman Old Style" pitchFamily="18" charset="0"/>
              </a:rPr>
              <a:t>revisões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tão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gerais</a:t>
            </a:r>
            <a:r>
              <a:rPr lang="en-US" sz="2000" b="1" i="1" dirty="0" smtClean="0">
                <a:latin typeface="Bookman Old Style" pitchFamily="18" charset="0"/>
              </a:rPr>
              <a:t>, a </a:t>
            </a:r>
            <a:r>
              <a:rPr lang="en-US" sz="2000" b="1" i="1" dirty="0" err="1" smtClean="0">
                <a:latin typeface="Bookman Old Style" pitchFamily="18" charset="0"/>
              </a:rPr>
              <a:t>ponto</a:t>
            </a:r>
            <a:r>
              <a:rPr lang="en-US" sz="2000" b="1" i="1" dirty="0" smtClean="0">
                <a:latin typeface="Bookman Old Style" pitchFamily="18" charset="0"/>
              </a:rPr>
              <a:t> de se </a:t>
            </a:r>
            <a:r>
              <a:rPr lang="en-US" sz="2000" b="1" i="1" dirty="0" err="1" smtClean="0">
                <a:latin typeface="Bookman Old Style" pitchFamily="18" charset="0"/>
              </a:rPr>
              <a:t>ficar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seguro</a:t>
            </a:r>
            <a:r>
              <a:rPr lang="en-US" sz="2000" b="1" i="1" dirty="0" smtClean="0">
                <a:latin typeface="Bookman Old Style" pitchFamily="18" charset="0"/>
              </a:rPr>
              <a:t> de </a:t>
            </a:r>
            <a:r>
              <a:rPr lang="en-US" sz="2000" b="1" i="1" dirty="0" err="1" smtClean="0">
                <a:latin typeface="Bookman Old Style" pitchFamily="18" charset="0"/>
              </a:rPr>
              <a:t>não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ter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omitido</a:t>
            </a:r>
            <a:r>
              <a:rPr lang="en-US" sz="2000" b="1" i="1" dirty="0" smtClean="0">
                <a:latin typeface="Bookman Old Style" pitchFamily="18" charset="0"/>
              </a:rPr>
              <a:t> nada”.</a:t>
            </a:r>
            <a:endParaRPr lang="en-US" b="1" i="1" dirty="0" smtClean="0">
              <a:latin typeface="Bookman Old Style" pitchFamily="1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8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Bernard MT Condensed" pitchFamily="18" charset="0"/>
              </a:rPr>
              <a:t>Dúvida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Metódica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en-US" altLang="ja-JP" dirty="0" smtClean="0">
                <a:latin typeface="Berlin Sans FB Demi" pitchFamily="34" charset="0"/>
                <a:sym typeface="Wingdings"/>
              </a:rPr>
              <a:t></a:t>
            </a:r>
            <a:r>
              <a:rPr lang="en-US" altLang="ja-JP" dirty="0" smtClean="0">
                <a:latin typeface="Berlin Sans FB Demi" pitchFamily="34" charset="0"/>
              </a:rPr>
              <a:t> </a:t>
            </a:r>
            <a:r>
              <a:rPr lang="en-US" altLang="ja-JP" dirty="0" smtClean="0">
                <a:latin typeface="B VAG Rounded Bold" pitchFamily="8" charset="0"/>
              </a:rPr>
              <a:t>Para a </a:t>
            </a:r>
            <a:r>
              <a:rPr lang="en-US" altLang="ja-JP" dirty="0" err="1" smtClean="0">
                <a:latin typeface="B VAG Rounded Bold" pitchFamily="8" charset="0"/>
              </a:rPr>
              <a:t>reconstrução</a:t>
            </a:r>
            <a:r>
              <a:rPr lang="en-US" altLang="ja-JP" dirty="0" smtClean="0">
                <a:latin typeface="B VAG Rounded Bold" pitchFamily="8" charset="0"/>
              </a:rPr>
              <a:t> da </a:t>
            </a:r>
            <a:r>
              <a:rPr lang="en-US" altLang="ja-JP" dirty="0" err="1" smtClean="0">
                <a:latin typeface="B VAG Rounded Bold" pitchFamily="8" charset="0"/>
              </a:rPr>
              <a:t>filosofia</a:t>
            </a:r>
            <a:r>
              <a:rPr lang="en-US" altLang="ja-JP" dirty="0" smtClean="0">
                <a:latin typeface="B VAG Rounded Bold" pitchFamily="8" charset="0"/>
              </a:rPr>
              <a:t>, Descartes, </a:t>
            </a:r>
            <a:r>
              <a:rPr lang="en-US" altLang="ja-JP" dirty="0" err="1" smtClean="0">
                <a:latin typeface="B VAG Rounded Bold" pitchFamily="8" charset="0"/>
              </a:rPr>
              <a:t>em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seu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método</a:t>
            </a:r>
            <a:r>
              <a:rPr lang="en-US" altLang="ja-JP" dirty="0" smtClean="0">
                <a:latin typeface="B VAG Rounded Bold" pitchFamily="8" charset="0"/>
              </a:rPr>
              <a:t>, parte de </a:t>
            </a:r>
            <a:r>
              <a:rPr lang="en-US" altLang="ja-JP" dirty="0" err="1" smtClean="0">
                <a:latin typeface="B VAG Rounded Bold" pitchFamily="8" charset="0"/>
              </a:rPr>
              <a:t>uma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b="1" dirty="0" err="1" smtClean="0">
                <a:latin typeface="B VAG Rounded Bold" pitchFamily="8" charset="0"/>
              </a:rPr>
              <a:t>dúvida</a:t>
            </a:r>
            <a:r>
              <a:rPr lang="en-US" altLang="ja-JP" b="1" dirty="0" smtClean="0">
                <a:latin typeface="B VAG Rounded Bold" pitchFamily="8" charset="0"/>
              </a:rPr>
              <a:t> universal</a:t>
            </a:r>
            <a:r>
              <a:rPr lang="en-US" altLang="ja-JP" dirty="0" smtClean="0">
                <a:latin typeface="B VAG Rounded Bold" pitchFamily="8" charset="0"/>
              </a:rPr>
              <a:t>: </a:t>
            </a:r>
            <a:r>
              <a:rPr lang="en-US" altLang="ja-JP" dirty="0" err="1" smtClean="0">
                <a:latin typeface="B VAG Rounded Bold" pitchFamily="8" charset="0"/>
              </a:rPr>
              <a:t>duvidar</a:t>
            </a:r>
            <a:r>
              <a:rPr lang="en-US" altLang="ja-JP" dirty="0" smtClean="0">
                <a:latin typeface="B VAG Rounded Bold" pitchFamily="8" charset="0"/>
              </a:rPr>
              <a:t> de </a:t>
            </a:r>
            <a:r>
              <a:rPr lang="en-US" altLang="ja-JP" dirty="0" err="1" smtClean="0">
                <a:latin typeface="B VAG Rounded Bold" pitchFamily="8" charset="0"/>
              </a:rPr>
              <a:t>todas</a:t>
            </a:r>
            <a:r>
              <a:rPr lang="en-US" altLang="ja-JP" dirty="0" smtClean="0">
                <a:latin typeface="B VAG Rounded Bold" pitchFamily="8" charset="0"/>
              </a:rPr>
              <a:t> as </a:t>
            </a:r>
            <a:r>
              <a:rPr lang="en-US" altLang="ja-JP" dirty="0" err="1" smtClean="0">
                <a:latin typeface="B VAG Rounded Bold" pitchFamily="8" charset="0"/>
              </a:rPr>
              <a:t>nossas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ideias</a:t>
            </a:r>
            <a:r>
              <a:rPr lang="en-US" altLang="ja-JP" dirty="0" smtClean="0">
                <a:latin typeface="B VAG Rounded Bold" pitchFamily="8" charset="0"/>
              </a:rPr>
              <a:t>, </a:t>
            </a:r>
            <a:r>
              <a:rPr lang="en-US" altLang="ja-JP" dirty="0" err="1" smtClean="0">
                <a:latin typeface="B VAG Rounded Bold" pitchFamily="8" charset="0"/>
              </a:rPr>
              <a:t>verdades</a:t>
            </a:r>
            <a:r>
              <a:rPr lang="en-US" altLang="ja-JP" dirty="0" smtClean="0">
                <a:latin typeface="B VAG Rounded Bold" pitchFamily="8" charset="0"/>
              </a:rPr>
              <a:t> e </a:t>
            </a:r>
            <a:r>
              <a:rPr lang="en-US" altLang="ja-JP" dirty="0" err="1" smtClean="0">
                <a:latin typeface="B VAG Rounded Bold" pitchFamily="8" charset="0"/>
              </a:rPr>
              <a:t>certezas</a:t>
            </a:r>
            <a:r>
              <a:rPr lang="en-US" altLang="ja-JP" dirty="0" smtClean="0">
                <a:latin typeface="B VAG Rounded Bold" pitchFamily="8" charset="0"/>
              </a:rPr>
              <a:t>.</a:t>
            </a:r>
            <a:endParaRPr lang="en-US" altLang="ja-JP" dirty="0">
              <a:latin typeface="B VAG Rounded Bold" pitchFamily="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b="1" dirty="0" err="1" smtClean="0">
                <a:latin typeface="B VAG Rounded Bold" pitchFamily="8" charset="0"/>
              </a:rPr>
              <a:t>Objetivo</a:t>
            </a:r>
            <a:r>
              <a:rPr lang="en-US" altLang="ja-JP" b="1" dirty="0" smtClean="0">
                <a:latin typeface="B VAG Rounded Bold" pitchFamily="8" charset="0"/>
              </a:rPr>
              <a:t> da </a:t>
            </a:r>
            <a:r>
              <a:rPr lang="en-US" altLang="ja-JP" b="1" dirty="0" err="1" smtClean="0">
                <a:latin typeface="B VAG Rounded Bold" pitchFamily="8" charset="0"/>
              </a:rPr>
              <a:t>dúvida</a:t>
            </a:r>
            <a:r>
              <a:rPr lang="en-US" altLang="ja-JP" dirty="0" smtClean="0">
                <a:latin typeface="B VAG Rounded Bold" pitchFamily="8" charset="0"/>
              </a:rPr>
              <a:t>: </a:t>
            </a:r>
            <a:r>
              <a:rPr lang="en-US" altLang="ja-JP" dirty="0" err="1" smtClean="0">
                <a:latin typeface="B VAG Rounded Bold" pitchFamily="8" charset="0"/>
              </a:rPr>
              <a:t>encontrar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alguma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alguma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verdade</a:t>
            </a:r>
            <a:r>
              <a:rPr lang="en-US" altLang="ja-JP" dirty="0">
                <a:latin typeface="B VAG Rounded Bold" pitchFamily="8" charset="0"/>
              </a:rPr>
              <a:t> da </a:t>
            </a:r>
            <a:r>
              <a:rPr lang="en-US" altLang="ja-JP" dirty="0" err="1">
                <a:latin typeface="B VAG Rounded Bold" pitchFamily="8" charset="0"/>
              </a:rPr>
              <a:t>qual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não</a:t>
            </a:r>
            <a:r>
              <a:rPr lang="en-US" altLang="ja-JP" dirty="0">
                <a:latin typeface="B VAG Rounded Bold" pitchFamily="8" charset="0"/>
              </a:rPr>
              <a:t> se </a:t>
            </a:r>
            <a:r>
              <a:rPr lang="en-US" altLang="ja-JP" dirty="0" err="1">
                <a:latin typeface="B VAG Rounded Bold" pitchFamily="8" charset="0"/>
              </a:rPr>
              <a:t>poderá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duvidar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Não</a:t>
            </a:r>
            <a:r>
              <a:rPr lang="en-US" altLang="ja-JP" dirty="0">
                <a:latin typeface="B VAG Rounded Bold" pitchFamily="8" charset="0"/>
              </a:rPr>
              <a:t> é a </a:t>
            </a:r>
            <a:r>
              <a:rPr lang="en-US" altLang="ja-JP" dirty="0" err="1">
                <a:latin typeface="B VAG Rounded Bold" pitchFamily="8" charset="0"/>
              </a:rPr>
              <a:t>dúvida</a:t>
            </a:r>
            <a:r>
              <a:rPr lang="en-US" altLang="ja-JP" dirty="0">
                <a:latin typeface="B VAG Rounded Bold" pitchFamily="8" charset="0"/>
              </a:rPr>
              <a:t> dos </a:t>
            </a:r>
            <a:r>
              <a:rPr lang="en-US" altLang="ja-JP" dirty="0" err="1">
                <a:latin typeface="B VAG Rounded Bold" pitchFamily="8" charset="0"/>
              </a:rPr>
              <a:t>céticos</a:t>
            </a:r>
            <a:r>
              <a:rPr lang="en-US" altLang="ja-JP" dirty="0">
                <a:latin typeface="B VAG Rounded Bold" pitchFamily="8" charset="0"/>
              </a:rPr>
              <a:t>, mas </a:t>
            </a:r>
            <a:r>
              <a:rPr lang="en-US" altLang="ja-JP" dirty="0" err="1">
                <a:latin typeface="B VAG Rounded Bold" pitchFamily="8" charset="0"/>
              </a:rPr>
              <a:t>como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b="1" dirty="0" err="1">
                <a:latin typeface="B VAG Rounded Bold" pitchFamily="8" charset="0"/>
              </a:rPr>
              <a:t>método</a:t>
            </a:r>
            <a:r>
              <a:rPr lang="en-US" altLang="ja-JP" dirty="0">
                <a:latin typeface="B VAG Rounded Bold" pitchFamily="8" charset="0"/>
              </a:rPr>
              <a:t>: </a:t>
            </a:r>
            <a:r>
              <a:rPr lang="en-US" altLang="ja-JP" dirty="0" err="1">
                <a:latin typeface="B VAG Rounded Bold" pitchFamily="8" charset="0"/>
              </a:rPr>
              <a:t>para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encontrar</a:t>
            </a:r>
            <a:r>
              <a:rPr lang="en-US" altLang="ja-JP" dirty="0">
                <a:latin typeface="B VAG Rounded Bold" pitchFamily="8" charset="0"/>
              </a:rPr>
              <a:t> a </a:t>
            </a:r>
            <a:r>
              <a:rPr lang="en-US" altLang="ja-JP" dirty="0" err="1">
                <a:latin typeface="B VAG Rounded Bold" pitchFamily="8" charset="0"/>
              </a:rPr>
              <a:t>pedra</a:t>
            </a:r>
            <a:r>
              <a:rPr lang="en-US" altLang="ja-JP" dirty="0">
                <a:latin typeface="B VAG Rounded Bold" pitchFamily="8" charset="0"/>
              </a:rPr>
              <a:t> fundamental de </a:t>
            </a:r>
            <a:r>
              <a:rPr lang="en-US" altLang="ja-JP" dirty="0" err="1">
                <a:latin typeface="B VAG Rounded Bold" pitchFamily="8" charset="0"/>
              </a:rPr>
              <a:t>todos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nossos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conhecimentos</a:t>
            </a:r>
            <a:endParaRPr lang="en-US" b="1" i="1" dirty="0" smtClean="0">
              <a:latin typeface="Bookman Old Style" pitchFamily="1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7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Bernard MT Condensed" pitchFamily="18" charset="0"/>
              </a:rPr>
              <a:t>Dúvida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Metódica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Berlin Sans FB Demi" pitchFamily="34" charset="0"/>
              </a:rPr>
              <a:t>Duvidar</a:t>
            </a:r>
            <a:r>
              <a:rPr lang="en-US" dirty="0" smtClean="0">
                <a:latin typeface="Berlin Sans FB Demi" pitchFamily="34" charset="0"/>
              </a:rPr>
              <a:t> do </a:t>
            </a:r>
            <a:r>
              <a:rPr lang="en-US" dirty="0" err="1" smtClean="0">
                <a:latin typeface="Berlin Sans FB Demi" pitchFamily="34" charset="0"/>
              </a:rPr>
              <a:t>testemunhos</a:t>
            </a:r>
            <a:r>
              <a:rPr lang="en-US" dirty="0" smtClean="0">
                <a:latin typeface="Berlin Sans FB Demi" pitchFamily="34" charset="0"/>
              </a:rPr>
              <a:t> dos </a:t>
            </a:r>
            <a:r>
              <a:rPr lang="en-US" dirty="0" err="1" smtClean="0">
                <a:latin typeface="Berlin Sans FB Demi" pitchFamily="34" charset="0"/>
              </a:rPr>
              <a:t>sentidos</a:t>
            </a:r>
            <a:r>
              <a:rPr lang="en-US" dirty="0" smtClean="0">
                <a:latin typeface="Berlin Sans FB Demi" pitchFamily="34" charset="0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en-US" altLang="ja-JP" dirty="0" smtClean="0">
                <a:latin typeface="Berlin Sans FB Demi" pitchFamily="34" charset="0"/>
                <a:sym typeface="Wingdings"/>
              </a:rPr>
              <a:t></a:t>
            </a:r>
            <a:r>
              <a:rPr lang="en-US" altLang="ja-JP" dirty="0" smtClean="0">
                <a:latin typeface="Berlin Sans FB Demi" pitchFamily="34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Os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sentidos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nos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enganam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facilmente</a:t>
            </a:r>
            <a:r>
              <a:rPr lang="en-US" altLang="ja-JP" dirty="0" smtClean="0">
                <a:latin typeface="B VAG Rounded Bold" pitchFamily="8" charset="0"/>
              </a:rPr>
              <a:t>.</a:t>
            </a:r>
            <a:endParaRPr lang="en-US" altLang="ja-JP" dirty="0">
              <a:latin typeface="B VAG Rounded Bold" pitchFamily="8" charset="0"/>
            </a:endParaRPr>
          </a:p>
          <a:p>
            <a:pPr lvl="1">
              <a:spcBef>
                <a:spcPct val="50000"/>
              </a:spcBef>
            </a:pPr>
            <a:r>
              <a:rPr lang="en-US" sz="2000" b="1" i="1" dirty="0" smtClean="0">
                <a:latin typeface="Bookman Old Style" pitchFamily="18" charset="0"/>
              </a:rPr>
              <a:t>“Como </a:t>
            </a:r>
            <a:r>
              <a:rPr lang="en-US" sz="2000" b="1" i="1" dirty="0" err="1" smtClean="0">
                <a:latin typeface="Bookman Old Style" pitchFamily="18" charset="0"/>
              </a:rPr>
              <a:t>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sentidos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algumas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vezes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enganam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supus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que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nenhuma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coisa</a:t>
            </a:r>
            <a:r>
              <a:rPr lang="en-US" sz="2000" b="1" i="1" dirty="0" smtClean="0">
                <a:latin typeface="Bookman Old Style" pitchFamily="18" charset="0"/>
              </a:rPr>
              <a:t> é </a:t>
            </a:r>
            <a:r>
              <a:rPr lang="en-US" sz="2000" b="1" i="1" dirty="0" err="1" smtClean="0">
                <a:latin typeface="Bookman Old Style" pitchFamily="18" charset="0"/>
              </a:rPr>
              <a:t>tal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como</a:t>
            </a:r>
            <a:r>
              <a:rPr lang="en-US" sz="2000" b="1" i="1" dirty="0" smtClean="0">
                <a:latin typeface="Bookman Old Style" pitchFamily="18" charset="0"/>
              </a:rPr>
              <a:t> é </a:t>
            </a:r>
            <a:r>
              <a:rPr lang="en-US" sz="2000" b="1" i="1" dirty="0" err="1" smtClean="0">
                <a:latin typeface="Bookman Old Style" pitchFamily="18" charset="0"/>
              </a:rPr>
              <a:t>representada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pelos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sentidos</a:t>
            </a:r>
            <a:r>
              <a:rPr lang="en-US" sz="2000" b="1" i="1" dirty="0" smtClean="0">
                <a:latin typeface="Bookman Old Style" pitchFamily="18" charset="0"/>
              </a:rPr>
              <a:t>” (DM).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 bwMode="auto">
          <a:xfrm>
            <a:off x="3851920" y="4509120"/>
            <a:ext cx="4464496" cy="21465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2050" name="Picture 2" descr="http://t0.gstatic.com/images?q=tbn:ANd9GcTkZAjICjrkLqCL6cjYBoi6J7jsNtW4KZ1mf_ABCtSvwLcPtEwC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1524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c.comps.canstockphoto.com/can-stock-photo_csp10719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03" y="4621561"/>
            <a:ext cx="1246993" cy="14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3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06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" y="-1"/>
            <a:ext cx="9134313" cy="91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753" b="13753"/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67399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fracao-da-luz-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204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Bernard MT Condensed" pitchFamily="18" charset="0"/>
              </a:rPr>
              <a:t>Dúvida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Metódica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Berlin Sans FB Demi" pitchFamily="34" charset="0"/>
              </a:rPr>
              <a:t>Duvidar</a:t>
            </a:r>
            <a:r>
              <a:rPr lang="en-US" dirty="0" smtClean="0">
                <a:latin typeface="Berlin Sans FB Demi" pitchFamily="34" charset="0"/>
              </a:rPr>
              <a:t> da </a:t>
            </a:r>
            <a:r>
              <a:rPr lang="en-US" dirty="0" err="1" smtClean="0">
                <a:latin typeface="Berlin Sans FB Demi" pitchFamily="34" charset="0"/>
              </a:rPr>
              <a:t>nossa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consciência</a:t>
            </a:r>
            <a:r>
              <a:rPr lang="en-US" dirty="0" smtClean="0">
                <a:latin typeface="Berlin Sans FB Demi" pitchFamily="34" charset="0"/>
              </a:rPr>
              <a:t>.</a:t>
            </a:r>
          </a:p>
          <a:p>
            <a:pPr marL="800100" lvl="1" indent="-342900">
              <a:spcBef>
                <a:spcPct val="50000"/>
              </a:spcBef>
              <a:buFont typeface="Wingdings"/>
              <a:buChar char=""/>
            </a:pPr>
            <a:r>
              <a:rPr lang="en-US" altLang="ja-JP" dirty="0" err="1" smtClean="0">
                <a:latin typeface="B VAG Rounded Bold" pitchFamily="8" charset="0"/>
              </a:rPr>
              <a:t>Dificuldade</a:t>
            </a:r>
            <a:r>
              <a:rPr lang="en-US" altLang="ja-JP" dirty="0" smtClean="0">
                <a:latin typeface="B VAG Rounded Bold" pitchFamily="8" charset="0"/>
              </a:rPr>
              <a:t> de </a:t>
            </a:r>
            <a:r>
              <a:rPr lang="en-US" altLang="ja-JP" dirty="0" err="1" smtClean="0">
                <a:latin typeface="B VAG Rounded Bold" pitchFamily="8" charset="0"/>
              </a:rPr>
              <a:t>distinguir</a:t>
            </a:r>
            <a:r>
              <a:rPr lang="en-US" altLang="ja-JP" dirty="0" smtClean="0">
                <a:latin typeface="B VAG Rounded Bold" pitchFamily="8" charset="0"/>
              </a:rPr>
              <a:t> o </a:t>
            </a:r>
            <a:r>
              <a:rPr lang="en-US" altLang="ja-JP" dirty="0" err="1" smtClean="0">
                <a:latin typeface="B VAG Rounded Bold" pitchFamily="8" charset="0"/>
              </a:rPr>
              <a:t>sonho</a:t>
            </a:r>
            <a:r>
              <a:rPr lang="en-US" altLang="ja-JP" dirty="0" smtClean="0">
                <a:latin typeface="B VAG Rounded Bold" pitchFamily="8" charset="0"/>
              </a:rPr>
              <a:t> da </a:t>
            </a:r>
            <a:r>
              <a:rPr lang="en-US" altLang="ja-JP" dirty="0" err="1" smtClean="0">
                <a:latin typeface="B VAG Rounded Bold" pitchFamily="8" charset="0"/>
              </a:rPr>
              <a:t>vigília</a:t>
            </a:r>
            <a:r>
              <a:rPr lang="en-US" altLang="ja-JP" dirty="0" smtClean="0">
                <a:latin typeface="B VAG Rounded Bold" pitchFamily="8" charset="0"/>
              </a:rPr>
              <a:t>.</a:t>
            </a:r>
          </a:p>
          <a:p>
            <a:pPr marL="800100" lvl="1" indent="-342900">
              <a:spcBef>
                <a:spcPct val="50000"/>
              </a:spcBef>
              <a:buFont typeface="Wingdings"/>
              <a:buChar char=""/>
            </a:pPr>
            <a:r>
              <a:rPr lang="en-US" altLang="ja-JP" dirty="0" err="1" smtClean="0">
                <a:latin typeface="B VAG Rounded Bold" pitchFamily="8" charset="0"/>
              </a:rPr>
              <a:t>Posso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estar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sonhando</a:t>
            </a:r>
            <a:r>
              <a:rPr lang="en-US" altLang="ja-JP" dirty="0" smtClean="0">
                <a:latin typeface="B VAG Rounded Bold" pitchFamily="8" charset="0"/>
              </a:rPr>
              <a:t>: as </a:t>
            </a:r>
            <a:r>
              <a:rPr lang="en-US" altLang="ja-JP" dirty="0" err="1" smtClean="0">
                <a:latin typeface="B VAG Rounded Bold" pitchFamily="8" charset="0"/>
              </a:rPr>
              <a:t>coisas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que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estão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na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minha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consciência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não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existem</a:t>
            </a:r>
            <a:r>
              <a:rPr lang="en-US" altLang="ja-JP" dirty="0" smtClean="0">
                <a:latin typeface="B VAG Rounded Bold" pitchFamily="8" charset="0"/>
              </a:rPr>
              <a:t> de </a:t>
            </a:r>
            <a:r>
              <a:rPr lang="en-US" altLang="ja-JP" dirty="0" err="1" smtClean="0">
                <a:latin typeface="B VAG Rounded Bold" pitchFamily="8" charset="0"/>
              </a:rPr>
              <a:t>fato</a:t>
            </a:r>
            <a:r>
              <a:rPr lang="en-US" altLang="ja-JP" dirty="0" smtClean="0">
                <a:latin typeface="B VAG Rounded Bold" pitchFamily="8" charset="0"/>
              </a:rPr>
              <a:t>: </a:t>
            </a:r>
            <a:r>
              <a:rPr lang="en-US" altLang="ja-JP" dirty="0" err="1" smtClean="0">
                <a:latin typeface="B VAG Rounded Bold" pitchFamily="8" charset="0"/>
              </a:rPr>
              <a:t>são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apenas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sonhadas</a:t>
            </a:r>
            <a:r>
              <a:rPr lang="en-US" altLang="ja-JP" dirty="0" smtClean="0">
                <a:latin typeface="B VAG Rounded Bold" pitchFamily="8" charset="0"/>
              </a:rPr>
              <a:t> …</a:t>
            </a:r>
            <a:endParaRPr lang="en-US" altLang="ja-JP" dirty="0">
              <a:latin typeface="B VAG Rounded Bold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7"/>
          <a:stretch/>
        </p:blipFill>
        <p:spPr bwMode="auto">
          <a:xfrm>
            <a:off x="5932376" y="4715624"/>
            <a:ext cx="2232248" cy="21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44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Bernard MT Condensed" pitchFamily="18" charset="0"/>
              </a:rPr>
              <a:t>Dúvida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Metódica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Berlin Sans FB Demi" pitchFamily="34" charset="0"/>
              </a:rPr>
              <a:t>Duvidar</a:t>
            </a:r>
            <a:r>
              <a:rPr lang="en-US" dirty="0" smtClean="0">
                <a:latin typeface="Berlin Sans FB Demi" pitchFamily="34" charset="0"/>
              </a:rPr>
              <a:t> das </a:t>
            </a:r>
            <a:r>
              <a:rPr lang="en-US" dirty="0" err="1" smtClean="0">
                <a:latin typeface="Berlin Sans FB Demi" pitchFamily="34" charset="0"/>
              </a:rPr>
              <a:t>certezas</a:t>
            </a:r>
            <a:r>
              <a:rPr lang="en-US" dirty="0" smtClean="0">
                <a:latin typeface="Berlin Sans FB Demi" pitchFamily="34" charset="0"/>
              </a:rPr>
              <a:t> da </a:t>
            </a:r>
            <a:r>
              <a:rPr lang="en-US" dirty="0" err="1" smtClean="0">
                <a:latin typeface="Berlin Sans FB Demi" pitchFamily="34" charset="0"/>
              </a:rPr>
              <a:t>razão</a:t>
            </a:r>
            <a:r>
              <a:rPr lang="en-US" dirty="0" smtClean="0">
                <a:latin typeface="Berlin Sans FB Demi" pitchFamily="34" charset="0"/>
              </a:rPr>
              <a:t>.</a:t>
            </a:r>
          </a:p>
          <a:p>
            <a:pPr marL="800100" lvl="1" indent="-342900">
              <a:spcBef>
                <a:spcPct val="50000"/>
              </a:spcBef>
              <a:buFont typeface="Wingdings"/>
              <a:buChar char=""/>
            </a:pPr>
            <a:r>
              <a:rPr lang="en-US" altLang="ja-JP" dirty="0" smtClean="0">
                <a:latin typeface="B VAG Rounded Bold" pitchFamily="8" charset="0"/>
              </a:rPr>
              <a:t>As </a:t>
            </a:r>
            <a:r>
              <a:rPr lang="en-US" altLang="ja-JP" dirty="0" err="1" smtClean="0">
                <a:latin typeface="B VAG Rounded Bold" pitchFamily="8" charset="0"/>
              </a:rPr>
              <a:t>verdades</a:t>
            </a:r>
            <a:r>
              <a:rPr lang="en-US" altLang="ja-JP" dirty="0" smtClean="0">
                <a:latin typeface="B VAG Rounded Bold" pitchFamily="8" charset="0"/>
              </a:rPr>
              <a:t> da </a:t>
            </a:r>
            <a:r>
              <a:rPr lang="en-US" altLang="ja-JP" dirty="0" err="1" smtClean="0">
                <a:latin typeface="B VAG Rounded Bold" pitchFamily="8" charset="0"/>
              </a:rPr>
              <a:t>razão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são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sempre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válidas</a:t>
            </a:r>
            <a:r>
              <a:rPr lang="en-US" altLang="ja-JP" dirty="0" smtClean="0">
                <a:latin typeface="B VAG Rounded Bold" pitchFamily="8" charset="0"/>
              </a:rPr>
              <a:t>: </a:t>
            </a:r>
            <a:r>
              <a:rPr lang="en-US" altLang="ja-JP" dirty="0" err="1" smtClean="0">
                <a:latin typeface="B VAG Rounded Bold" pitchFamily="8" charset="0"/>
              </a:rPr>
              <a:t>sonhando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ou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não</a:t>
            </a:r>
            <a:r>
              <a:rPr lang="en-US" altLang="ja-JP" dirty="0" smtClean="0">
                <a:latin typeface="B VAG Rounded Bold" pitchFamily="8" charset="0"/>
              </a:rPr>
              <a:t>, as </a:t>
            </a:r>
            <a:r>
              <a:rPr lang="en-US" altLang="ja-JP" dirty="0" err="1" smtClean="0">
                <a:latin typeface="B VAG Rounded Bold" pitchFamily="8" charset="0"/>
              </a:rPr>
              <a:t>verdades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matemáticas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são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sempre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verdadeiras</a:t>
            </a:r>
            <a:r>
              <a:rPr lang="en-US" altLang="ja-JP" dirty="0" smtClean="0">
                <a:latin typeface="B VAG Rounded Bold" pitchFamily="8" charset="0"/>
              </a:rPr>
              <a:t>.</a:t>
            </a:r>
          </a:p>
          <a:p>
            <a:pPr marL="800100" lvl="1" indent="-342900">
              <a:spcBef>
                <a:spcPct val="50000"/>
              </a:spcBef>
              <a:buFont typeface="Wingdings"/>
              <a:buChar char=""/>
            </a:pPr>
            <a:r>
              <a:rPr lang="en-US" altLang="ja-JP" dirty="0" smtClean="0">
                <a:latin typeface="B VAG Rounded Bold" pitchFamily="8" charset="0"/>
              </a:rPr>
              <a:t>Mas </a:t>
            </a:r>
            <a:r>
              <a:rPr lang="en-US" altLang="ja-JP" dirty="0" err="1" smtClean="0">
                <a:latin typeface="B VAG Rounded Bold" pitchFamily="8" charset="0"/>
              </a:rPr>
              <a:t>pode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haver</a:t>
            </a:r>
            <a:r>
              <a:rPr lang="en-US" altLang="ja-JP" dirty="0" smtClean="0">
                <a:latin typeface="B VAG Rounded Bold" pitchFamily="8" charset="0"/>
              </a:rPr>
              <a:t> um </a:t>
            </a:r>
            <a:r>
              <a:rPr lang="en-US" altLang="ja-JP" dirty="0" err="1" smtClean="0">
                <a:latin typeface="B VAG Rounded Bold" pitchFamily="8" charset="0"/>
              </a:rPr>
              <a:t>gênio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astuto</a:t>
            </a:r>
            <a:r>
              <a:rPr lang="en-US" altLang="ja-JP" dirty="0" smtClean="0">
                <a:latin typeface="B VAG Rounded Bold" pitchFamily="8" charset="0"/>
              </a:rPr>
              <a:t> e </a:t>
            </a:r>
            <a:r>
              <a:rPr lang="en-US" altLang="ja-JP" dirty="0" err="1" smtClean="0">
                <a:latin typeface="B VAG Rounded Bold" pitchFamily="8" charset="0"/>
              </a:rPr>
              <a:t>maligno</a:t>
            </a:r>
            <a:r>
              <a:rPr lang="en-US" altLang="ja-JP" dirty="0" smtClean="0">
                <a:latin typeface="B VAG Rounded Bold" pitchFamily="8" charset="0"/>
              </a:rPr>
              <a:t> me </a:t>
            </a:r>
            <a:r>
              <a:rPr lang="en-US" altLang="ja-JP" dirty="0" err="1" smtClean="0">
                <a:latin typeface="B VAG Rounded Bold" pitchFamily="8" charset="0"/>
              </a:rPr>
              <a:t>enganando</a:t>
            </a:r>
            <a:r>
              <a:rPr lang="en-US" altLang="ja-JP" dirty="0" smtClean="0">
                <a:latin typeface="B VAG Rounded Bold" pitchFamily="8" charset="0"/>
              </a:rPr>
              <a:t> o tempo </a:t>
            </a:r>
            <a:r>
              <a:rPr lang="en-US" altLang="ja-JP" dirty="0" err="1" smtClean="0">
                <a:latin typeface="B VAG Rounded Bold" pitchFamily="8" charset="0"/>
              </a:rPr>
              <a:t>todo</a:t>
            </a:r>
            <a:r>
              <a:rPr lang="en-US" altLang="ja-JP" dirty="0" smtClean="0">
                <a:latin typeface="B VAG Rounded Bold" pitchFamily="8" charset="0"/>
              </a:rPr>
              <a:t> …</a:t>
            </a:r>
            <a:endParaRPr lang="en-US" altLang="ja-JP" dirty="0">
              <a:latin typeface="B VAG Rounded Bold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n-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315267"/>
            <a:ext cx="15065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em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010467"/>
            <a:ext cx="995363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327304" y="4816078"/>
            <a:ext cx="2207096" cy="578644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499106" y="4918074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Acredite</a:t>
            </a:r>
            <a:r>
              <a:rPr lang="en-US" sz="1800" dirty="0"/>
              <a:t>! 2+2 </a:t>
            </a:r>
            <a:r>
              <a:rPr lang="en-US" altLang="ja-JP" sz="1800" dirty="0"/>
              <a:t>é 22.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979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Bernard MT Condensed" pitchFamily="18" charset="0"/>
              </a:rPr>
              <a:t>Dúvida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Metódica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erlin Sans FB Demi" pitchFamily="34" charset="0"/>
              </a:rPr>
              <a:t>O final da </a:t>
            </a:r>
            <a:r>
              <a:rPr lang="en-US" dirty="0" err="1" smtClean="0">
                <a:latin typeface="Berlin Sans FB Demi" pitchFamily="34" charset="0"/>
              </a:rPr>
              <a:t>dúvida</a:t>
            </a:r>
            <a:r>
              <a:rPr lang="en-US" dirty="0">
                <a:latin typeface="Berlin Sans FB Demi" pitchFamily="34" charset="0"/>
              </a:rPr>
              <a:t>?</a:t>
            </a:r>
            <a:endParaRPr lang="en-US" dirty="0" smtClean="0">
              <a:latin typeface="Berlin Sans FB Demi" pitchFamily="34" charset="0"/>
            </a:endParaRPr>
          </a:p>
          <a:p>
            <a:pPr marL="800100" lvl="1" indent="-342900">
              <a:spcBef>
                <a:spcPct val="50000"/>
              </a:spcBef>
              <a:buFont typeface="Wingdings"/>
              <a:buChar char=""/>
            </a:pPr>
            <a:r>
              <a:rPr lang="en-US" altLang="ja-JP" dirty="0" smtClean="0">
                <a:latin typeface="B VAG Rounded Bold" pitchFamily="8" charset="0"/>
              </a:rPr>
              <a:t>Mas </a:t>
            </a:r>
            <a:r>
              <a:rPr lang="en-US" altLang="ja-JP" dirty="0" err="1" smtClean="0">
                <a:latin typeface="B VAG Rounded Bold" pitchFamily="8" charset="0"/>
              </a:rPr>
              <a:t>haverá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alguma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certeza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absoluta</a:t>
            </a:r>
            <a:r>
              <a:rPr lang="en-US" altLang="ja-JP" dirty="0" smtClean="0">
                <a:latin typeface="B VAG Rounded Bold" pitchFamily="8" charset="0"/>
              </a:rPr>
              <a:t>, da </a:t>
            </a:r>
            <a:r>
              <a:rPr lang="en-US" altLang="ja-JP" dirty="0" err="1" smtClean="0">
                <a:latin typeface="B VAG Rounded Bold" pitchFamily="8" charset="0"/>
              </a:rPr>
              <a:t>qual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não</a:t>
            </a:r>
            <a:r>
              <a:rPr lang="en-US" altLang="ja-JP" dirty="0" smtClean="0">
                <a:latin typeface="B VAG Rounded Bold" pitchFamily="8" charset="0"/>
              </a:rPr>
              <a:t> se </a:t>
            </a:r>
            <a:r>
              <a:rPr lang="en-US" altLang="ja-JP" dirty="0" err="1" smtClean="0">
                <a:latin typeface="B VAG Rounded Bold" pitchFamily="8" charset="0"/>
              </a:rPr>
              <a:t>pode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duvidar</a:t>
            </a:r>
            <a:r>
              <a:rPr lang="en-US" altLang="ja-JP" dirty="0" smtClean="0">
                <a:latin typeface="B VAG Rounded Bold" pitchFamily="8" charset="0"/>
              </a:rPr>
              <a:t> de </a:t>
            </a:r>
            <a:r>
              <a:rPr lang="en-US" altLang="ja-JP" dirty="0" err="1" smtClean="0">
                <a:latin typeface="B VAG Rounded Bold" pitchFamily="8" charset="0"/>
              </a:rPr>
              <a:t>modo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algum</a:t>
            </a:r>
            <a:r>
              <a:rPr lang="en-US" altLang="ja-JP" dirty="0" smtClean="0">
                <a:latin typeface="B VAG Rounded Bold" pitchFamily="8" charset="0"/>
              </a:rPr>
              <a:t>?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345832"/>
            <a:ext cx="2041427" cy="15121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74129"/>
            <a:ext cx="1262063" cy="18555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51" b="990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5345832"/>
            <a:ext cx="1776204" cy="1466986"/>
          </a:xfrm>
          <a:prstGeom prst="rect">
            <a:avLst/>
          </a:prstGeom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1828800" y="4564529"/>
            <a:ext cx="19050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828800" y="4716929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altLang="ja-JP" sz="1800" dirty="0" err="1"/>
              <a:t>á</a:t>
            </a:r>
            <a:r>
              <a:rPr lang="en-US" altLang="ja-JP" sz="1800" dirty="0"/>
              <a:t>?</a:t>
            </a:r>
            <a:endParaRPr lang="en-US" sz="1800" dirty="0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3924300" y="4596795"/>
            <a:ext cx="19050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24300" y="4749195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altLang="ja-JP" sz="1800" dirty="0" err="1"/>
              <a:t>á</a:t>
            </a:r>
            <a:r>
              <a:rPr lang="en-US" altLang="ja-JP" sz="1800" dirty="0"/>
              <a:t>?</a:t>
            </a:r>
            <a:endParaRPr lang="en-US" sz="180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403817" y="4629061"/>
            <a:ext cx="1905000" cy="609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403817" y="4781461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altLang="ja-JP" sz="1800" dirty="0" err="1"/>
              <a:t>á</a:t>
            </a:r>
            <a:r>
              <a:rPr lang="en-US" altLang="ja-JP" sz="1800" dirty="0"/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957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Bernard MT Condensed" pitchFamily="18" charset="0"/>
              </a:rPr>
              <a:t>Dúvida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Metódica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erlin Sans FB Demi" pitchFamily="34" charset="0"/>
              </a:rPr>
              <a:t>A </a:t>
            </a:r>
            <a:r>
              <a:rPr lang="en-US" dirty="0" err="1" smtClean="0">
                <a:latin typeface="Berlin Sans FB Demi" pitchFamily="34" charset="0"/>
              </a:rPr>
              <a:t>solução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 marL="800100" lvl="1" indent="-342900">
              <a:spcBef>
                <a:spcPct val="50000"/>
              </a:spcBef>
              <a:buFont typeface="Wingdings"/>
              <a:buChar char=""/>
            </a:pPr>
            <a:r>
              <a:rPr lang="en-US" altLang="ja-JP" dirty="0" smtClean="0">
                <a:latin typeface="B VAG Rounded Bold" pitchFamily="8" charset="0"/>
              </a:rPr>
              <a:t>A </a:t>
            </a:r>
            <a:r>
              <a:rPr lang="en-US" altLang="ja-JP" dirty="0" err="1" smtClean="0">
                <a:latin typeface="B VAG Rounded Bold" pitchFamily="8" charset="0"/>
              </a:rPr>
              <a:t>certeza</a:t>
            </a:r>
            <a:r>
              <a:rPr lang="en-US" altLang="ja-JP" dirty="0" smtClean="0">
                <a:latin typeface="B VAG Rounded Bold" pitchFamily="8" charset="0"/>
              </a:rPr>
              <a:t>, </a:t>
            </a:r>
            <a:r>
              <a:rPr lang="en-US" altLang="ja-JP" dirty="0" err="1" smtClean="0">
                <a:latin typeface="B VAG Rounded Bold" pitchFamily="8" charset="0"/>
              </a:rPr>
              <a:t>primeira</a:t>
            </a:r>
            <a:r>
              <a:rPr lang="en-US" altLang="ja-JP" dirty="0" smtClean="0">
                <a:latin typeface="B VAG Rounded Bold" pitchFamily="8" charset="0"/>
              </a:rPr>
              <a:t>, fundamental e </a:t>
            </a:r>
            <a:r>
              <a:rPr lang="en-US" altLang="ja-JP" dirty="0" err="1" smtClean="0">
                <a:latin typeface="B VAG Rounded Bold" pitchFamily="8" charset="0"/>
              </a:rPr>
              <a:t>imune</a:t>
            </a:r>
            <a:r>
              <a:rPr lang="en-US" altLang="ja-JP" dirty="0" smtClean="0">
                <a:latin typeface="B VAG Rounded Bold" pitchFamily="8" charset="0"/>
              </a:rPr>
              <a:t> a </a:t>
            </a:r>
            <a:r>
              <a:rPr lang="en-US" altLang="ja-JP" dirty="0" err="1" smtClean="0">
                <a:latin typeface="B VAG Rounded Bold" pitchFamily="8" charset="0"/>
              </a:rPr>
              <a:t>toda</a:t>
            </a:r>
            <a:r>
              <a:rPr lang="en-US" altLang="ja-JP" dirty="0" smtClean="0">
                <a:latin typeface="B VAG Rounded Bold" pitchFamily="8" charset="0"/>
              </a:rPr>
              <a:t> a </a:t>
            </a:r>
            <a:r>
              <a:rPr lang="en-US" altLang="ja-JP" dirty="0" err="1" smtClean="0">
                <a:latin typeface="B VAG Rounded Bold" pitchFamily="8" charset="0"/>
              </a:rPr>
              <a:t>dúvida</a:t>
            </a:r>
            <a:r>
              <a:rPr lang="en-US" altLang="ja-JP" dirty="0" smtClean="0">
                <a:latin typeface="B VAG Rounded Bold" pitchFamily="8" charset="0"/>
              </a:rPr>
              <a:t> é …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WordArt 15"/>
          <p:cNvSpPr>
            <a:spLocks noChangeArrowheads="1" noChangeShapeType="1" noTextEdit="1"/>
          </p:cNvSpPr>
          <p:nvPr/>
        </p:nvSpPr>
        <p:spPr bwMode="auto">
          <a:xfrm>
            <a:off x="3215208" y="3741746"/>
            <a:ext cx="4114800" cy="866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COGITO ERGO SUM</a:t>
            </a:r>
          </a:p>
        </p:txBody>
      </p:sp>
    </p:spTree>
    <p:extLst>
      <p:ext uri="{BB962C8B-B14F-4D97-AF65-F5344CB8AC3E}">
        <p14:creationId xmlns:p14="http://schemas.microsoft.com/office/powerpoint/2010/main" val="367135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7030A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E9CA"/>
                    </a:outerShdw>
                  </a:cont>
                  <a:cont type="tree" name="">
                    <a:effect ref="fillLine"/>
                    <a:outerShdw dist="38100" dir="2700000" algn="tl">
                      <a:srgbClr val="796853"/>
                    </a:outerShdw>
                  </a:cont>
                  <a:effect ref="fillLine"/>
                </a:effectDag>
                <a:latin typeface="Copperplate Gothic Light" pitchFamily="8" charset="0"/>
              </a:rPr>
              <a:t>RACIONALISMO</a:t>
            </a:r>
            <a:endParaRPr lang="en-US" dirty="0">
              <a:solidFill>
                <a:srgbClr val="7030A0"/>
              </a:solidFill>
              <a:latin typeface="Britannic Bold" pitchFamily="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informaç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ões</a:t>
            </a:r>
            <a:endParaRPr lang="en-US" sz="4400">
              <a:solidFill>
                <a:schemeClr val="hlink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04800" y="762000"/>
            <a:ext cx="396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458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dirty="0">
                <a:latin typeface="B VAG Rounded Bold" pitchFamily="8" charset="0"/>
              </a:rPr>
              <a:t> </a:t>
            </a:r>
            <a:r>
              <a:rPr lang="en-US" dirty="0" err="1">
                <a:latin typeface="B VAG Rounded Bold" pitchFamily="8" charset="0"/>
              </a:rPr>
              <a:t>Corrente</a:t>
            </a:r>
            <a:r>
              <a:rPr lang="en-US" dirty="0">
                <a:latin typeface="B VAG Rounded Bold" pitchFamily="8" charset="0"/>
              </a:rPr>
              <a:t> </a:t>
            </a:r>
            <a:r>
              <a:rPr lang="en-US" dirty="0" err="1">
                <a:latin typeface="B VAG Rounded Bold" pitchFamily="8" charset="0"/>
              </a:rPr>
              <a:t>filos</a:t>
            </a:r>
            <a:r>
              <a:rPr lang="en-US" altLang="ja-JP" dirty="0" err="1">
                <a:latin typeface="B VAG Rounded Bold" pitchFamily="8" charset="0"/>
              </a:rPr>
              <a:t>ófica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que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predominou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</a:t>
            </a:r>
            <a:r>
              <a:rPr lang="en-US" altLang="ja-JP" dirty="0">
                <a:latin typeface="B VAG Rounded Bold" pitchFamily="8" charset="0"/>
              </a:rPr>
              <a:t> Europa continental no s. XVII (</a:t>
            </a:r>
            <a:r>
              <a:rPr lang="en-US" altLang="ja-JP" dirty="0" err="1">
                <a:latin typeface="B VAG Rounded Bold" pitchFamily="8" charset="0"/>
              </a:rPr>
              <a:t>corrente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paralela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Empirismo</a:t>
            </a:r>
            <a:r>
              <a:rPr lang="en-US" altLang="ja-JP" dirty="0">
                <a:latin typeface="B VAG Rounded Bold" pitchFamily="8" charset="0"/>
              </a:rPr>
              <a:t>: </a:t>
            </a:r>
            <a:r>
              <a:rPr lang="en-US" altLang="ja-JP" dirty="0" err="1">
                <a:latin typeface="B VAG Rounded Bold" pitchFamily="8" charset="0"/>
              </a:rPr>
              <a:t>este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predominou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Ilhas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Britânicas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mesma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época</a:t>
            </a:r>
            <a:r>
              <a:rPr lang="en-US" altLang="ja-JP" dirty="0">
                <a:latin typeface="B VAG Rounded Bold" pitchFamily="8" charset="0"/>
              </a:rPr>
              <a:t>).</a:t>
            </a:r>
          </a:p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três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grandes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filósofos</a:t>
            </a:r>
            <a:r>
              <a:rPr lang="en-US" altLang="ja-JP" dirty="0">
                <a:latin typeface="B VAG Rounded Bold" pitchFamily="8" charset="0"/>
              </a:rPr>
              <a:t> do </a:t>
            </a:r>
            <a:r>
              <a:rPr lang="en-US" altLang="ja-JP" dirty="0" err="1">
                <a:latin typeface="B VAG Rounded Bold" pitchFamily="8" charset="0"/>
              </a:rPr>
              <a:t>Racionalismo</a:t>
            </a:r>
            <a:r>
              <a:rPr lang="en-US" altLang="ja-JP" dirty="0">
                <a:latin typeface="B VAG Rounded Bold" pitchFamily="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		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8" charset="0"/>
              </a:rPr>
              <a:t>RENÉ 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8" charset="0"/>
              </a:rPr>
              <a:t>DESCARTES (1596 – 1650)</a:t>
            </a:r>
            <a:endParaRPr lang="en-US" altLang="ja-JP" dirty="0">
              <a:latin typeface="B VAG Rounded Bold" pitchFamily="8" charset="0"/>
            </a:endParaRP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		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8" charset="0"/>
              </a:rPr>
              <a:t>BARUCH 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8" charset="0"/>
              </a:rPr>
              <a:t>SPINOZA (1632 – 1677)</a:t>
            </a:r>
            <a:endParaRPr lang="en-US" altLang="ja-JP" dirty="0">
              <a:latin typeface="B VAG Rounded Bold" pitchFamily="8" charset="0"/>
            </a:endParaRP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	</a:t>
            </a:r>
            <a:r>
              <a:rPr lang="en-US" altLang="ja-JP" dirty="0" smtClean="0">
                <a:latin typeface="B VAG Rounded Bold" pitchFamily="8" charset="0"/>
              </a:rPr>
              <a:t>	</a:t>
            </a:r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8" charset="0"/>
              </a:rPr>
              <a:t>GOTTFRIED 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8" charset="0"/>
              </a:rPr>
              <a:t>WILHELM </a:t>
            </a:r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8" charset="0"/>
              </a:rPr>
              <a:t>LEIBNIZ (1646 – 1716) </a:t>
            </a:r>
            <a:endParaRPr lang="en-US" altLang="ja-JP" sz="2000" dirty="0">
              <a:solidFill>
                <a:srgbClr val="FF0000"/>
              </a:solidFill>
              <a:latin typeface="B VAG Rounded Bold" pitchFamily="8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1905000" y="3429000"/>
            <a:ext cx="304800" cy="288925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905000" y="3962400"/>
            <a:ext cx="304800" cy="288925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763688" y="4509120"/>
            <a:ext cx="304800" cy="288925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O </a:t>
            </a:r>
            <a:r>
              <a:rPr lang="en-US" sz="4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COGITO 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– 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“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penso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, logo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existo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”</a:t>
            </a:r>
            <a:endParaRPr lang="en-US" altLang="ja-JP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52500" y="2060848"/>
            <a:ext cx="801198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200" dirty="0">
                <a:latin typeface="B VAG Rounded Bold" pitchFamily="8" charset="0"/>
              </a:rPr>
              <a:t>O “</a:t>
            </a:r>
            <a:r>
              <a:rPr lang="en-US" altLang="ja-JP" sz="2200" dirty="0" err="1">
                <a:latin typeface="B VAG Rounded Bold" pitchFamily="8" charset="0"/>
              </a:rPr>
              <a:t>penso</a:t>
            </a:r>
            <a:r>
              <a:rPr lang="en-US" altLang="ja-JP" sz="2200" dirty="0">
                <a:latin typeface="B VAG Rounded Bold" pitchFamily="8" charset="0"/>
              </a:rPr>
              <a:t>” é, </a:t>
            </a:r>
            <a:r>
              <a:rPr lang="en-US" altLang="ja-JP" sz="2200" dirty="0" err="1">
                <a:latin typeface="B VAG Rounded Bold" pitchFamily="8" charset="0"/>
              </a:rPr>
              <a:t>para</a:t>
            </a:r>
            <a:r>
              <a:rPr lang="en-US" altLang="ja-JP" sz="2200" dirty="0">
                <a:latin typeface="B VAG Rounded Bold" pitchFamily="8" charset="0"/>
              </a:rPr>
              <a:t> Descartes, </a:t>
            </a:r>
            <a:r>
              <a:rPr lang="en-US" altLang="ja-JP" sz="2200" dirty="0" err="1">
                <a:latin typeface="B VAG Rounded Bold" pitchFamily="8" charset="0"/>
              </a:rPr>
              <a:t>qualquer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atividade</a:t>
            </a:r>
            <a:r>
              <a:rPr lang="en-US" altLang="ja-JP" sz="2200" dirty="0">
                <a:latin typeface="B VAG Rounded Bold" pitchFamily="8" charset="0"/>
              </a:rPr>
              <a:t> da </a:t>
            </a:r>
            <a:r>
              <a:rPr lang="en-US" altLang="ja-JP" sz="2200" dirty="0" err="1">
                <a:latin typeface="B VAG Rounded Bold" pitchFamily="8" charset="0"/>
              </a:rPr>
              <a:t>consciência</a:t>
            </a:r>
            <a:r>
              <a:rPr lang="en-US" altLang="ja-JP" sz="2200" dirty="0">
                <a:latin typeface="B VAG Rounded Bold" pitchFamily="8" charset="0"/>
              </a:rPr>
              <a:t>: </a:t>
            </a:r>
            <a:r>
              <a:rPr lang="en-US" altLang="ja-JP" sz="2200" dirty="0" err="1">
                <a:latin typeface="B VAG Rounded Bold" pitchFamily="8" charset="0"/>
              </a:rPr>
              <a:t>pensar</a:t>
            </a:r>
            <a:r>
              <a:rPr lang="en-US" altLang="ja-JP" sz="2200" dirty="0">
                <a:latin typeface="B VAG Rounded Bold" pitchFamily="8" charset="0"/>
              </a:rPr>
              <a:t>, </a:t>
            </a:r>
            <a:r>
              <a:rPr lang="en-US" altLang="ja-JP" sz="2200" dirty="0" err="1">
                <a:latin typeface="B VAG Rounded Bold" pitchFamily="8" charset="0"/>
              </a:rPr>
              <a:t>sentir</a:t>
            </a:r>
            <a:r>
              <a:rPr lang="en-US" altLang="ja-JP" sz="2200" dirty="0">
                <a:latin typeface="B VAG Rounded Bold" pitchFamily="8" charset="0"/>
              </a:rPr>
              <a:t>, </a:t>
            </a:r>
            <a:r>
              <a:rPr lang="en-US" altLang="ja-JP" sz="2200" dirty="0" err="1">
                <a:latin typeface="B VAG Rounded Bold" pitchFamily="8" charset="0"/>
              </a:rPr>
              <a:t>querer</a:t>
            </a:r>
            <a:r>
              <a:rPr lang="en-US" altLang="ja-JP" sz="2200" dirty="0">
                <a:latin typeface="B VAG Rounded Bold" pitchFamily="8" charset="0"/>
              </a:rPr>
              <a:t>, </a:t>
            </a:r>
            <a:r>
              <a:rPr lang="en-US" altLang="ja-JP" sz="2200" dirty="0" err="1">
                <a:latin typeface="B VAG Rounded Bold" pitchFamily="8" charset="0"/>
              </a:rPr>
              <a:t>sonhar</a:t>
            </a:r>
            <a:r>
              <a:rPr lang="en-US" altLang="ja-JP" sz="2200" dirty="0">
                <a:latin typeface="B VAG Rounded Bold" pitchFamily="8" charset="0"/>
              </a:rPr>
              <a:t>, </a:t>
            </a:r>
            <a:r>
              <a:rPr lang="en-US" altLang="ja-JP" sz="2200" dirty="0" err="1">
                <a:latin typeface="B VAG Rounded Bold" pitchFamily="8" charset="0"/>
              </a:rPr>
              <a:t>duvidar</a:t>
            </a:r>
            <a:r>
              <a:rPr lang="en-US" altLang="ja-JP" sz="2200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200" dirty="0">
                <a:latin typeface="B VAG Rounded Bold" pitchFamily="8" charset="0"/>
              </a:rPr>
              <a:t> Se “</a:t>
            </a:r>
            <a:r>
              <a:rPr lang="en-US" altLang="ja-JP" sz="2200" dirty="0" err="1">
                <a:latin typeface="B VAG Rounded Bold" pitchFamily="8" charset="0"/>
              </a:rPr>
              <a:t>penso</a:t>
            </a:r>
            <a:r>
              <a:rPr lang="en-US" altLang="ja-JP" sz="2200" dirty="0">
                <a:latin typeface="B VAG Rounded Bold" pitchFamily="8" charset="0"/>
              </a:rPr>
              <a:t>” (</a:t>
            </a:r>
            <a:r>
              <a:rPr lang="en-US" altLang="ja-JP" sz="2200" dirty="0" err="1">
                <a:latin typeface="B VAG Rounded Bold" pitchFamily="8" charset="0"/>
              </a:rPr>
              <a:t>duvido</a:t>
            </a:r>
            <a:r>
              <a:rPr lang="en-US" altLang="ja-JP" sz="2200" dirty="0">
                <a:latin typeface="B VAG Rounded Bold" pitchFamily="8" charset="0"/>
              </a:rPr>
              <a:t>…), </a:t>
            </a:r>
            <a:r>
              <a:rPr lang="en-US" altLang="ja-JP" sz="2200" dirty="0" err="1">
                <a:latin typeface="B VAG Rounded Bold" pitchFamily="8" charset="0"/>
              </a:rPr>
              <a:t>não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há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como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eu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não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existir</a:t>
            </a:r>
            <a:r>
              <a:rPr lang="en-US" altLang="ja-JP" sz="2200" dirty="0">
                <a:latin typeface="B VAG Rounded Bold" pitchFamily="8" charset="0"/>
              </a:rPr>
              <a:t>…(</a:t>
            </a:r>
            <a:r>
              <a:rPr lang="en-US" altLang="ja-JP" sz="2200" dirty="0" err="1">
                <a:latin typeface="B VAG Rounded Bold" pitchFamily="8" charset="0"/>
              </a:rPr>
              <a:t>não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importa</a:t>
            </a:r>
            <a:r>
              <a:rPr lang="en-US" altLang="ja-JP" sz="2200" dirty="0">
                <a:latin typeface="B VAG Rounded Bold" pitchFamily="8" charset="0"/>
              </a:rPr>
              <a:t> se o </a:t>
            </a:r>
            <a:r>
              <a:rPr lang="en-US" altLang="ja-JP" sz="2200" dirty="0" err="1">
                <a:latin typeface="B VAG Rounded Bold" pitchFamily="8" charset="0"/>
              </a:rPr>
              <a:t>que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eu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penso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seja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tudo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falso</a:t>
            </a:r>
            <a:r>
              <a:rPr lang="en-US" altLang="ja-JP" sz="2200" dirty="0">
                <a:latin typeface="B VAG Rounded Bold" pitchFamily="8" charset="0"/>
              </a:rPr>
              <a:t>…)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200" dirty="0">
                <a:latin typeface="B VAG Rounded Bold" pitchFamily="8" charset="0"/>
              </a:rPr>
              <a:t> O “</a:t>
            </a:r>
            <a:r>
              <a:rPr lang="en-US" altLang="ja-JP" sz="2200" dirty="0" err="1">
                <a:latin typeface="B VAG Rounded Bold" pitchFamily="8" charset="0"/>
              </a:rPr>
              <a:t>penso</a:t>
            </a:r>
            <a:r>
              <a:rPr lang="en-US" altLang="ja-JP" sz="2200" dirty="0">
                <a:latin typeface="B VAG Rounded Bold" pitchFamily="8" charset="0"/>
              </a:rPr>
              <a:t>” me </a:t>
            </a:r>
            <a:r>
              <a:rPr lang="en-US" altLang="ja-JP" sz="2200" dirty="0" err="1">
                <a:latin typeface="B VAG Rounded Bold" pitchFamily="8" charset="0"/>
              </a:rPr>
              <a:t>certifica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apenas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que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eu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sou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uma</a:t>
            </a:r>
            <a:r>
              <a:rPr lang="en-US" altLang="ja-JP" sz="2200" dirty="0">
                <a:latin typeface="B VAG Rounded Bold" pitchFamily="8" charset="0"/>
              </a:rPr>
              <a:t> CONSCIÊNCIA PENSANTE (e </a:t>
            </a:r>
            <a:r>
              <a:rPr lang="en-US" altLang="ja-JP" sz="2200" dirty="0" err="1">
                <a:latin typeface="B VAG Rounded Bold" pitchFamily="8" charset="0"/>
              </a:rPr>
              <a:t>não</a:t>
            </a:r>
            <a:r>
              <a:rPr lang="en-US" altLang="ja-JP" sz="2200" dirty="0">
                <a:latin typeface="B VAG Rounded Bold" pitchFamily="8" charset="0"/>
              </a:rPr>
              <a:t>, </a:t>
            </a:r>
            <a:r>
              <a:rPr lang="en-US" altLang="ja-JP" sz="2200" dirty="0" err="1">
                <a:latin typeface="B VAG Rounded Bold" pitchFamily="8" charset="0"/>
              </a:rPr>
              <a:t>ainda,que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sou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corpo</a:t>
            </a:r>
            <a:r>
              <a:rPr lang="en-US" altLang="ja-JP" sz="2200" dirty="0">
                <a:latin typeface="B VAG Rounded Bold" pitchFamily="8" charset="0"/>
              </a:rPr>
              <a:t>): </a:t>
            </a:r>
            <a:r>
              <a:rPr lang="en-US" altLang="ja-JP" sz="2200" i="1" dirty="0">
                <a:latin typeface="B VAG Rounded Bold" pitchFamily="8" charset="0"/>
              </a:rPr>
              <a:t>“o </a:t>
            </a:r>
            <a:r>
              <a:rPr lang="en-US" altLang="ja-JP" sz="2200" i="1" dirty="0" err="1">
                <a:latin typeface="B VAG Rounded Bold" pitchFamily="8" charset="0"/>
              </a:rPr>
              <a:t>eu</a:t>
            </a:r>
            <a:r>
              <a:rPr lang="en-US" altLang="ja-JP" sz="2200" i="1" dirty="0">
                <a:latin typeface="B VAG Rounded Bold" pitchFamily="8" charset="0"/>
              </a:rPr>
              <a:t> </a:t>
            </a:r>
            <a:r>
              <a:rPr lang="en-US" altLang="ja-JP" sz="2200" i="1" dirty="0" err="1">
                <a:latin typeface="B VAG Rounded Bold" pitchFamily="8" charset="0"/>
              </a:rPr>
              <a:t>que</a:t>
            </a:r>
            <a:r>
              <a:rPr lang="en-US" altLang="ja-JP" sz="2200" i="1" dirty="0">
                <a:latin typeface="B VAG Rounded Bold" pitchFamily="8" charset="0"/>
              </a:rPr>
              <a:t> </a:t>
            </a:r>
            <a:r>
              <a:rPr lang="en-US" altLang="ja-JP" sz="2200" i="1" dirty="0" err="1">
                <a:latin typeface="B VAG Rounded Bold" pitchFamily="8" charset="0"/>
              </a:rPr>
              <a:t>pensa</a:t>
            </a:r>
            <a:r>
              <a:rPr lang="en-US" altLang="ja-JP" sz="2200" i="1" dirty="0">
                <a:latin typeface="B VAG Rounded Bold" pitchFamily="8" charset="0"/>
              </a:rPr>
              <a:t> é </a:t>
            </a:r>
            <a:r>
              <a:rPr lang="en-US" altLang="ja-JP" sz="2200" i="1" dirty="0" err="1">
                <a:latin typeface="B VAG Rounded Bold" pitchFamily="8" charset="0"/>
              </a:rPr>
              <a:t>uma</a:t>
            </a:r>
            <a:r>
              <a:rPr lang="en-US" altLang="ja-JP" sz="2200" i="1" dirty="0">
                <a:latin typeface="B VAG Rounded Bold" pitchFamily="8" charset="0"/>
              </a:rPr>
              <a:t> </a:t>
            </a:r>
            <a:r>
              <a:rPr lang="en-US" altLang="ja-JP" sz="2200" i="1" dirty="0" err="1">
                <a:latin typeface="B VAG Rounded Bold" pitchFamily="8" charset="0"/>
              </a:rPr>
              <a:t>substância</a:t>
            </a:r>
            <a:r>
              <a:rPr lang="en-US" altLang="ja-JP" sz="2200" i="1" dirty="0">
                <a:latin typeface="B VAG Rounded Bold" pitchFamily="8" charset="0"/>
              </a:rPr>
              <a:t> </a:t>
            </a:r>
            <a:r>
              <a:rPr lang="en-US" altLang="ja-JP" sz="2200" i="1" dirty="0" err="1">
                <a:latin typeface="B VAG Rounded Bold" pitchFamily="8" charset="0"/>
              </a:rPr>
              <a:t>imaterial</a:t>
            </a:r>
            <a:r>
              <a:rPr lang="en-US" altLang="ja-JP" sz="2200" i="1" dirty="0">
                <a:latin typeface="B VAG Rounded Bold" pitchFamily="8" charset="0"/>
              </a:rPr>
              <a:t> e </a:t>
            </a:r>
            <a:r>
              <a:rPr lang="en-US" altLang="ja-JP" sz="2200" i="1" dirty="0" err="1">
                <a:latin typeface="B VAG Rounded Bold" pitchFamily="8" charset="0"/>
              </a:rPr>
              <a:t>não</a:t>
            </a:r>
            <a:r>
              <a:rPr lang="en-US" altLang="ja-JP" sz="2200" i="1" dirty="0">
                <a:latin typeface="B VAG Rounded Bold" pitchFamily="8" charset="0"/>
              </a:rPr>
              <a:t> tem nada de </a:t>
            </a:r>
            <a:r>
              <a:rPr lang="en-US" altLang="ja-JP" sz="2200" i="1" dirty="0" err="1">
                <a:latin typeface="B VAG Rounded Bold" pitchFamily="8" charset="0"/>
              </a:rPr>
              <a:t>corpóreo</a:t>
            </a:r>
            <a:r>
              <a:rPr lang="en-US" altLang="ja-JP" sz="2200" i="1" dirty="0">
                <a:latin typeface="B VAG Rounded Bold" pitchFamily="8" charset="0"/>
              </a:rPr>
              <a:t>”</a:t>
            </a:r>
            <a:r>
              <a:rPr lang="en-US" altLang="ja-JP" sz="2200" dirty="0">
                <a:latin typeface="B VAG Rounded Bold" pitchFamily="8" charset="0"/>
              </a:rPr>
              <a:t> (Descartes).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200" dirty="0">
                <a:latin typeface="B VAG Rounded Bold" pitchFamily="8" charset="0"/>
              </a:rPr>
              <a:t> O “Cogito” </a:t>
            </a:r>
            <a:r>
              <a:rPr lang="en-US" altLang="ja-JP" sz="2200" dirty="0" err="1">
                <a:latin typeface="B VAG Rounded Bold" pitchFamily="8" charset="0"/>
              </a:rPr>
              <a:t>não</a:t>
            </a:r>
            <a:r>
              <a:rPr lang="en-US" altLang="ja-JP" sz="2200" dirty="0">
                <a:latin typeface="B VAG Rounded Bold" pitchFamily="8" charset="0"/>
              </a:rPr>
              <a:t> é um </a:t>
            </a:r>
            <a:r>
              <a:rPr lang="en-US" altLang="ja-JP" sz="2200" dirty="0" err="1">
                <a:latin typeface="B VAG Rounded Bold" pitchFamily="8" charset="0"/>
              </a:rPr>
              <a:t>raciocínio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ou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silogismo</a:t>
            </a:r>
            <a:r>
              <a:rPr lang="en-US" altLang="ja-JP" sz="2200" dirty="0">
                <a:latin typeface="B VAG Rounded Bold" pitchFamily="8" charset="0"/>
              </a:rPr>
              <a:t>; é </a:t>
            </a:r>
            <a:r>
              <a:rPr lang="en-US" altLang="ja-JP" sz="2200" dirty="0" err="1">
                <a:latin typeface="B VAG Rounded Bold" pitchFamily="8" charset="0"/>
              </a:rPr>
              <a:t>uma</a:t>
            </a:r>
            <a:r>
              <a:rPr lang="en-US" altLang="ja-JP" sz="2200" dirty="0">
                <a:latin typeface="B VAG Rounded Bold" pitchFamily="8" charset="0"/>
              </a:rPr>
              <a:t> INTUIÇÃO </a:t>
            </a:r>
            <a:r>
              <a:rPr lang="en-US" altLang="ja-JP" sz="2200" dirty="0" err="1">
                <a:latin typeface="B VAG Rounded Bold" pitchFamily="8" charset="0"/>
              </a:rPr>
              <a:t>imediata</a:t>
            </a:r>
            <a:r>
              <a:rPr lang="en-US" altLang="ja-JP" sz="2200" dirty="0">
                <a:latin typeface="B VAG Rounded Bold" pitchFamily="8" charset="0"/>
              </a:rPr>
              <a:t> e </a:t>
            </a:r>
            <a:r>
              <a:rPr lang="en-US" altLang="ja-JP" sz="2200" dirty="0" err="1">
                <a:latin typeface="B VAG Rounded Bold" pitchFamily="8" charset="0"/>
              </a:rPr>
              <a:t>direta</a:t>
            </a:r>
            <a:r>
              <a:rPr lang="en-US" altLang="ja-JP" sz="2200" dirty="0">
                <a:latin typeface="B VAG Rounded Bold" pitchFamily="8" charset="0"/>
              </a:rPr>
              <a:t>: o </a:t>
            </a:r>
            <a:r>
              <a:rPr lang="en-US" altLang="ja-JP" sz="2200" dirty="0" err="1">
                <a:latin typeface="B VAG Rounded Bold" pitchFamily="8" charset="0"/>
              </a:rPr>
              <a:t>próprio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ato</a:t>
            </a:r>
            <a:r>
              <a:rPr lang="en-US" altLang="ja-JP" sz="2200" dirty="0">
                <a:latin typeface="B VAG Rounded Bold" pitchFamily="8" charset="0"/>
              </a:rPr>
              <a:t> de </a:t>
            </a:r>
            <a:r>
              <a:rPr lang="en-US" altLang="ja-JP" sz="2200" dirty="0" err="1">
                <a:latin typeface="B VAG Rounded Bold" pitchFamily="8" charset="0"/>
              </a:rPr>
              <a:t>pensar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revela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imediatamente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uma</a:t>
            </a:r>
            <a:r>
              <a:rPr lang="en-US" altLang="ja-JP" sz="2200" dirty="0">
                <a:latin typeface="B VAG Rounded Bold" pitchFamily="8" charset="0"/>
              </a:rPr>
              <a:t> </a:t>
            </a:r>
            <a:r>
              <a:rPr lang="en-US" altLang="ja-JP" sz="2200" dirty="0" err="1">
                <a:latin typeface="B VAG Rounded Bold" pitchFamily="8" charset="0"/>
              </a:rPr>
              <a:t>existência</a:t>
            </a:r>
            <a:r>
              <a:rPr lang="en-US" altLang="ja-JP" sz="2200" dirty="0">
                <a:latin typeface="B VAG Rounded Bold" pitchFamily="8" charset="0"/>
              </a:rPr>
              <a:t>…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67536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O </a:t>
            </a:r>
            <a:r>
              <a:rPr lang="en-US" sz="4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COGITO 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– 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“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penso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, logo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existo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”</a:t>
            </a:r>
            <a:endParaRPr lang="en-US" altLang="ja-JP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66006" y="2924944"/>
            <a:ext cx="8011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dirty="0">
                <a:latin typeface="B VAG Rounded Bold" pitchFamily="8" charset="0"/>
              </a:rPr>
              <a:t>Descartes </a:t>
            </a:r>
            <a:r>
              <a:rPr lang="en-US" altLang="ja-JP" sz="2000" dirty="0" err="1">
                <a:latin typeface="B VAG Rounded Bold" pitchFamily="8" charset="0"/>
              </a:rPr>
              <a:t>imprime</a:t>
            </a:r>
            <a:r>
              <a:rPr lang="en-US" altLang="ja-JP" sz="2000" dirty="0">
                <a:latin typeface="B VAG Rounded Bold" pitchFamily="8" charset="0"/>
              </a:rPr>
              <a:t>, com o “Cogito”, um novo </a:t>
            </a:r>
            <a:r>
              <a:rPr lang="en-US" altLang="ja-JP" sz="2000" dirty="0" err="1">
                <a:latin typeface="B VAG Rounded Bold" pitchFamily="8" charset="0"/>
              </a:rPr>
              <a:t>rumo</a:t>
            </a:r>
            <a:r>
              <a:rPr lang="en-US" altLang="ja-JP" sz="2000" dirty="0">
                <a:latin typeface="B VAG Rounded Bold" pitchFamily="8" charset="0"/>
              </a:rPr>
              <a:t> à </a:t>
            </a:r>
            <a:r>
              <a:rPr lang="en-US" altLang="ja-JP" sz="2000" dirty="0" err="1">
                <a:latin typeface="B VAG Rounded Bold" pitchFamily="8" charset="0"/>
              </a:rPr>
              <a:t>filosofia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moderna</a:t>
            </a:r>
            <a:r>
              <a:rPr lang="en-US" altLang="ja-JP" sz="2000" dirty="0">
                <a:latin typeface="B VAG Rounded Bold" pitchFamily="8" charset="0"/>
              </a:rPr>
              <a:t>: </a:t>
            </a:r>
            <a:r>
              <a:rPr lang="en-US" altLang="ja-JP" sz="2000" dirty="0" err="1">
                <a:latin typeface="B VAG Rounded Bold" pitchFamily="8" charset="0"/>
              </a:rPr>
              <a:t>todas</a:t>
            </a:r>
            <a:r>
              <a:rPr lang="en-US" altLang="ja-JP" sz="2000" dirty="0">
                <a:latin typeface="B VAG Rounded Bold" pitchFamily="8" charset="0"/>
              </a:rPr>
              <a:t> as </a:t>
            </a:r>
            <a:r>
              <a:rPr lang="en-US" altLang="ja-JP" sz="2000" dirty="0" err="1">
                <a:latin typeface="B VAG Rounded Bold" pitchFamily="8" charset="0"/>
              </a:rPr>
              <a:t>coisas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são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consideradas</a:t>
            </a:r>
            <a:r>
              <a:rPr lang="en-US" altLang="ja-JP" sz="2000" dirty="0">
                <a:latin typeface="B VAG Rounded Bold" pitchFamily="8" charset="0"/>
              </a:rPr>
              <a:t> a </a:t>
            </a:r>
            <a:r>
              <a:rPr lang="en-US" altLang="ja-JP" sz="2000" dirty="0" err="1">
                <a:latin typeface="B VAG Rounded Bold" pitchFamily="8" charset="0"/>
              </a:rPr>
              <a:t>partir</a:t>
            </a:r>
            <a:r>
              <a:rPr lang="en-US" altLang="ja-JP" sz="2000" dirty="0">
                <a:latin typeface="B VAG Rounded Bold" pitchFamily="8" charset="0"/>
              </a:rPr>
              <a:t> do SUJEITO.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dirty="0">
                <a:latin typeface="B VAG Rounded Bold" pitchFamily="8" charset="0"/>
              </a:rPr>
              <a:t> O </a:t>
            </a:r>
            <a:r>
              <a:rPr lang="en-US" altLang="ja-JP" sz="2000" dirty="0" err="1">
                <a:latin typeface="B VAG Rounded Bold" pitchFamily="8" charset="0"/>
              </a:rPr>
              <a:t>assunto</a:t>
            </a:r>
            <a:r>
              <a:rPr lang="en-US" altLang="ja-JP" sz="2000" dirty="0">
                <a:latin typeface="B VAG Rounded Bold" pitchFamily="8" charset="0"/>
              </a:rPr>
              <a:t> principal da </a:t>
            </a:r>
            <a:r>
              <a:rPr lang="en-US" altLang="ja-JP" sz="2000" dirty="0" err="1">
                <a:latin typeface="B VAG Rounded Bold" pitchFamily="8" charset="0"/>
              </a:rPr>
              <a:t>filosofia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não</a:t>
            </a:r>
            <a:r>
              <a:rPr lang="en-US" altLang="ja-JP" sz="2000" dirty="0">
                <a:latin typeface="B VAG Rounded Bold" pitchFamily="8" charset="0"/>
              </a:rPr>
              <a:t> é </a:t>
            </a:r>
            <a:r>
              <a:rPr lang="en-US" altLang="ja-JP" sz="2000" dirty="0" err="1">
                <a:latin typeface="B VAG Rounded Bold" pitchFamily="8" charset="0"/>
              </a:rPr>
              <a:t>mais</a:t>
            </a:r>
            <a:r>
              <a:rPr lang="en-US" altLang="ja-JP" sz="2000" dirty="0">
                <a:latin typeface="B VAG Rounded Bold" pitchFamily="8" charset="0"/>
              </a:rPr>
              <a:t> o </a:t>
            </a:r>
            <a:r>
              <a:rPr lang="en-US" altLang="ja-JP" sz="2000" dirty="0" err="1">
                <a:latin typeface="B VAG Rounded Bold" pitchFamily="8" charset="0"/>
              </a:rPr>
              <a:t>ser</a:t>
            </a:r>
            <a:r>
              <a:rPr lang="en-US" altLang="ja-JP" sz="2000" dirty="0">
                <a:latin typeface="B VAG Rounded Bold" pitchFamily="8" charset="0"/>
              </a:rPr>
              <a:t>, e </a:t>
            </a:r>
            <a:r>
              <a:rPr lang="en-US" altLang="ja-JP" sz="2000" dirty="0" err="1">
                <a:latin typeface="B VAG Rounded Bold" pitchFamily="8" charset="0"/>
              </a:rPr>
              <a:t>sim</a:t>
            </a:r>
            <a:r>
              <a:rPr lang="en-US" altLang="ja-JP" sz="2000" dirty="0">
                <a:latin typeface="B VAG Rounded Bold" pitchFamily="8" charset="0"/>
              </a:rPr>
              <a:t> o CONHECIMENTO.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000" dirty="0">
                <a:latin typeface="B VAG Rounded Bold" pitchFamily="8" charset="0"/>
              </a:rPr>
              <a:t>O </a:t>
            </a:r>
            <a:r>
              <a:rPr lang="en-US" altLang="ja-JP" sz="2000" dirty="0" err="1">
                <a:latin typeface="B VAG Rounded Bold" pitchFamily="8" charset="0"/>
              </a:rPr>
              <a:t>eixo</a:t>
            </a:r>
            <a:r>
              <a:rPr lang="en-US" altLang="ja-JP" sz="2000" dirty="0">
                <a:latin typeface="B VAG Rounded Bold" pitchFamily="8" charset="0"/>
              </a:rPr>
              <a:t> da </a:t>
            </a:r>
            <a:r>
              <a:rPr lang="en-US" altLang="ja-JP" sz="2000" dirty="0" err="1">
                <a:latin typeface="B VAG Rounded Bold" pitchFamily="8" charset="0"/>
              </a:rPr>
              <a:t>filosofia</a:t>
            </a:r>
            <a:r>
              <a:rPr lang="en-US" altLang="ja-JP" sz="2000" dirty="0">
                <a:latin typeface="B VAG Rounded Bold" pitchFamily="8" charset="0"/>
              </a:rPr>
              <a:t> se </a:t>
            </a:r>
            <a:r>
              <a:rPr lang="en-US" altLang="ja-JP" sz="2000" dirty="0" err="1">
                <a:latin typeface="B VAG Rounded Bold" pitchFamily="8" charset="0"/>
              </a:rPr>
              <a:t>desloca</a:t>
            </a:r>
            <a:r>
              <a:rPr lang="en-US" altLang="ja-JP" sz="2000" dirty="0">
                <a:latin typeface="B VAG Rounded Bold" pitchFamily="8" charset="0"/>
              </a:rPr>
              <a:t> da </a:t>
            </a:r>
            <a:r>
              <a:rPr lang="en-US" altLang="ja-JP" sz="2000" dirty="0" err="1">
                <a:latin typeface="B VAG Rounded Bold" pitchFamily="8" charset="0"/>
              </a:rPr>
              <a:t>Metafísica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para</a:t>
            </a:r>
            <a:r>
              <a:rPr lang="en-US" altLang="ja-JP" sz="2000" dirty="0">
                <a:latin typeface="B VAG Rounded Bold" pitchFamily="8" charset="0"/>
              </a:rPr>
              <a:t> a GNOSIOLOGIA: </a:t>
            </a:r>
            <a:r>
              <a:rPr lang="en-US" altLang="ja-JP" sz="2000" dirty="0" err="1">
                <a:latin typeface="B VAG Rounded Bold" pitchFamily="8" charset="0"/>
              </a:rPr>
              <a:t>discussão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sobre</a:t>
            </a:r>
            <a:r>
              <a:rPr lang="en-US" altLang="ja-JP" sz="2000" dirty="0">
                <a:latin typeface="B VAG Rounded Bold" pitchFamily="8" charset="0"/>
              </a:rPr>
              <a:t> o </a:t>
            </a:r>
            <a:r>
              <a:rPr lang="en-US" altLang="ja-JP" sz="2000" dirty="0" err="1">
                <a:latin typeface="B VAG Rounded Bold" pitchFamily="8" charset="0"/>
              </a:rPr>
              <a:t>que</a:t>
            </a:r>
            <a:r>
              <a:rPr lang="en-US" altLang="ja-JP" sz="2000" dirty="0">
                <a:latin typeface="B VAG Rounded Bold" pitchFamily="8" charset="0"/>
              </a:rPr>
              <a:t> o </a:t>
            </a:r>
            <a:r>
              <a:rPr lang="en-US" altLang="ja-JP" sz="2000" dirty="0" err="1">
                <a:latin typeface="B VAG Rounded Bold" pitchFamily="8" charset="0"/>
              </a:rPr>
              <a:t>sujeito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humano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pode</a:t>
            </a:r>
            <a:r>
              <a:rPr lang="en-US" altLang="ja-JP" sz="2000" dirty="0">
                <a:latin typeface="B VAG Rounded Bold" pitchFamily="8" charset="0"/>
              </a:rPr>
              <a:t> saber, </a:t>
            </a:r>
            <a:r>
              <a:rPr lang="en-US" altLang="ja-JP" sz="2000" dirty="0" err="1">
                <a:latin typeface="B VAG Rounded Bold" pitchFamily="8" charset="0"/>
              </a:rPr>
              <a:t>os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limites</a:t>
            </a:r>
            <a:r>
              <a:rPr lang="en-US" altLang="ja-JP" sz="2000" dirty="0">
                <a:latin typeface="B VAG Rounded Bold" pitchFamily="8" charset="0"/>
              </a:rPr>
              <a:t> do </a:t>
            </a:r>
            <a:r>
              <a:rPr lang="en-US" altLang="ja-JP" sz="2000" dirty="0" err="1">
                <a:latin typeface="B VAG Rounded Bold" pitchFamily="8" charset="0"/>
              </a:rPr>
              <a:t>conhecimento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humano</a:t>
            </a:r>
            <a:r>
              <a:rPr lang="en-US" altLang="ja-JP" sz="2000" dirty="0">
                <a:latin typeface="B VAG Rounded Bold" pitchFamily="8" charset="0"/>
              </a:rPr>
              <a:t>. É um </a:t>
            </a:r>
            <a:r>
              <a:rPr lang="en-US" altLang="ja-JP" sz="2000" dirty="0" err="1">
                <a:latin typeface="B VAG Rounded Bold" pitchFamily="8" charset="0"/>
              </a:rPr>
              <a:t>movimento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que</a:t>
            </a:r>
            <a:r>
              <a:rPr lang="en-US" altLang="ja-JP" sz="2000" dirty="0">
                <a:latin typeface="B VAG Rounded Bold" pitchFamily="8" charset="0"/>
              </a:rPr>
              <a:t> continua no </a:t>
            </a:r>
            <a:r>
              <a:rPr lang="en-US" altLang="ja-JP" sz="2000" dirty="0" err="1">
                <a:latin typeface="B VAG Rounded Bold" pitchFamily="8" charset="0"/>
              </a:rPr>
              <a:t>Empirismo</a:t>
            </a:r>
            <a:r>
              <a:rPr lang="en-US" altLang="ja-JP" sz="2000" dirty="0">
                <a:latin typeface="B VAG Rounded Bold" pitchFamily="8" charset="0"/>
              </a:rPr>
              <a:t> e </a:t>
            </a:r>
            <a:r>
              <a:rPr lang="en-US" altLang="ja-JP" sz="2000" dirty="0" err="1">
                <a:latin typeface="B VAG Rounded Bold" pitchFamily="8" charset="0"/>
              </a:rPr>
              <a:t>culmina</a:t>
            </a:r>
            <a:r>
              <a:rPr lang="en-US" altLang="ja-JP" sz="2000" dirty="0">
                <a:latin typeface="B VAG Rounded Bold" pitchFamily="8" charset="0"/>
              </a:rPr>
              <a:t> </a:t>
            </a:r>
            <a:r>
              <a:rPr lang="en-US" altLang="ja-JP" sz="2000" dirty="0" err="1">
                <a:latin typeface="B VAG Rounded Bold" pitchFamily="8" charset="0"/>
              </a:rPr>
              <a:t>em</a:t>
            </a:r>
            <a:r>
              <a:rPr lang="en-US" altLang="ja-JP" sz="2000" dirty="0">
                <a:latin typeface="B VAG Rounded Bold" pitchFamily="8" charset="0"/>
              </a:rPr>
              <a:t> Kant.</a:t>
            </a:r>
            <a:endParaRPr lang="en-US" sz="1800" dirty="0">
              <a:latin typeface="B VAG Rounded Bold" pitchFamily="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82030" y="2132856"/>
            <a:ext cx="778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erlin Sans FB" pitchFamily="34" charset="0"/>
              </a:rPr>
              <a:t>Novos rumos da filosofia – o SUBJETIVISMO MODERNO</a:t>
            </a:r>
            <a:endParaRPr lang="pt-BR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8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O </a:t>
            </a:r>
            <a:r>
              <a:rPr lang="en-US" sz="4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COGITO 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– 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“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penso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, logo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existo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”</a:t>
            </a:r>
            <a:endParaRPr lang="en-US" altLang="ja-JP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82030" y="2132856"/>
            <a:ext cx="778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erlin Sans FB" pitchFamily="34" charset="0"/>
              </a:rPr>
              <a:t>              </a:t>
            </a:r>
            <a:r>
              <a:rPr lang="pt-BR" sz="2800" dirty="0" smtClean="0">
                <a:latin typeface="Berlin Sans FB" pitchFamily="34" charset="0"/>
              </a:rPr>
              <a:t>O SUBJETIVISMO MODERNO</a:t>
            </a:r>
            <a:endParaRPr lang="pt-BR" sz="2800" dirty="0">
              <a:latin typeface="Berlin Sans FB" pitchFamily="34" charset="0"/>
            </a:endParaRPr>
          </a:p>
        </p:txBody>
      </p:sp>
      <p:pic>
        <p:nvPicPr>
          <p:cNvPr id="10" name="Picture 2" descr="http://t0.gstatic.com/images?q=tbn:ANd9GcQkKEyVn2Pf8VnZPV5AubS6iaADDOXbWrYJjzxT4kvmbrsUBB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2740968"/>
            <a:ext cx="76583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48200" y="3516872"/>
            <a:ext cx="167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800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</a:t>
            </a:r>
            <a:endParaRPr lang="en-US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42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as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deduções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fundamentais</a:t>
            </a:r>
            <a:endParaRPr lang="en-US" altLang="ja-JP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220486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ym typeface="Wingdings"/>
              </a:rPr>
              <a:t> </a:t>
            </a:r>
            <a:r>
              <a:rPr lang="pt-BR" dirty="0" smtClean="0"/>
              <a:t>A certeza primeira e básica: </a:t>
            </a:r>
            <a:r>
              <a:rPr lang="pt-BR" b="1" dirty="0" smtClean="0"/>
              <a:t>eu existo.</a:t>
            </a:r>
          </a:p>
          <a:p>
            <a:endParaRPr lang="pt-BR" b="1" dirty="0"/>
          </a:p>
          <a:p>
            <a:r>
              <a:rPr lang="pt-BR" dirty="0">
                <a:sym typeface="Wingdings"/>
              </a:rPr>
              <a:t> </a:t>
            </a:r>
            <a:r>
              <a:rPr lang="pt-BR" dirty="0" smtClean="0"/>
              <a:t>Depois desta certeza – para onde ir? Que outros conhecimentos certos posso ter ainda?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85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as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deduções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fundamentais</a:t>
            </a:r>
            <a:endParaRPr lang="en-US" altLang="ja-JP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00572" y="3728358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• </a:t>
            </a:r>
            <a:r>
              <a:rPr lang="en-US" altLang="ja-JP" dirty="0" smtClean="0">
                <a:latin typeface="B VAG Rounded Bold" pitchFamily="8" charset="0"/>
              </a:rPr>
              <a:t>INATAS</a:t>
            </a:r>
            <a:r>
              <a:rPr lang="en-US" altLang="ja-JP" dirty="0">
                <a:latin typeface="B VAG Rounded Bold" pitchFamily="8" charset="0"/>
              </a:rPr>
              <a:t>: </a:t>
            </a:r>
            <a:r>
              <a:rPr lang="en-US" altLang="ja-JP" dirty="0" err="1">
                <a:latin typeface="B VAG Rounded Bold" pitchFamily="8" charset="0"/>
              </a:rPr>
              <a:t>pertencem</a:t>
            </a:r>
            <a:r>
              <a:rPr lang="en-US" altLang="ja-JP" dirty="0">
                <a:latin typeface="B VAG Rounded Bold" pitchFamily="8" charset="0"/>
              </a:rPr>
              <a:t> à </a:t>
            </a:r>
            <a:r>
              <a:rPr lang="en-US" altLang="ja-JP" dirty="0" err="1">
                <a:latin typeface="B VAG Rounded Bold" pitchFamily="8" charset="0"/>
              </a:rPr>
              <a:t>própria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natureza</a:t>
            </a:r>
            <a:r>
              <a:rPr lang="en-US" altLang="ja-JP" dirty="0">
                <a:latin typeface="B VAG Rounded Bold" pitchFamily="8" charset="0"/>
              </a:rPr>
              <a:t> da </a:t>
            </a:r>
            <a:r>
              <a:rPr lang="en-US" altLang="ja-JP" dirty="0" err="1">
                <a:latin typeface="B VAG Rounded Bold" pitchFamily="8" charset="0"/>
              </a:rPr>
              <a:t>mente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estão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em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todos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homens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independentemente</a:t>
            </a:r>
            <a:r>
              <a:rPr lang="en-US" altLang="ja-JP" dirty="0">
                <a:latin typeface="B VAG Rounded Bold" pitchFamily="8" charset="0"/>
              </a:rPr>
              <a:t> de </a:t>
            </a:r>
            <a:r>
              <a:rPr lang="en-US" altLang="ja-JP" dirty="0" err="1">
                <a:latin typeface="B VAG Rounded Bold" pitchFamily="8" charset="0"/>
              </a:rPr>
              <a:t>sua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condição</a:t>
            </a:r>
            <a:r>
              <a:rPr lang="en-US" altLang="ja-JP" dirty="0">
                <a:latin typeface="B VAG Rounded Bold" pitchFamily="8" charset="0"/>
              </a:rPr>
              <a:t> (ex.: </a:t>
            </a:r>
            <a:r>
              <a:rPr lang="en-US" altLang="ja-JP" dirty="0" err="1">
                <a:latin typeface="B VAG Rounded Bold" pitchFamily="8" charset="0"/>
              </a:rPr>
              <a:t>idéias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lógicas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matemáticas</a:t>
            </a:r>
            <a:r>
              <a:rPr lang="en-US" altLang="ja-JP" dirty="0">
                <a:latin typeface="B VAG Rounded Bold" pitchFamily="8" charset="0"/>
              </a:rPr>
              <a:t>, Deus…)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• FACTÍCIAS: </a:t>
            </a:r>
            <a:r>
              <a:rPr lang="en-US" altLang="ja-JP" dirty="0" err="1">
                <a:latin typeface="B VAG Rounded Bold" pitchFamily="8" charset="0"/>
              </a:rPr>
              <a:t>são</a:t>
            </a:r>
            <a:r>
              <a:rPr lang="en-US" altLang="ja-JP" dirty="0">
                <a:latin typeface="B VAG Rounded Bold" pitchFamily="8" charset="0"/>
              </a:rPr>
              <a:t> as </a:t>
            </a:r>
            <a:r>
              <a:rPr lang="en-US" altLang="ja-JP" dirty="0" err="1">
                <a:latin typeface="B VAG Rounded Bold" pitchFamily="8" charset="0"/>
              </a:rPr>
              <a:t>idéias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produzidas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arbitrariamente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pela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própria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mente</a:t>
            </a:r>
            <a:r>
              <a:rPr lang="en-US" altLang="ja-JP" dirty="0">
                <a:latin typeface="B VAG Rounded Bold" pitchFamily="8" charset="0"/>
              </a:rPr>
              <a:t> (</a:t>
            </a:r>
            <a:r>
              <a:rPr lang="en-US" altLang="ja-JP" dirty="0" err="1">
                <a:latin typeface="B VAG Rounded Bold" pitchFamily="8" charset="0"/>
              </a:rPr>
              <a:t>sereia</a:t>
            </a:r>
            <a:r>
              <a:rPr lang="en-US" altLang="ja-JP" dirty="0">
                <a:latin typeface="B VAG Rounded Bold" pitchFamily="8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• ADVENTÍCIAS: </a:t>
            </a:r>
            <a:r>
              <a:rPr lang="en-US" altLang="ja-JP" dirty="0" err="1">
                <a:latin typeface="B VAG Rounded Bold" pitchFamily="8" charset="0"/>
              </a:rPr>
              <a:t>são</a:t>
            </a:r>
            <a:r>
              <a:rPr lang="en-US" altLang="ja-JP" dirty="0">
                <a:latin typeface="B VAG Rounded Bold" pitchFamily="8" charset="0"/>
              </a:rPr>
              <a:t> as </a:t>
            </a:r>
            <a:r>
              <a:rPr lang="en-US" altLang="ja-JP" dirty="0" err="1">
                <a:latin typeface="B VAG Rounded Bold" pitchFamily="8" charset="0"/>
              </a:rPr>
              <a:t>adquiridas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smtClean="0">
                <a:latin typeface="B VAG Rounded Bold" pitchFamily="8" charset="0"/>
              </a:rPr>
              <a:t>do </a:t>
            </a:r>
            <a:r>
              <a:rPr lang="en-US" altLang="ja-JP" dirty="0" err="1">
                <a:latin typeface="B VAG Rounded Bold" pitchFamily="8" charset="0"/>
              </a:rPr>
              <a:t>mundo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externo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206084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ernard MT Condensed" pitchFamily="18" charset="0"/>
              </a:rPr>
              <a:t>Origem e natureza das ideias</a:t>
            </a:r>
            <a:endParaRPr lang="pt-BR" dirty="0">
              <a:latin typeface="Bernard MT Condense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63691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Voltando-se para a minha mente, encontro </a:t>
            </a:r>
            <a:r>
              <a:rPr lang="pt-BR" b="1" dirty="0" smtClean="0"/>
              <a:t>ideias</a:t>
            </a:r>
            <a:r>
              <a:rPr lang="pt-BR" dirty="0" smtClean="0"/>
              <a:t>, </a:t>
            </a:r>
            <a:r>
              <a:rPr lang="pt-BR" dirty="0" err="1" smtClean="0"/>
              <a:t>varios</a:t>
            </a:r>
            <a:r>
              <a:rPr lang="pt-BR" dirty="0" smtClean="0"/>
              <a:t> tipos delas, que podem ser assim classificadas: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96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165234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as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deduções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 pitchFamily="8" charset="0"/>
              </a:rPr>
              <a:t>fundamentais</a:t>
            </a:r>
            <a:endParaRPr lang="en-US" altLang="ja-JP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2204864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O PROBLEMA: — as </a:t>
            </a:r>
            <a:r>
              <a:rPr lang="en-US" altLang="ja-JP" dirty="0" err="1">
                <a:latin typeface="B VAG Rounded Bold" pitchFamily="8" charset="0"/>
              </a:rPr>
              <a:t>idéias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inatas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>
                <a:latin typeface="B VAG Rounded Bold" pitchFamily="8" charset="0"/>
              </a:rPr>
              <a:t>e </a:t>
            </a:r>
            <a:r>
              <a:rPr lang="en-US" altLang="ja-JP" dirty="0" err="1" smtClean="0">
                <a:latin typeface="B VAG Rounded Bold" pitchFamily="8" charset="0"/>
              </a:rPr>
              <a:t>factícias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problema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para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mim</a:t>
            </a:r>
            <a:r>
              <a:rPr lang="en-US" altLang="ja-JP" dirty="0">
                <a:latin typeface="B VAG Rounded Bold" pitchFamily="8" charset="0"/>
              </a:rPr>
              <a:t>: </a:t>
            </a:r>
            <a:r>
              <a:rPr lang="en-US" altLang="ja-JP" dirty="0" err="1">
                <a:latin typeface="B VAG Rounded Bold" pitchFamily="8" charset="0"/>
              </a:rPr>
              <a:t>estão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lá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mente</a:t>
            </a:r>
            <a:r>
              <a:rPr lang="en-US" altLang="ja-JP" dirty="0">
                <a:latin typeface="B VAG Rounded Bold" pitchFamily="8" charset="0"/>
              </a:rPr>
              <a:t>, e </a:t>
            </a:r>
            <a:r>
              <a:rPr lang="en-US" altLang="ja-JP" dirty="0" err="1">
                <a:latin typeface="B VAG Rounded Bold" pitchFamily="8" charset="0"/>
              </a:rPr>
              <a:t>sei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que</a:t>
            </a:r>
            <a:r>
              <a:rPr lang="en-US" altLang="ja-JP" dirty="0">
                <a:latin typeface="B VAG Rounded Bold" pitchFamily="8" charset="0"/>
              </a:rPr>
              <a:t> as </a:t>
            </a:r>
            <a:r>
              <a:rPr lang="en-US" altLang="ja-JP" dirty="0" err="1" smtClean="0">
                <a:latin typeface="B VAG Rounded Bold" pitchFamily="8" charset="0"/>
              </a:rPr>
              <a:t>inatas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verdadeiras</a:t>
            </a:r>
            <a:r>
              <a:rPr lang="en-US" altLang="ja-JP" dirty="0">
                <a:latin typeface="B VAG Rounded Bold" pitchFamily="8" charset="0"/>
              </a:rPr>
              <a:t> e as </a:t>
            </a:r>
            <a:r>
              <a:rPr lang="en-US" altLang="ja-JP" dirty="0" err="1" smtClean="0">
                <a:latin typeface="B VAG Rounded Bold" pitchFamily="8" charset="0"/>
              </a:rPr>
              <a:t>factícias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verdadeiras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— mas, as </a:t>
            </a:r>
            <a:r>
              <a:rPr lang="en-US" altLang="ja-JP" dirty="0" err="1" smtClean="0">
                <a:latin typeface="B VAG Rounded Bold" pitchFamily="8" charset="0"/>
              </a:rPr>
              <a:t>ideias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 smtClean="0">
                <a:latin typeface="B VAG Rounded Bold" pitchFamily="8" charset="0"/>
              </a:rPr>
              <a:t>adventícias</a:t>
            </a:r>
            <a:r>
              <a:rPr lang="en-US" altLang="ja-JP" dirty="0" smtClean="0">
                <a:latin typeface="B VAG Rounded Bold" pitchFamily="8" charset="0"/>
              </a:rPr>
              <a:t>? </a:t>
            </a:r>
            <a:r>
              <a:rPr lang="en-US" altLang="ja-JP" dirty="0">
                <a:latin typeface="B VAG Rounded Bold" pitchFamily="8" charset="0"/>
              </a:rPr>
              <a:t>Como </a:t>
            </a:r>
            <a:r>
              <a:rPr lang="en-US" altLang="ja-JP" dirty="0" err="1">
                <a:latin typeface="B VAG Rounded Bold" pitchFamily="8" charset="0"/>
              </a:rPr>
              <a:t>posso</a:t>
            </a:r>
            <a:r>
              <a:rPr lang="en-US" altLang="ja-JP" dirty="0">
                <a:latin typeface="B VAG Rounded Bold" pitchFamily="8" charset="0"/>
              </a:rPr>
              <a:t> saber se </a:t>
            </a:r>
            <a:r>
              <a:rPr lang="en-US" altLang="ja-JP" dirty="0" err="1">
                <a:latin typeface="B VAG Rounded Bold" pitchFamily="8" charset="0"/>
              </a:rPr>
              <a:t>são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verdadeiras</a:t>
            </a:r>
            <a:r>
              <a:rPr lang="en-US" altLang="ja-JP" dirty="0">
                <a:latin typeface="B VAG Rounded Bold" pitchFamily="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— </a:t>
            </a:r>
            <a:r>
              <a:rPr lang="en-US" altLang="ja-JP" dirty="0" err="1">
                <a:latin typeface="B VAG Rounded Bold" pitchFamily="8" charset="0"/>
              </a:rPr>
              <a:t>ou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seja</a:t>
            </a:r>
            <a:r>
              <a:rPr lang="en-US" altLang="ja-JP" dirty="0">
                <a:latin typeface="B VAG Rounded Bold" pitchFamily="8" charset="0"/>
              </a:rPr>
              <a:t>: o </a:t>
            </a:r>
            <a:r>
              <a:rPr lang="en-US" altLang="ja-JP" dirty="0" err="1">
                <a:latin typeface="B VAG Rounded Bold" pitchFamily="8" charset="0"/>
              </a:rPr>
              <a:t>problema</a:t>
            </a:r>
            <a:r>
              <a:rPr lang="en-US" altLang="ja-JP" dirty="0">
                <a:latin typeface="B VAG Rounded Bold" pitchFamily="8" charset="0"/>
              </a:rPr>
              <a:t> é </a:t>
            </a:r>
            <a:r>
              <a:rPr lang="en-US" altLang="ja-JP" dirty="0" err="1">
                <a:latin typeface="B VAG Rounded Bold" pitchFamily="8" charset="0"/>
              </a:rPr>
              <a:t>como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posso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sair</a:t>
            </a:r>
            <a:r>
              <a:rPr lang="en-US" altLang="ja-JP" dirty="0">
                <a:latin typeface="B VAG Rounded Bold" pitchFamily="8" charset="0"/>
              </a:rPr>
              <a:t> da </a:t>
            </a:r>
            <a:r>
              <a:rPr lang="en-US" altLang="ja-JP" dirty="0" err="1">
                <a:latin typeface="B VAG Rounded Bold" pitchFamily="8" charset="0"/>
              </a:rPr>
              <a:t>pura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subjetividade</a:t>
            </a:r>
            <a:r>
              <a:rPr lang="en-US" altLang="ja-JP" dirty="0">
                <a:latin typeface="B VAG Rounded Bold" pitchFamily="8" charset="0"/>
              </a:rPr>
              <a:t> (“</a:t>
            </a:r>
            <a:r>
              <a:rPr lang="en-US" altLang="ja-JP" dirty="0" err="1">
                <a:latin typeface="B VAG Rounded Bold" pitchFamily="8" charset="0"/>
              </a:rPr>
              <a:t>solipsismo</a:t>
            </a:r>
            <a:r>
              <a:rPr lang="en-US" altLang="ja-JP" dirty="0">
                <a:latin typeface="B VAG Rounded Bold" pitchFamily="8" charset="0"/>
              </a:rPr>
              <a:t>”) e </a:t>
            </a:r>
            <a:r>
              <a:rPr lang="en-US" altLang="ja-JP" dirty="0" err="1">
                <a:latin typeface="B VAG Rounded Bold" pitchFamily="8" charset="0"/>
              </a:rPr>
              <a:t>chegar</a:t>
            </a:r>
            <a:r>
              <a:rPr lang="en-US" altLang="ja-JP" dirty="0">
                <a:latin typeface="B VAG Rounded Bold" pitchFamily="8" charset="0"/>
              </a:rPr>
              <a:t> à </a:t>
            </a:r>
            <a:r>
              <a:rPr lang="en-US" altLang="ja-JP" u="sng" dirty="0" err="1">
                <a:latin typeface="B VAG Rounded Bold" pitchFamily="8" charset="0"/>
              </a:rPr>
              <a:t>objetividade</a:t>
            </a:r>
            <a:r>
              <a:rPr lang="en-US" altLang="ja-JP" dirty="0">
                <a:latin typeface="B VAG Rounded Bold" pitchFamily="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latin typeface="B VAG Rounded Bold" pitchFamily="8" charset="0"/>
              </a:rPr>
              <a:t>   Descartes </a:t>
            </a:r>
            <a:r>
              <a:rPr lang="en-US" altLang="ja-JP" dirty="0" err="1">
                <a:latin typeface="B VAG Rounded Bold" pitchFamily="8" charset="0"/>
              </a:rPr>
              <a:t>apela</a:t>
            </a:r>
            <a:r>
              <a:rPr lang="en-US" altLang="ja-JP" dirty="0">
                <a:latin typeface="B VAG Rounded Bold" pitchFamily="8" charset="0"/>
              </a:rPr>
              <a:t> à </a:t>
            </a:r>
            <a:r>
              <a:rPr lang="en-US" altLang="ja-JP" dirty="0" err="1" smtClean="0">
                <a:latin typeface="B VAG Rounded Bold" pitchFamily="8" charset="0"/>
              </a:rPr>
              <a:t>ideia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>
                <a:latin typeface="B VAG Rounded Bold" pitchFamily="8" charset="0"/>
              </a:rPr>
              <a:t>de Deus e , </a:t>
            </a:r>
            <a:r>
              <a:rPr lang="en-US" altLang="ja-JP" dirty="0" err="1">
                <a:latin typeface="B VAG Rounded Bold" pitchFamily="8" charset="0"/>
              </a:rPr>
              <a:t>através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dela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justifica</a:t>
            </a:r>
            <a:r>
              <a:rPr lang="en-US" altLang="ja-JP" dirty="0">
                <a:latin typeface="B VAG Rounded Bold" pitchFamily="8" charset="0"/>
              </a:rPr>
              <a:t> o </a:t>
            </a:r>
            <a:r>
              <a:rPr lang="en-US" altLang="ja-JP" dirty="0" err="1">
                <a:latin typeface="B VAG Rounded Bold" pitchFamily="8" charset="0"/>
              </a:rPr>
              <a:t>nosso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conhecimento</a:t>
            </a:r>
            <a:r>
              <a:rPr lang="en-US" altLang="ja-JP" dirty="0">
                <a:latin typeface="B VAG Rounded Bold" pitchFamily="8" charset="0"/>
              </a:rPr>
              <a:t> do </a:t>
            </a:r>
            <a:r>
              <a:rPr lang="en-US" altLang="ja-JP" dirty="0" err="1">
                <a:latin typeface="B VAG Rounded Bold" pitchFamily="8" charset="0"/>
              </a:rPr>
              <a:t>mundo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90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E9CA"/>
                    </a:outerShdw>
                  </a:cont>
                  <a:cont type="tree" name="">
                    <a:effect ref="fillLine"/>
                    <a:outerShdw dist="38100" dir="2700000" algn="tl">
                      <a:srgbClr val="796853"/>
                    </a:outerShdw>
                  </a:cont>
                  <a:effect ref="fillLine"/>
                </a:effectDag>
                <a:latin typeface="Copperplate Gothic Light" pitchFamily="8" charset="0"/>
              </a:rPr>
              <a:t>RACIONALISMO</a:t>
            </a:r>
            <a:endParaRPr lang="en-US" dirty="0">
              <a:solidFill>
                <a:srgbClr val="0000FF"/>
              </a:solidFill>
              <a:latin typeface="Britannic Bold" pitchFamily="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Fundamentos I</a:t>
            </a:r>
            <a:endParaRPr lang="en-US" sz="4400">
              <a:solidFill>
                <a:schemeClr val="hlink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04800" y="762000"/>
            <a:ext cx="396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8458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dirty="0">
                <a:latin typeface="B VAG Rounded Bold" pitchFamily="8" charset="0"/>
              </a:rPr>
              <a:t> </a:t>
            </a:r>
            <a:r>
              <a:rPr lang="en-US" dirty="0" err="1">
                <a:latin typeface="B VAG Rounded Bold" pitchFamily="8" charset="0"/>
              </a:rPr>
              <a:t>F</a:t>
            </a:r>
            <a:r>
              <a:rPr lang="en-US" altLang="ja-JP" dirty="0" err="1" smtClean="0">
                <a:latin typeface="B VAG Rounded Bold" pitchFamily="8" charset="0"/>
              </a:rPr>
              <a:t>ilosofia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centrada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atividade</a:t>
            </a:r>
            <a:r>
              <a:rPr lang="en-US" altLang="ja-JP" dirty="0">
                <a:latin typeface="B VAG Rounded Bold" pitchFamily="8" charset="0"/>
              </a:rPr>
              <a:t> da </a:t>
            </a:r>
            <a:r>
              <a:rPr lang="en-US" altLang="ja-JP" dirty="0" err="1">
                <a:latin typeface="B VAG Rounded Bold" pitchFamily="8" charset="0"/>
              </a:rPr>
              <a:t>razão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altLang="ja-JP" dirty="0">
                <a:latin typeface="B VAG Rounded Bold" pitchFamily="8" charset="0"/>
              </a:rPr>
              <a:t> A </a:t>
            </a:r>
            <a:r>
              <a:rPr lang="en-US" altLang="ja-JP" dirty="0" err="1">
                <a:latin typeface="B VAG Rounded Bold" pitchFamily="8" charset="0"/>
              </a:rPr>
              <a:t>razão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é</a:t>
            </a:r>
            <a:r>
              <a:rPr lang="en-US" altLang="ja-JP" dirty="0">
                <a:latin typeface="B VAG Rounded Bold" pitchFamily="8" charset="0"/>
              </a:rPr>
              <a:t> a </a:t>
            </a:r>
            <a:r>
              <a:rPr lang="en-US" altLang="ja-JP" dirty="0" err="1">
                <a:latin typeface="B VAG Rounded Bold" pitchFamily="8" charset="0"/>
              </a:rPr>
              <a:t>fonte</a:t>
            </a:r>
            <a:r>
              <a:rPr lang="en-US" altLang="ja-JP" dirty="0">
                <a:latin typeface="B VAG Rounded Bold" pitchFamily="8" charset="0"/>
              </a:rPr>
              <a:t> e o </a:t>
            </a:r>
            <a:r>
              <a:rPr lang="en-US" altLang="ja-JP" dirty="0" err="1">
                <a:latin typeface="B VAG Rounded Bold" pitchFamily="8" charset="0"/>
              </a:rPr>
              <a:t>fundamento</a:t>
            </a:r>
            <a:r>
              <a:rPr lang="en-US" altLang="ja-JP" dirty="0">
                <a:latin typeface="B VAG Rounded Bold" pitchFamily="8" charset="0"/>
              </a:rPr>
              <a:t> do </a:t>
            </a:r>
            <a:r>
              <a:rPr lang="en-US" altLang="ja-JP" dirty="0" err="1">
                <a:latin typeface="B VAG Rounded Bold" pitchFamily="8" charset="0"/>
              </a:rPr>
              <a:t>conhecimento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verdadeiro</a:t>
            </a:r>
            <a:r>
              <a:rPr lang="en-US" altLang="ja-JP" dirty="0">
                <a:latin typeface="B VAG Rounded Bold" pitchFamily="8" charset="0"/>
              </a:rPr>
              <a:t> e </a:t>
            </a:r>
            <a:r>
              <a:rPr lang="en-US" altLang="ja-JP" dirty="0" err="1">
                <a:latin typeface="B VAG Rounded Bold" pitchFamily="8" charset="0"/>
              </a:rPr>
              <a:t>certo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altLang="ja-JP" dirty="0" err="1" smtClean="0">
                <a:latin typeface="B VAG Rounded Bold" pitchFamily="8" charset="0"/>
              </a:rPr>
              <a:t>Os</a:t>
            </a:r>
            <a:r>
              <a:rPr lang="en-US" altLang="ja-JP" dirty="0" smtClean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conhecimentos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adquiridos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pela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experiência</a:t>
            </a:r>
            <a:r>
              <a:rPr lang="en-US" altLang="ja-JP" dirty="0">
                <a:latin typeface="B VAG Rounded Bold" pitchFamily="8" charset="0"/>
              </a:rPr>
              <a:t> dos </a:t>
            </a:r>
            <a:r>
              <a:rPr lang="en-US" altLang="ja-JP" dirty="0" err="1">
                <a:latin typeface="B VAG Rounded Bold" pitchFamily="8" charset="0"/>
              </a:rPr>
              <a:t>sentidos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b="1" dirty="0" err="1">
                <a:latin typeface="B VAG Rounded Bold" pitchFamily="8" charset="0"/>
              </a:rPr>
              <a:t>particulares</a:t>
            </a:r>
            <a:r>
              <a:rPr lang="en-US" altLang="ja-JP" b="1" dirty="0">
                <a:latin typeface="B VAG Rounded Bold" pitchFamily="8" charset="0"/>
              </a:rPr>
              <a:t> </a:t>
            </a:r>
            <a:r>
              <a:rPr lang="en-US" altLang="ja-JP" dirty="0">
                <a:latin typeface="B VAG Rounded Bold" pitchFamily="8" charset="0"/>
              </a:rPr>
              <a:t>(e </a:t>
            </a:r>
            <a:r>
              <a:rPr lang="en-US" altLang="ja-JP" dirty="0" err="1">
                <a:latin typeface="B VAG Rounded Bold" pitchFamily="8" charset="0"/>
              </a:rPr>
              <a:t>fonte</a:t>
            </a:r>
            <a:r>
              <a:rPr lang="en-US" altLang="ja-JP" dirty="0">
                <a:latin typeface="B VAG Rounded Bold" pitchFamily="8" charset="0"/>
              </a:rPr>
              <a:t> de </a:t>
            </a:r>
            <a:r>
              <a:rPr lang="en-US" altLang="ja-JP" dirty="0" err="1">
                <a:latin typeface="B VAG Rounded Bold" pitchFamily="8" charset="0"/>
              </a:rPr>
              <a:t>erros</a:t>
            </a:r>
            <a:r>
              <a:rPr lang="en-US" altLang="ja-JP" dirty="0">
                <a:latin typeface="B VAG Rounded Bold" pitchFamily="8" charset="0"/>
              </a:rPr>
              <a:t>); </a:t>
            </a:r>
            <a:r>
              <a:rPr lang="en-US" altLang="ja-JP" dirty="0" err="1">
                <a:latin typeface="B VAG Rounded Bold" pitchFamily="8" charset="0"/>
              </a:rPr>
              <a:t>somente</a:t>
            </a:r>
            <a:r>
              <a:rPr lang="en-US" altLang="ja-JP" dirty="0">
                <a:latin typeface="B VAG Rounded Bold" pitchFamily="8" charset="0"/>
              </a:rPr>
              <a:t> a </a:t>
            </a:r>
            <a:r>
              <a:rPr lang="en-US" altLang="ja-JP" dirty="0" err="1">
                <a:latin typeface="B VAG Rounded Bold" pitchFamily="8" charset="0"/>
              </a:rPr>
              <a:t>razão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trabalhando</a:t>
            </a:r>
            <a:r>
              <a:rPr lang="en-US" altLang="ja-JP" dirty="0">
                <a:latin typeface="B VAG Rounded Bold" pitchFamily="8" charset="0"/>
              </a:rPr>
              <a:t> com </a:t>
            </a:r>
            <a:r>
              <a:rPr lang="en-US" altLang="ja-JP" dirty="0" err="1">
                <a:latin typeface="B VAG Rounded Bold" pitchFamily="8" charset="0"/>
              </a:rPr>
              <a:t>princípios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lógicos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pode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formar</a:t>
            </a:r>
            <a:r>
              <a:rPr lang="en-US" altLang="ja-JP" dirty="0">
                <a:latin typeface="B VAG Rounded Bold" pitchFamily="8" charset="0"/>
              </a:rPr>
              <a:t> um </a:t>
            </a:r>
            <a:r>
              <a:rPr lang="en-US" altLang="ja-JP" dirty="0" err="1">
                <a:latin typeface="B VAG Rounded Bold" pitchFamily="8" charset="0"/>
              </a:rPr>
              <a:t>conhecimento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b="1" dirty="0">
                <a:latin typeface="B VAG Rounded Bold" pitchFamily="8" charset="0"/>
              </a:rPr>
              <a:t>universal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condição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para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ser</a:t>
            </a:r>
            <a:r>
              <a:rPr lang="en-US" altLang="ja-JP" dirty="0">
                <a:latin typeface="B VAG Rounded Bold" pitchFamily="8" charset="0"/>
              </a:rPr>
              <a:t> um </a:t>
            </a:r>
            <a:r>
              <a:rPr lang="en-US" altLang="ja-JP" b="1" dirty="0" err="1">
                <a:latin typeface="B VAG Rounded Bold" pitchFamily="8" charset="0"/>
              </a:rPr>
              <a:t>conhecimento</a:t>
            </a:r>
            <a:r>
              <a:rPr lang="en-US" altLang="ja-JP" b="1" dirty="0">
                <a:latin typeface="B VAG Rounded Bold" pitchFamily="8" charset="0"/>
              </a:rPr>
              <a:t> </a:t>
            </a:r>
            <a:r>
              <a:rPr lang="en-US" altLang="ja-JP" b="1" dirty="0" err="1">
                <a:latin typeface="B VAG Rounded Bold" pitchFamily="8" charset="0"/>
              </a:rPr>
              <a:t>científico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i="1" dirty="0">
                <a:latin typeface="B VAG Rounded Bold" pitchFamily="8" charset="0"/>
              </a:rPr>
              <a:t>“A </a:t>
            </a:r>
            <a:r>
              <a:rPr lang="en-US" altLang="ja-JP" i="1" dirty="0" err="1">
                <a:latin typeface="B VAG Rounded Bold" pitchFamily="8" charset="0"/>
              </a:rPr>
              <a:t>razão</a:t>
            </a:r>
            <a:r>
              <a:rPr lang="en-US" altLang="ja-JP" i="1" dirty="0">
                <a:latin typeface="B VAG Rounded Bold" pitchFamily="8" charset="0"/>
              </a:rPr>
              <a:t> </a:t>
            </a:r>
            <a:r>
              <a:rPr lang="en-US" altLang="ja-JP" i="1" dirty="0" err="1">
                <a:latin typeface="B VAG Rounded Bold" pitchFamily="8" charset="0"/>
              </a:rPr>
              <a:t>constitui</a:t>
            </a:r>
            <a:r>
              <a:rPr lang="en-US" altLang="ja-JP" i="1" dirty="0">
                <a:latin typeface="B VAG Rounded Bold" pitchFamily="8" charset="0"/>
              </a:rPr>
              <a:t> o </a:t>
            </a:r>
            <a:r>
              <a:rPr lang="en-US" altLang="ja-JP" i="1" dirty="0" err="1">
                <a:latin typeface="B VAG Rounded Bold" pitchFamily="8" charset="0"/>
              </a:rPr>
              <a:t>instrumento</a:t>
            </a:r>
            <a:r>
              <a:rPr lang="en-US" altLang="ja-JP" i="1" dirty="0">
                <a:latin typeface="B VAG Rounded Bold" pitchFamily="8" charset="0"/>
              </a:rPr>
              <a:t> fundamental </a:t>
            </a:r>
            <a:r>
              <a:rPr lang="en-US" altLang="ja-JP" i="1" dirty="0" err="1">
                <a:latin typeface="B VAG Rounded Bold" pitchFamily="8" charset="0"/>
              </a:rPr>
              <a:t>para</a:t>
            </a:r>
            <a:r>
              <a:rPr lang="en-US" altLang="ja-JP" i="1" dirty="0">
                <a:latin typeface="B VAG Rounded Bold" pitchFamily="8" charset="0"/>
              </a:rPr>
              <a:t> a </a:t>
            </a:r>
            <a:r>
              <a:rPr lang="en-US" altLang="ja-JP" i="1" dirty="0" err="1">
                <a:latin typeface="B VAG Rounded Bold" pitchFamily="8" charset="0"/>
              </a:rPr>
              <a:t>compreensão</a:t>
            </a:r>
            <a:r>
              <a:rPr lang="en-US" altLang="ja-JP" i="1" dirty="0">
                <a:latin typeface="B VAG Rounded Bold" pitchFamily="8" charset="0"/>
              </a:rPr>
              <a:t> do </a:t>
            </a:r>
            <a:r>
              <a:rPr lang="en-US" altLang="ja-JP" i="1" dirty="0" err="1">
                <a:latin typeface="B VAG Rounded Bold" pitchFamily="8" charset="0"/>
              </a:rPr>
              <a:t>mundo</a:t>
            </a:r>
            <a:r>
              <a:rPr lang="en-US" altLang="ja-JP" i="1" dirty="0">
                <a:latin typeface="B VAG Rounded Bold" pitchFamily="8" charset="0"/>
              </a:rPr>
              <a:t>, </a:t>
            </a:r>
            <a:r>
              <a:rPr lang="en-US" altLang="ja-JP" i="1" dirty="0" err="1">
                <a:latin typeface="B VAG Rounded Bold" pitchFamily="8" charset="0"/>
              </a:rPr>
              <a:t>cuja</a:t>
            </a:r>
            <a:r>
              <a:rPr lang="en-US" altLang="ja-JP" i="1" dirty="0">
                <a:latin typeface="B VAG Rounded Bold" pitchFamily="8" charset="0"/>
              </a:rPr>
              <a:t> </a:t>
            </a:r>
            <a:r>
              <a:rPr lang="en-US" altLang="ja-JP" i="1" dirty="0" err="1">
                <a:latin typeface="B VAG Rounded Bold" pitchFamily="8" charset="0"/>
              </a:rPr>
              <a:t>ordem</a:t>
            </a:r>
            <a:r>
              <a:rPr lang="en-US" altLang="ja-JP" i="1" dirty="0">
                <a:latin typeface="B VAG Rounded Bold" pitchFamily="8" charset="0"/>
              </a:rPr>
              <a:t> </a:t>
            </a:r>
            <a:r>
              <a:rPr lang="en-US" altLang="ja-JP" i="1" dirty="0" err="1">
                <a:latin typeface="B VAG Rounded Bold" pitchFamily="8" charset="0"/>
              </a:rPr>
              <a:t>interna</a:t>
            </a:r>
            <a:r>
              <a:rPr lang="en-US" altLang="ja-JP" i="1" dirty="0">
                <a:latin typeface="B VAG Rounded Bold" pitchFamily="8" charset="0"/>
              </a:rPr>
              <a:t>, </a:t>
            </a:r>
            <a:r>
              <a:rPr lang="en-US" altLang="ja-JP" i="1" dirty="0" err="1">
                <a:latin typeface="B VAG Rounded Bold" pitchFamily="8" charset="0"/>
              </a:rPr>
              <a:t>aliás</a:t>
            </a:r>
            <a:r>
              <a:rPr lang="en-US" altLang="ja-JP" i="1" dirty="0">
                <a:latin typeface="B VAG Rounded Bold" pitchFamily="8" charset="0"/>
              </a:rPr>
              <a:t> tem um </a:t>
            </a:r>
            <a:r>
              <a:rPr lang="en-US" altLang="ja-JP" i="1" dirty="0" err="1">
                <a:latin typeface="B VAG Rounded Bold" pitchFamily="8" charset="0"/>
              </a:rPr>
              <a:t>caráter</a:t>
            </a:r>
            <a:r>
              <a:rPr lang="en-US" altLang="ja-JP" i="1" dirty="0">
                <a:latin typeface="B VAG Rounded Bold" pitchFamily="8" charset="0"/>
              </a:rPr>
              <a:t> </a:t>
            </a:r>
            <a:r>
              <a:rPr lang="en-US" altLang="ja-JP" i="1" dirty="0" err="1">
                <a:latin typeface="B VAG Rounded Bold" pitchFamily="8" charset="0"/>
              </a:rPr>
              <a:t>racional</a:t>
            </a:r>
            <a:r>
              <a:rPr lang="en-US" altLang="ja-JP" i="1" dirty="0">
                <a:latin typeface="B VAG Rounded Bold" pitchFamily="8" charset="0"/>
              </a:rPr>
              <a:t>”</a:t>
            </a:r>
            <a:r>
              <a:rPr lang="en-US" altLang="ja-JP" dirty="0">
                <a:latin typeface="B VAG Rounded Bold" pitchFamily="8" charset="0"/>
              </a:rPr>
              <a:t> (Descartes).</a:t>
            </a:r>
          </a:p>
          <a:p>
            <a:pPr>
              <a:spcBef>
                <a:spcPct val="50000"/>
              </a:spcBef>
              <a:buFont typeface="Wingdings" pitchFamily="8" charset="2"/>
              <a:buNone/>
            </a:pPr>
            <a:endParaRPr lang="en-US" dirty="0">
              <a:latin typeface="B VAG Rounded Bold" pitchFamily="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E9CA"/>
                    </a:outerShdw>
                  </a:cont>
                  <a:cont type="tree" name="">
                    <a:effect ref="fillLine"/>
                    <a:outerShdw dist="38100" dir="2700000" algn="tl">
                      <a:srgbClr val="796853"/>
                    </a:outerShdw>
                  </a:cont>
                  <a:effect ref="fillLine"/>
                </a:effectDag>
                <a:latin typeface="Copperplate Gothic Light" pitchFamily="8" charset="0"/>
              </a:rPr>
              <a:t>RACIONALISMO</a:t>
            </a:r>
            <a:endParaRPr lang="en-US" dirty="0">
              <a:solidFill>
                <a:srgbClr val="0000FF"/>
              </a:solidFill>
              <a:latin typeface="Britannic Bold" pitchFamily="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Fundamentos II</a:t>
            </a:r>
            <a:endParaRPr lang="en-US" sz="4400">
              <a:solidFill>
                <a:schemeClr val="hlink"/>
              </a:solidFill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04800" y="762000"/>
            <a:ext cx="396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84582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dirty="0">
                <a:latin typeface="B VAG Rounded Bold" pitchFamily="8" charset="0"/>
              </a:rPr>
              <a:t> </a:t>
            </a:r>
            <a:r>
              <a:rPr lang="en-US" altLang="ja-JP" dirty="0">
                <a:latin typeface="B VAG Rounded Bold" pitchFamily="8" charset="0"/>
              </a:rPr>
              <a:t>A </a:t>
            </a:r>
            <a:r>
              <a:rPr lang="en-US" altLang="ja-JP" dirty="0" err="1">
                <a:latin typeface="B VAG Rounded Bold" pitchFamily="8" charset="0"/>
              </a:rPr>
              <a:t>razão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não</a:t>
            </a:r>
            <a:r>
              <a:rPr lang="en-US" altLang="ja-JP" dirty="0">
                <a:latin typeface="B VAG Rounded Bold" pitchFamily="8" charset="0"/>
              </a:rPr>
              <a:t> é </a:t>
            </a:r>
            <a:r>
              <a:rPr lang="en-US" altLang="ja-JP" dirty="0" err="1">
                <a:latin typeface="B VAG Rounded Bold" pitchFamily="8" charset="0"/>
              </a:rPr>
              <a:t>fonte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única</a:t>
            </a:r>
            <a:r>
              <a:rPr lang="en-US" altLang="ja-JP" dirty="0">
                <a:latin typeface="B VAG Rounded Bold" pitchFamily="8" charset="0"/>
              </a:rPr>
              <a:t> dos </a:t>
            </a:r>
            <a:r>
              <a:rPr lang="en-US" altLang="ja-JP" dirty="0" err="1">
                <a:latin typeface="B VAG Rounded Bold" pitchFamily="8" charset="0"/>
              </a:rPr>
              <a:t>conhecimentos</a:t>
            </a:r>
            <a:r>
              <a:rPr lang="en-US" altLang="ja-JP" dirty="0">
                <a:latin typeface="B VAG Rounded Bold" pitchFamily="8" charset="0"/>
              </a:rPr>
              <a:t> (é a </a:t>
            </a:r>
            <a:r>
              <a:rPr lang="en-US" altLang="ja-JP" dirty="0" err="1">
                <a:latin typeface="B VAG Rounded Bold" pitchFamily="8" charset="0"/>
              </a:rPr>
              <a:t>experiência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sua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maioria</a:t>
            </a:r>
            <a:r>
              <a:rPr lang="en-US" altLang="ja-JP" dirty="0">
                <a:latin typeface="B VAG Rounded Bold" pitchFamily="8" charset="0"/>
              </a:rPr>
              <a:t>), mas </a:t>
            </a:r>
            <a:r>
              <a:rPr lang="en-US" altLang="ja-JP" dirty="0" err="1">
                <a:latin typeface="B VAG Rounded Bold" pitchFamily="8" charset="0"/>
              </a:rPr>
              <a:t>todos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eles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têm</a:t>
            </a:r>
            <a:r>
              <a:rPr lang="en-US" altLang="ja-JP" dirty="0">
                <a:latin typeface="B VAG Rounded Bold" pitchFamily="8" charset="0"/>
              </a:rPr>
              <a:t> de </a:t>
            </a:r>
            <a:r>
              <a:rPr lang="en-US" altLang="ja-JP" dirty="0" err="1">
                <a:latin typeface="B VAG Rounded Bold" pitchFamily="8" charset="0"/>
              </a:rPr>
              <a:t>passar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pelo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crivo</a:t>
            </a:r>
            <a:r>
              <a:rPr lang="en-US" altLang="ja-JP" dirty="0">
                <a:latin typeface="B VAG Rounded Bold" pitchFamily="8" charset="0"/>
              </a:rPr>
              <a:t> da </a:t>
            </a:r>
            <a:r>
              <a:rPr lang="en-US" altLang="ja-JP" dirty="0" err="1">
                <a:latin typeface="B VAG Rounded Bold" pitchFamily="8" charset="0"/>
              </a:rPr>
              <a:t>razão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Admite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idéias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inatas</a:t>
            </a:r>
            <a:r>
              <a:rPr lang="en-US" altLang="ja-JP" dirty="0">
                <a:latin typeface="B VAG Rounded Bold" pitchFamily="8" charset="0"/>
              </a:rPr>
              <a:t> (</a:t>
            </a:r>
            <a:r>
              <a:rPr lang="en-US" altLang="ja-JP" dirty="0" err="1">
                <a:latin typeface="B VAG Rounded Bold" pitchFamily="8" charset="0"/>
              </a:rPr>
              <a:t>princípios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lógicos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matemática</a:t>
            </a:r>
            <a:r>
              <a:rPr lang="en-US" altLang="ja-JP" dirty="0">
                <a:latin typeface="B VAG Rounded Bold" pitchFamily="8" charset="0"/>
              </a:rPr>
              <a:t>…): da </a:t>
            </a:r>
            <a:r>
              <a:rPr lang="en-US" altLang="ja-JP" dirty="0" err="1">
                <a:latin typeface="B VAG Rounded Bold" pitchFamily="8" charset="0"/>
              </a:rPr>
              <a:t>nossa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própria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natureza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racional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podem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ser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deduzidos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alguns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conhecimentos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8" charset="2"/>
              <a:buChar char="v"/>
            </a:pPr>
            <a:r>
              <a:rPr lang="en-US" altLang="ja-JP" dirty="0">
                <a:latin typeface="B VAG Rounded Bold" pitchFamily="8" charset="0"/>
              </a:rPr>
              <a:t> É </a:t>
            </a:r>
            <a:r>
              <a:rPr lang="en-US" altLang="ja-JP" dirty="0" err="1">
                <a:latin typeface="B VAG Rounded Bold" pitchFamily="8" charset="0"/>
              </a:rPr>
              <a:t>uma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filosofia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dedutiva</a:t>
            </a:r>
            <a:r>
              <a:rPr lang="en-US" altLang="ja-JP" dirty="0">
                <a:latin typeface="B VAG Rounded Bold" pitchFamily="8" charset="0"/>
              </a:rPr>
              <a:t>, segue o </a:t>
            </a:r>
            <a:r>
              <a:rPr lang="en-US" altLang="ja-JP" dirty="0" err="1">
                <a:latin typeface="B VAG Rounded Bold" pitchFamily="8" charset="0"/>
              </a:rPr>
              <a:t>método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matemático</a:t>
            </a:r>
            <a:r>
              <a:rPr lang="en-US" altLang="ja-JP" dirty="0">
                <a:latin typeface="B VAG Rounded Bold" pitchFamily="8" charset="0"/>
              </a:rPr>
              <a:t>: de </a:t>
            </a:r>
            <a:r>
              <a:rPr lang="en-US" altLang="ja-JP" dirty="0" err="1">
                <a:latin typeface="B VAG Rounded Bold" pitchFamily="8" charset="0"/>
              </a:rPr>
              <a:t>alguns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princípios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racionais</a:t>
            </a:r>
            <a:r>
              <a:rPr lang="en-US" altLang="ja-JP" dirty="0">
                <a:latin typeface="B VAG Rounded Bold" pitchFamily="8" charset="0"/>
              </a:rPr>
              <a:t>, </a:t>
            </a:r>
            <a:r>
              <a:rPr lang="en-US" altLang="ja-JP" dirty="0" err="1">
                <a:latin typeface="B VAG Rounded Bold" pitchFamily="8" charset="0"/>
              </a:rPr>
              <a:t>podem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ser</a:t>
            </a:r>
            <a:r>
              <a:rPr lang="en-US" altLang="ja-JP" dirty="0">
                <a:latin typeface="B VAG Rounded Bold" pitchFamily="8" charset="0"/>
              </a:rPr>
              <a:t> </a:t>
            </a:r>
            <a:r>
              <a:rPr lang="en-US" altLang="ja-JP" dirty="0" err="1">
                <a:latin typeface="B VAG Rounded Bold" pitchFamily="8" charset="0"/>
              </a:rPr>
              <a:t>deduzidos</a:t>
            </a:r>
            <a:r>
              <a:rPr lang="en-US" altLang="ja-JP" dirty="0">
                <a:latin typeface="B VAG Rounded Bold" pitchFamily="8" charset="0"/>
              </a:rPr>
              <a:t> outros </a:t>
            </a:r>
            <a:r>
              <a:rPr lang="en-US" altLang="ja-JP" dirty="0" err="1">
                <a:latin typeface="B VAG Rounded Bold" pitchFamily="8" charset="0"/>
              </a:rPr>
              <a:t>conhecimentos</a:t>
            </a:r>
            <a:r>
              <a:rPr lang="en-US" altLang="ja-JP" dirty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>
              <a:latin typeface="B VAG Rounded Bold" pitchFamily="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escar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251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731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REN</a:t>
            </a:r>
            <a:r>
              <a:rPr lang="en-US" altLang="ja-JP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É DESCARTES</a:t>
            </a:r>
            <a:endParaRPr lang="en-US" altLang="ja-JP" sz="4800">
              <a:latin typeface="Copperplate Gothic Bold" pitchFamily="8" charset="0"/>
            </a:endParaRPr>
          </a:p>
          <a:p>
            <a:pPr>
              <a:spcBef>
                <a:spcPct val="50000"/>
              </a:spcBef>
            </a:pPr>
            <a:r>
              <a:rPr lang="en-US" altLang="ja-JP">
                <a:latin typeface="B VAG Rounded Bold" pitchFamily="8" charset="0"/>
              </a:rPr>
              <a:t>			( 1596 — 1650)</a:t>
            </a:r>
            <a:endParaRPr lang="en-US">
              <a:latin typeface="B VAG Rounded Bold" pitchFamily="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886200" y="2286000"/>
            <a:ext cx="487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 VAG Rounded Bold" pitchFamily="8" charset="0"/>
              </a:rPr>
              <a:t>Obras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 VAG Rounded Bold" pitchFamily="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 VAG Rounded Bold" pitchFamily="8" charset="0"/>
              </a:rPr>
              <a:t>   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“</a:t>
            </a: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Discurso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 do </a:t>
            </a: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M</a:t>
            </a:r>
            <a:r>
              <a:rPr lang="en-US" altLang="ja-JP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étodo</a:t>
            </a: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   “</a:t>
            </a:r>
            <a:r>
              <a:rPr lang="en-US" altLang="ja-JP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Meditações</a:t>
            </a: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 </a:t>
            </a:r>
            <a:r>
              <a:rPr lang="en-US" altLang="ja-JP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Metafísicas</a:t>
            </a: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   “</a:t>
            </a:r>
            <a:r>
              <a:rPr lang="en-US" altLang="ja-JP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Princípios</a:t>
            </a: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 de </a:t>
            </a:r>
            <a:r>
              <a:rPr lang="en-US" altLang="ja-JP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Filosofia</a:t>
            </a: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   “</a:t>
            </a:r>
            <a:r>
              <a:rPr lang="en-US" altLang="ja-JP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Paixões</a:t>
            </a:r>
            <a:r>
              <a:rPr lang="en-US" altLang="ja-JP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 VAG Rounded Bold" pitchFamily="8" charset="0"/>
              </a:rPr>
              <a:t> da Alma”</a:t>
            </a:r>
            <a:endParaRPr lang="en-US" sz="28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 VAG Rounded Bold" pitchFamily="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B VAG Rounded Bold" pitchFamily="8" charset="0"/>
              </a:rPr>
              <a:t>“</a:t>
            </a:r>
            <a:r>
              <a:rPr lang="en-US" sz="2000" dirty="0" err="1">
                <a:latin typeface="Arial Rounded MT Bold" pitchFamily="34" charset="0"/>
              </a:rPr>
              <a:t>Pai</a:t>
            </a:r>
            <a:r>
              <a:rPr lang="en-US" sz="2000" dirty="0">
                <a:latin typeface="Arial Rounded MT Bold" pitchFamily="34" charset="0"/>
              </a:rPr>
              <a:t> da </a:t>
            </a:r>
            <a:r>
              <a:rPr lang="en-US" sz="2000" dirty="0" err="1">
                <a:latin typeface="Arial Rounded MT Bold" pitchFamily="34" charset="0"/>
              </a:rPr>
              <a:t>Filosofia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Moderna</a:t>
            </a:r>
            <a:r>
              <a:rPr lang="en-US" sz="2000" dirty="0">
                <a:latin typeface="Arial Rounded MT Bold" pitchFamily="34" charset="0"/>
              </a:rPr>
              <a:t>”, ex-</a:t>
            </a:r>
            <a:r>
              <a:rPr lang="en-US" sz="2000" dirty="0" err="1">
                <a:latin typeface="Arial Rounded MT Bold" pitchFamily="34" charset="0"/>
              </a:rPr>
              <a:t>jesu</a:t>
            </a:r>
            <a:r>
              <a:rPr lang="en-US" altLang="ja-JP" sz="2000" dirty="0" err="1">
                <a:latin typeface="Arial Rounded MT Bold" pitchFamily="34" charset="0"/>
              </a:rPr>
              <a:t>íta</a:t>
            </a:r>
            <a:r>
              <a:rPr lang="en-US" altLang="ja-JP" sz="2000" dirty="0">
                <a:latin typeface="Arial Rounded MT Bold" pitchFamily="34" charset="0"/>
              </a:rPr>
              <a:t>, </a:t>
            </a:r>
            <a:r>
              <a:rPr lang="en-US" altLang="ja-JP" sz="2000" dirty="0" err="1">
                <a:latin typeface="Arial Rounded MT Bold" pitchFamily="34" charset="0"/>
              </a:rPr>
              <a:t>autoridade</a:t>
            </a:r>
            <a:r>
              <a:rPr lang="en-US" altLang="ja-JP" sz="2000" dirty="0">
                <a:latin typeface="Arial Rounded MT Bold" pitchFamily="34" charset="0"/>
              </a:rPr>
              <a:t> </a:t>
            </a:r>
            <a:r>
              <a:rPr lang="en-US" altLang="ja-JP" sz="2000" dirty="0" err="1">
                <a:latin typeface="Arial Rounded MT Bold" pitchFamily="34" charset="0"/>
              </a:rPr>
              <a:t>em</a:t>
            </a:r>
            <a:r>
              <a:rPr lang="en-US" altLang="ja-JP" sz="2000" dirty="0">
                <a:latin typeface="Arial Rounded MT Bold" pitchFamily="34" charset="0"/>
              </a:rPr>
              <a:t> </a:t>
            </a:r>
            <a:r>
              <a:rPr lang="en-US" altLang="ja-JP" sz="2000" dirty="0" err="1">
                <a:latin typeface="Arial Rounded MT Bold" pitchFamily="34" charset="0"/>
              </a:rPr>
              <a:t>Matemática</a:t>
            </a:r>
            <a:r>
              <a:rPr lang="en-US" altLang="ja-JP" sz="2000" dirty="0">
                <a:latin typeface="Arial Rounded MT Bold" pitchFamily="34" charset="0"/>
              </a:rPr>
              <a:t>, </a:t>
            </a:r>
            <a:r>
              <a:rPr lang="en-US" altLang="ja-JP" sz="2000" dirty="0" err="1">
                <a:latin typeface="Arial Rounded MT Bold" pitchFamily="34" charset="0"/>
              </a:rPr>
              <a:t>espírito</a:t>
            </a:r>
            <a:r>
              <a:rPr lang="en-US" altLang="ja-JP" sz="2000" dirty="0">
                <a:latin typeface="Arial Rounded MT Bold" pitchFamily="34" charset="0"/>
              </a:rPr>
              <a:t> </a:t>
            </a:r>
            <a:r>
              <a:rPr lang="en-US" altLang="ja-JP" sz="2000" dirty="0" err="1">
                <a:latin typeface="Arial Rounded MT Bold" pitchFamily="34" charset="0"/>
              </a:rPr>
              <a:t>agudo</a:t>
            </a:r>
            <a:r>
              <a:rPr lang="en-US" altLang="ja-JP" sz="2000" dirty="0">
                <a:latin typeface="Arial Rounded MT Bold" pitchFamily="34" charset="0"/>
              </a:rPr>
              <a:t> e </a:t>
            </a:r>
            <a:r>
              <a:rPr lang="en-US" altLang="ja-JP" sz="2000" dirty="0" err="1">
                <a:latin typeface="Arial Rounded MT Bold" pitchFamily="34" charset="0"/>
              </a:rPr>
              <a:t>metódico</a:t>
            </a:r>
            <a:r>
              <a:rPr lang="en-US" altLang="ja-JP" sz="2000" dirty="0">
                <a:latin typeface="Arial Rounded MT Bold" pitchFamily="34" charset="0"/>
              </a:rPr>
              <a:t>, </a:t>
            </a:r>
            <a:r>
              <a:rPr lang="en-US" altLang="ja-JP" sz="2000" dirty="0" err="1">
                <a:latin typeface="Arial Rounded MT Bold" pitchFamily="34" charset="0"/>
              </a:rPr>
              <a:t>imprimiu</a:t>
            </a:r>
            <a:r>
              <a:rPr lang="en-US" altLang="ja-JP" sz="2000" dirty="0">
                <a:latin typeface="Arial Rounded MT Bold" pitchFamily="34" charset="0"/>
              </a:rPr>
              <a:t> </a:t>
            </a:r>
            <a:r>
              <a:rPr lang="en-US" altLang="ja-JP" sz="2000" dirty="0" err="1">
                <a:latin typeface="Arial Rounded MT Bold" pitchFamily="34" charset="0"/>
              </a:rPr>
              <a:t>toda</a:t>
            </a:r>
            <a:r>
              <a:rPr lang="en-US" altLang="ja-JP" sz="2000" dirty="0">
                <a:latin typeface="Arial Rounded MT Bold" pitchFamily="34" charset="0"/>
              </a:rPr>
              <a:t> </a:t>
            </a:r>
            <a:r>
              <a:rPr lang="en-US" altLang="ja-JP" sz="2000" dirty="0" err="1">
                <a:latin typeface="Arial Rounded MT Bold" pitchFamily="34" charset="0"/>
              </a:rPr>
              <a:t>uma</a:t>
            </a:r>
            <a:r>
              <a:rPr lang="en-US" altLang="ja-JP" sz="2000" dirty="0">
                <a:latin typeface="Arial Rounded MT Bold" pitchFamily="34" charset="0"/>
              </a:rPr>
              <a:t> </a:t>
            </a:r>
            <a:r>
              <a:rPr lang="en-US" altLang="ja-JP" sz="2000" dirty="0" err="1">
                <a:latin typeface="Arial Rounded MT Bold" pitchFamily="34" charset="0"/>
              </a:rPr>
              <a:t>direção</a:t>
            </a:r>
            <a:r>
              <a:rPr lang="en-US" altLang="ja-JP" sz="2000" dirty="0">
                <a:latin typeface="Arial Rounded MT Bold" pitchFamily="34" charset="0"/>
              </a:rPr>
              <a:t> à </a:t>
            </a:r>
            <a:r>
              <a:rPr lang="en-US" altLang="ja-JP" sz="2000" dirty="0" err="1">
                <a:latin typeface="Arial Rounded MT Bold" pitchFamily="34" charset="0"/>
              </a:rPr>
              <a:t>filosofia</a:t>
            </a:r>
            <a:r>
              <a:rPr lang="en-US" altLang="ja-JP" sz="2000" dirty="0">
                <a:latin typeface="Arial Rounded MT Bold" pitchFamily="34" charset="0"/>
              </a:rPr>
              <a:t> </a:t>
            </a:r>
            <a:r>
              <a:rPr lang="en-US" altLang="ja-JP" sz="2000" dirty="0" err="1">
                <a:latin typeface="Arial Rounded MT Bold" pitchFamily="34" charset="0"/>
              </a:rPr>
              <a:t>na</a:t>
            </a:r>
            <a:r>
              <a:rPr lang="en-US" altLang="ja-JP" sz="2000" dirty="0">
                <a:latin typeface="Arial Rounded MT Bold" pitchFamily="34" charset="0"/>
              </a:rPr>
              <a:t> era </a:t>
            </a:r>
            <a:r>
              <a:rPr lang="en-US" altLang="ja-JP" sz="2000" dirty="0" err="1">
                <a:latin typeface="Arial Rounded MT Bold" pitchFamily="34" charset="0"/>
              </a:rPr>
              <a:t>moderna</a:t>
            </a:r>
            <a:r>
              <a:rPr lang="en-US" altLang="ja-JP" sz="2000" dirty="0">
                <a:latin typeface="B VAG Rounded Bold" pitchFamily="8" charset="0"/>
              </a:rPr>
              <a:t>. </a:t>
            </a:r>
            <a:endParaRPr lang="en-US" dirty="0">
              <a:latin typeface="B VAG Rounded Bold" pitchFamily="8" charset="0"/>
            </a:endParaRPr>
          </a:p>
        </p:txBody>
      </p:sp>
      <p:pic>
        <p:nvPicPr>
          <p:cNvPr id="25608" name="Picture 8" descr="descar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7" y="1011714"/>
            <a:ext cx="1306513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 VAG Rounded Bold" pitchFamily="8" charset="0"/>
                <a:sym typeface="Wingdings"/>
              </a:rPr>
              <a:t> </a:t>
            </a:r>
            <a:r>
              <a:rPr lang="en-US" dirty="0" smtClean="0">
                <a:latin typeface="B VAG Rounded Bold" pitchFamily="8" charset="0"/>
              </a:rPr>
              <a:t>Descartes </a:t>
            </a:r>
            <a:r>
              <a:rPr lang="en-US" dirty="0" err="1" smtClean="0">
                <a:latin typeface="B VAG Rounded Bold" pitchFamily="8" charset="0"/>
              </a:rPr>
              <a:t>pretende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inicialmente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fazer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uma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profunda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renovação</a:t>
            </a:r>
            <a:r>
              <a:rPr lang="en-US" dirty="0" smtClean="0">
                <a:latin typeface="B VAG Rounded Bold" pitchFamily="8" charset="0"/>
              </a:rPr>
              <a:t> da </a:t>
            </a:r>
            <a:r>
              <a:rPr lang="en-US" dirty="0" err="1" smtClean="0">
                <a:latin typeface="B VAG Rounded Bold" pitchFamily="8" charset="0"/>
              </a:rPr>
              <a:t>filosofia</a:t>
            </a:r>
            <a:r>
              <a:rPr lang="en-US" dirty="0" smtClean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 VAG Rounded Bold" pitchFamily="8" charset="0"/>
                <a:sym typeface="Wingdings"/>
              </a:rPr>
              <a:t> </a:t>
            </a:r>
            <a:r>
              <a:rPr lang="en-US" dirty="0" smtClean="0">
                <a:latin typeface="B VAG Rounded Bold" pitchFamily="8" charset="0"/>
              </a:rPr>
              <a:t>Para </a:t>
            </a:r>
            <a:r>
              <a:rPr lang="en-US" dirty="0" err="1" smtClean="0">
                <a:latin typeface="B VAG Rounded Bold" pitchFamily="8" charset="0"/>
              </a:rPr>
              <a:t>tanto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seria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necessário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elaborar</a:t>
            </a:r>
            <a:r>
              <a:rPr lang="en-US" dirty="0" smtClean="0">
                <a:latin typeface="B VAG Rounded Bold" pitchFamily="8" charset="0"/>
              </a:rPr>
              <a:t> um </a:t>
            </a:r>
            <a:r>
              <a:rPr lang="en-US" dirty="0" err="1" smtClean="0">
                <a:latin typeface="B VAG Rounded Bold" pitchFamily="8" charset="0"/>
              </a:rPr>
              <a:t>bom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b="1" dirty="0" err="1" smtClean="0">
                <a:latin typeface="B VAG Rounded Bold" pitchFamily="8" charset="0"/>
              </a:rPr>
              <a:t>método</a:t>
            </a:r>
            <a:r>
              <a:rPr lang="en-US" b="1" dirty="0" smtClean="0">
                <a:latin typeface="B VAG Rounded Bold" pitchFamily="8" charset="0"/>
              </a:rPr>
              <a:t>.</a:t>
            </a:r>
            <a:endParaRPr lang="en-US" dirty="0" smtClean="0">
              <a:latin typeface="B VAG Rounded Bold" pitchFamily="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 VAG Rounded Bold" pitchFamily="8" charset="0"/>
                <a:sym typeface="Wingdings"/>
              </a:rPr>
              <a:t> </a:t>
            </a:r>
            <a:r>
              <a:rPr lang="en-US" dirty="0" smtClean="0">
                <a:latin typeface="B VAG Rounded Bold" pitchFamily="8" charset="0"/>
              </a:rPr>
              <a:t>O </a:t>
            </a:r>
            <a:r>
              <a:rPr lang="en-US" dirty="0" err="1" smtClean="0">
                <a:latin typeface="B VAG Rounded Bold" pitchFamily="8" charset="0"/>
              </a:rPr>
              <a:t>método</a:t>
            </a:r>
            <a:r>
              <a:rPr lang="en-US" dirty="0" smtClean="0">
                <a:latin typeface="B VAG Rounded Bold" pitchFamily="8" charset="0"/>
              </a:rPr>
              <a:t>, </a:t>
            </a:r>
            <a:r>
              <a:rPr lang="en-US" dirty="0" err="1" smtClean="0">
                <a:latin typeface="B VAG Rounded Bold" pitchFamily="8" charset="0"/>
              </a:rPr>
              <a:t>inspirado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na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matemática</a:t>
            </a:r>
            <a:r>
              <a:rPr lang="en-US" dirty="0" smtClean="0">
                <a:latin typeface="B VAG Rounded Bold" pitchFamily="8" charset="0"/>
              </a:rPr>
              <a:t>, </a:t>
            </a:r>
            <a:r>
              <a:rPr lang="en-US" dirty="0" err="1" smtClean="0">
                <a:latin typeface="B VAG Rounded Bold" pitchFamily="8" charset="0"/>
              </a:rPr>
              <a:t>partindo</a:t>
            </a:r>
            <a:r>
              <a:rPr lang="en-US" dirty="0" smtClean="0">
                <a:latin typeface="B VAG Rounded Bold" pitchFamily="8" charset="0"/>
              </a:rPr>
              <a:t> de </a:t>
            </a:r>
            <a:r>
              <a:rPr lang="en-US" dirty="0" err="1" smtClean="0">
                <a:latin typeface="B VAG Rounded Bold" pitchFamily="8" charset="0"/>
              </a:rPr>
              <a:t>uns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poucos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princípios</a:t>
            </a:r>
            <a:r>
              <a:rPr lang="en-US" dirty="0" smtClean="0">
                <a:latin typeface="B VAG Rounded Bold" pitchFamily="8" charset="0"/>
              </a:rPr>
              <a:t>, </a:t>
            </a:r>
            <a:r>
              <a:rPr lang="en-US" dirty="0" err="1" smtClean="0">
                <a:latin typeface="B VAG Rounded Bold" pitchFamily="8" charset="0"/>
              </a:rPr>
              <a:t>pode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chegar</a:t>
            </a:r>
            <a:r>
              <a:rPr lang="en-US" dirty="0" smtClean="0">
                <a:latin typeface="B VAG Rounded Bold" pitchFamily="8" charset="0"/>
              </a:rPr>
              <a:t> a </a:t>
            </a:r>
            <a:r>
              <a:rPr lang="en-US" dirty="0" err="1" smtClean="0">
                <a:latin typeface="B VAG Rounded Bold" pitchFamily="8" charset="0"/>
              </a:rPr>
              <a:t>muitos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conhecimentos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firmes</a:t>
            </a:r>
            <a:r>
              <a:rPr lang="en-US" dirty="0" smtClean="0">
                <a:latin typeface="B VAG Rounded Bold" pitchFamily="8" charset="0"/>
              </a:rPr>
              <a:t> e </a:t>
            </a:r>
            <a:r>
              <a:rPr lang="en-US" dirty="0" err="1" smtClean="0">
                <a:latin typeface="B VAG Rounded Bold" pitchFamily="8" charset="0"/>
              </a:rPr>
              <a:t>sólidos</a:t>
            </a:r>
            <a:r>
              <a:rPr lang="en-US" dirty="0" smtClean="0">
                <a:latin typeface="B VAG Rounded Bold" pitchFamily="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 VAG Rounded Bold" pitchFamily="8" charset="0"/>
                <a:sym typeface="Wingdings"/>
              </a:rPr>
              <a:t> </a:t>
            </a:r>
            <a:r>
              <a:rPr lang="en-US" dirty="0" smtClean="0">
                <a:latin typeface="B VAG Rounded Bold" pitchFamily="8" charset="0"/>
              </a:rPr>
              <a:t>No </a:t>
            </a:r>
            <a:r>
              <a:rPr lang="en-US" i="1" dirty="0" smtClean="0">
                <a:latin typeface="B VAG Rounded Bold" pitchFamily="8" charset="0"/>
              </a:rPr>
              <a:t>“</a:t>
            </a:r>
            <a:r>
              <a:rPr lang="en-US" i="1" dirty="0" err="1" smtClean="0">
                <a:latin typeface="B VAG Rounded Bold" pitchFamily="8" charset="0"/>
              </a:rPr>
              <a:t>Discurso</a:t>
            </a:r>
            <a:r>
              <a:rPr lang="en-US" i="1" dirty="0" smtClean="0">
                <a:latin typeface="B VAG Rounded Bold" pitchFamily="8" charset="0"/>
              </a:rPr>
              <a:t> do </a:t>
            </a:r>
            <a:r>
              <a:rPr lang="en-US" i="1" dirty="0" err="1" smtClean="0">
                <a:latin typeface="B VAG Rounded Bold" pitchFamily="8" charset="0"/>
              </a:rPr>
              <a:t>Método</a:t>
            </a:r>
            <a:r>
              <a:rPr lang="en-US" i="1" dirty="0" smtClean="0">
                <a:latin typeface="B VAG Rounded Bold" pitchFamily="8" charset="0"/>
              </a:rPr>
              <a:t>” </a:t>
            </a:r>
            <a:r>
              <a:rPr lang="en-US" dirty="0" err="1" smtClean="0">
                <a:latin typeface="B VAG Rounded Bold" pitchFamily="8" charset="0"/>
              </a:rPr>
              <a:t>ele</a:t>
            </a:r>
            <a:r>
              <a:rPr lang="en-US" dirty="0" smtClean="0">
                <a:latin typeface="B VAG Rounded Bold" pitchFamily="8" charset="0"/>
              </a:rPr>
              <a:t> </a:t>
            </a:r>
            <a:r>
              <a:rPr lang="en-US" dirty="0" err="1" smtClean="0">
                <a:latin typeface="B VAG Rounded Bold" pitchFamily="8" charset="0"/>
              </a:rPr>
              <a:t>apresenta</a:t>
            </a:r>
            <a:r>
              <a:rPr lang="en-US" dirty="0" smtClean="0">
                <a:latin typeface="B VAG Rounded Bold" pitchFamily="8" charset="0"/>
              </a:rPr>
              <a:t> as “</a:t>
            </a:r>
            <a:r>
              <a:rPr lang="en-US" dirty="0" err="1" smtClean="0">
                <a:latin typeface="B VAG Rounded Bold" pitchFamily="8" charset="0"/>
              </a:rPr>
              <a:t>regras</a:t>
            </a:r>
            <a:r>
              <a:rPr lang="en-US" dirty="0" smtClean="0">
                <a:latin typeface="B VAG Rounded Bold" pitchFamily="8" charset="0"/>
              </a:rPr>
              <a:t> do </a:t>
            </a:r>
            <a:r>
              <a:rPr lang="en-US" dirty="0" err="1" smtClean="0">
                <a:latin typeface="B VAG Rounded Bold" pitchFamily="8" charset="0"/>
              </a:rPr>
              <a:t>método</a:t>
            </a:r>
            <a:r>
              <a:rPr lang="en-US" dirty="0" smtClean="0">
                <a:latin typeface="B VAG Rounded Bold" pitchFamily="8" charset="0"/>
              </a:rPr>
              <a:t>” (4).</a:t>
            </a:r>
            <a:endParaRPr lang="en-US" dirty="0">
              <a:latin typeface="B VAG Rounded Bold" pitchFamily="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5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Berlin Sans FB Demi" pitchFamily="34" charset="0"/>
              </a:rPr>
              <a:t>As </a:t>
            </a:r>
            <a:r>
              <a:rPr lang="en-US" sz="2800" dirty="0" err="1" smtClean="0">
                <a:latin typeface="Berlin Sans FB Demi" pitchFamily="34" charset="0"/>
              </a:rPr>
              <a:t>Regras</a:t>
            </a:r>
            <a:r>
              <a:rPr lang="en-US" sz="2800" dirty="0" smtClean="0">
                <a:latin typeface="Berlin Sans FB Demi" pitchFamily="34" charset="0"/>
              </a:rPr>
              <a:t> do </a:t>
            </a:r>
            <a:r>
              <a:rPr lang="en-US" sz="2800" dirty="0" err="1" smtClean="0">
                <a:latin typeface="Berlin Sans FB Demi" pitchFamily="34" charset="0"/>
              </a:rPr>
              <a:t>Método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erlin Sans FB Demi" pitchFamily="34" charset="0"/>
              </a:rPr>
              <a:t>	</a:t>
            </a:r>
            <a:r>
              <a:rPr lang="en-US" sz="2000" dirty="0" smtClean="0">
                <a:latin typeface="Berlin Sans FB Demi" pitchFamily="34" charset="0"/>
              </a:rPr>
              <a:t>a) </a:t>
            </a:r>
            <a:r>
              <a:rPr lang="en-US" sz="2000" dirty="0" err="1" smtClean="0">
                <a:latin typeface="Berlin Sans FB Demi" pitchFamily="34" charset="0"/>
              </a:rPr>
              <a:t>Primeira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err="1" smtClean="0">
                <a:latin typeface="Berlin Sans FB Demi" pitchFamily="34" charset="0"/>
              </a:rPr>
              <a:t>regra</a:t>
            </a:r>
            <a:r>
              <a:rPr lang="en-US" sz="2000" dirty="0" smtClean="0">
                <a:latin typeface="Berlin Sans FB Demi" pitchFamily="34" charset="0"/>
              </a:rPr>
              <a:t>: - </a:t>
            </a:r>
            <a:r>
              <a:rPr lang="en-US" sz="2000" dirty="0" smtClean="0">
                <a:latin typeface="Arial Rounded MT Bold" pitchFamily="34" charset="0"/>
              </a:rPr>
              <a:t>o </a:t>
            </a:r>
            <a:r>
              <a:rPr lang="en-US" sz="2000" dirty="0" err="1" smtClean="0">
                <a:latin typeface="Arial Rounded MT Bold" pitchFamily="34" charset="0"/>
              </a:rPr>
              <a:t>princípio</a:t>
            </a:r>
            <a:r>
              <a:rPr lang="en-US" sz="2000" dirty="0" smtClean="0">
                <a:latin typeface="Arial Rounded MT Bold" pitchFamily="34" charset="0"/>
              </a:rPr>
              <a:t> da </a:t>
            </a:r>
            <a:r>
              <a:rPr lang="en-US" sz="2000" dirty="0" err="1" smtClean="0">
                <a:latin typeface="Arial Rounded MT Bold" pitchFamily="34" charset="0"/>
              </a:rPr>
              <a:t>evidência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Bookman Old Style" pitchFamily="18" charset="0"/>
              </a:rPr>
              <a:t>“</a:t>
            </a:r>
            <a:r>
              <a:rPr lang="en-US" sz="2000" b="1" i="1" dirty="0" err="1" smtClean="0">
                <a:latin typeface="Bookman Old Style" pitchFamily="18" charset="0"/>
              </a:rPr>
              <a:t>Não</a:t>
            </a:r>
            <a:r>
              <a:rPr lang="en-US" sz="2000" b="1" i="1" dirty="0" smtClean="0">
                <a:latin typeface="Bookman Old Style" pitchFamily="18" charset="0"/>
              </a:rPr>
              <a:t> se </a:t>
            </a:r>
            <a:r>
              <a:rPr lang="en-US" sz="2000" b="1" i="1" dirty="0" err="1" smtClean="0">
                <a:latin typeface="Bookman Old Style" pitchFamily="18" charset="0"/>
              </a:rPr>
              <a:t>deve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nunca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aceitar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como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verdadeiro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aquilo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que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não</a:t>
            </a:r>
            <a:r>
              <a:rPr lang="en-US" sz="2000" b="1" i="1" dirty="0" smtClean="0">
                <a:latin typeface="Bookman Old Style" pitchFamily="18" charset="0"/>
              </a:rPr>
              <a:t> se </a:t>
            </a:r>
            <a:r>
              <a:rPr lang="en-US" sz="2000" b="1" i="1" dirty="0" err="1" smtClean="0">
                <a:latin typeface="Bookman Old Style" pitchFamily="18" charset="0"/>
              </a:rPr>
              <a:t>reconhece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ser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tal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pela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evidência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ou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seja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evitar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acuradamente</a:t>
            </a:r>
            <a:r>
              <a:rPr lang="en-US" sz="2000" b="1" i="1" dirty="0" smtClean="0">
                <a:latin typeface="Bookman Old Style" pitchFamily="18" charset="0"/>
              </a:rPr>
              <a:t> a </a:t>
            </a:r>
            <a:r>
              <a:rPr lang="en-US" sz="2000" b="1" i="1" dirty="0" err="1" smtClean="0">
                <a:latin typeface="Bookman Old Style" pitchFamily="18" charset="0"/>
              </a:rPr>
              <a:t>precipitação</a:t>
            </a:r>
            <a:r>
              <a:rPr lang="en-US" sz="2000" b="1" i="1" dirty="0" smtClean="0">
                <a:latin typeface="Bookman Old Style" pitchFamily="18" charset="0"/>
              </a:rPr>
              <a:t> e a </a:t>
            </a:r>
            <a:r>
              <a:rPr lang="en-US" sz="2000" b="1" i="1" dirty="0" err="1" smtClean="0">
                <a:latin typeface="Bookman Old Style" pitchFamily="18" charset="0"/>
              </a:rPr>
              <a:t>prevenção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assim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como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nunca</a:t>
            </a:r>
            <a:r>
              <a:rPr lang="en-US" sz="2000" b="1" i="1" dirty="0" smtClean="0">
                <a:latin typeface="Bookman Old Style" pitchFamily="18" charset="0"/>
              </a:rPr>
              <a:t> se </a:t>
            </a:r>
            <a:r>
              <a:rPr lang="en-US" sz="2000" b="1" i="1" dirty="0" err="1" smtClean="0">
                <a:latin typeface="Bookman Old Style" pitchFamily="18" charset="0"/>
              </a:rPr>
              <a:t>deve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abranger</a:t>
            </a:r>
            <a:r>
              <a:rPr lang="en-US" sz="2000" b="1" i="1" dirty="0" smtClean="0">
                <a:latin typeface="Bookman Old Style" pitchFamily="18" charset="0"/>
              </a:rPr>
              <a:t> entre </a:t>
            </a:r>
            <a:r>
              <a:rPr lang="en-US" sz="2000" b="1" i="1" dirty="0" err="1" smtClean="0">
                <a:latin typeface="Bookman Old Style" pitchFamily="18" charset="0"/>
              </a:rPr>
              <a:t>nossos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juízos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aquilo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que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não</a:t>
            </a:r>
            <a:r>
              <a:rPr lang="en-US" sz="2000" b="1" i="1" dirty="0" smtClean="0">
                <a:latin typeface="Bookman Old Style" pitchFamily="18" charset="0"/>
              </a:rPr>
              <a:t> se </a:t>
            </a:r>
            <a:r>
              <a:rPr lang="en-US" sz="2000" b="1" i="1" dirty="0" err="1" smtClean="0">
                <a:latin typeface="Bookman Old Style" pitchFamily="18" charset="0"/>
              </a:rPr>
              <a:t>apresente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tão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clara</a:t>
            </a:r>
            <a:r>
              <a:rPr lang="en-US" sz="2000" b="1" i="1" dirty="0" smtClean="0">
                <a:latin typeface="Bookman Old Style" pitchFamily="18" charset="0"/>
              </a:rPr>
              <a:t> e </a:t>
            </a:r>
            <a:r>
              <a:rPr lang="en-US" sz="2000" b="1" i="1" dirty="0" err="1" smtClean="0">
                <a:latin typeface="Bookman Old Style" pitchFamily="18" charset="0"/>
              </a:rPr>
              <a:t>distintamente</a:t>
            </a:r>
            <a:r>
              <a:rPr lang="en-US" sz="2000" b="1" i="1" dirty="0" smtClean="0">
                <a:latin typeface="Bookman Old Style" pitchFamily="18" charset="0"/>
              </a:rPr>
              <a:t> à </a:t>
            </a:r>
            <a:r>
              <a:rPr lang="en-US" sz="2000" b="1" i="1" dirty="0" err="1" smtClean="0">
                <a:latin typeface="Bookman Old Style" pitchFamily="18" charset="0"/>
              </a:rPr>
              <a:t>nossa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inteligência</a:t>
            </a:r>
            <a:r>
              <a:rPr lang="en-US" sz="2000" b="1" i="1" dirty="0" smtClean="0">
                <a:latin typeface="Bookman Old Style" pitchFamily="18" charset="0"/>
              </a:rPr>
              <a:t> a </a:t>
            </a:r>
            <a:r>
              <a:rPr lang="en-US" sz="2000" b="1" i="1" dirty="0" err="1" smtClean="0">
                <a:latin typeface="Bookman Old Style" pitchFamily="18" charset="0"/>
              </a:rPr>
              <a:t>ponto</a:t>
            </a:r>
            <a:r>
              <a:rPr lang="en-US" sz="2000" b="1" i="1" dirty="0" smtClean="0">
                <a:latin typeface="Bookman Old Style" pitchFamily="18" charset="0"/>
              </a:rPr>
              <a:t> de </a:t>
            </a:r>
            <a:r>
              <a:rPr lang="en-US" sz="2000" b="1" i="1" dirty="0" err="1" smtClean="0">
                <a:latin typeface="Bookman Old Style" pitchFamily="18" charset="0"/>
              </a:rPr>
              <a:t>excluir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qualquer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possibilidade</a:t>
            </a:r>
            <a:r>
              <a:rPr lang="en-US" sz="2000" b="1" i="1" dirty="0" smtClean="0">
                <a:latin typeface="Bookman Old Style" pitchFamily="18" charset="0"/>
              </a:rPr>
              <a:t> de </a:t>
            </a:r>
            <a:r>
              <a:rPr lang="en-US" sz="2000" b="1" i="1" dirty="0" err="1" smtClean="0">
                <a:latin typeface="Bookman Old Style" pitchFamily="18" charset="0"/>
              </a:rPr>
              <a:t>dúvida</a:t>
            </a:r>
            <a:r>
              <a:rPr lang="en-US" sz="2000" b="1" i="1" dirty="0" smtClean="0">
                <a:latin typeface="Bookman Old Style" pitchFamily="18" charset="0"/>
              </a:rPr>
              <a:t>”.</a:t>
            </a:r>
            <a:endParaRPr lang="en-US" b="1" i="1" dirty="0" smtClean="0">
              <a:latin typeface="Bookman Old Style" pitchFamily="1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6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Berlin Sans FB Demi" pitchFamily="34" charset="0"/>
              </a:rPr>
              <a:t>As </a:t>
            </a:r>
            <a:r>
              <a:rPr lang="en-US" sz="2800" dirty="0" err="1" smtClean="0">
                <a:latin typeface="Berlin Sans FB Demi" pitchFamily="34" charset="0"/>
              </a:rPr>
              <a:t>Regras</a:t>
            </a:r>
            <a:r>
              <a:rPr lang="en-US" sz="2800" dirty="0" smtClean="0">
                <a:latin typeface="Berlin Sans FB Demi" pitchFamily="34" charset="0"/>
              </a:rPr>
              <a:t> do </a:t>
            </a:r>
            <a:r>
              <a:rPr lang="en-US" sz="2800" dirty="0" err="1" smtClean="0">
                <a:latin typeface="Berlin Sans FB Demi" pitchFamily="34" charset="0"/>
              </a:rPr>
              <a:t>Método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erlin Sans FB Demi" pitchFamily="34" charset="0"/>
              </a:rPr>
              <a:t>	</a:t>
            </a:r>
            <a:r>
              <a:rPr lang="en-US" sz="2000" dirty="0" smtClean="0">
                <a:latin typeface="Berlin Sans FB Demi" pitchFamily="34" charset="0"/>
              </a:rPr>
              <a:t>a) </a:t>
            </a:r>
            <a:r>
              <a:rPr lang="en-US" sz="2000" dirty="0" err="1" smtClean="0">
                <a:latin typeface="Berlin Sans FB Demi" pitchFamily="34" charset="0"/>
              </a:rPr>
              <a:t>Segunda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err="1" smtClean="0">
                <a:latin typeface="Berlin Sans FB Demi" pitchFamily="34" charset="0"/>
              </a:rPr>
              <a:t>regra</a:t>
            </a:r>
            <a:r>
              <a:rPr lang="en-US" sz="2000" dirty="0" smtClean="0">
                <a:latin typeface="Berlin Sans FB Demi" pitchFamily="34" charset="0"/>
              </a:rPr>
              <a:t>: - </a:t>
            </a:r>
            <a:r>
              <a:rPr lang="en-US" sz="2000" dirty="0" smtClean="0">
                <a:latin typeface="Arial Rounded MT Bold" pitchFamily="34" charset="0"/>
              </a:rPr>
              <a:t>a </a:t>
            </a:r>
            <a:r>
              <a:rPr lang="en-US" sz="2000" dirty="0" err="1" smtClean="0">
                <a:latin typeface="Arial Rounded MT Bold" pitchFamily="34" charset="0"/>
              </a:rPr>
              <a:t>análise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Bookman Old Style" pitchFamily="18" charset="0"/>
              </a:rPr>
              <a:t>“</a:t>
            </a:r>
            <a:r>
              <a:rPr lang="en-US" sz="2000" b="1" i="1" dirty="0" err="1" smtClean="0">
                <a:latin typeface="Bookman Old Style" pitchFamily="18" charset="0"/>
              </a:rPr>
              <a:t>Dividir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cada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problema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que</a:t>
            </a:r>
            <a:r>
              <a:rPr lang="en-US" sz="2000" b="1" i="1" dirty="0" smtClean="0">
                <a:latin typeface="Bookman Old Style" pitchFamily="18" charset="0"/>
              </a:rPr>
              <a:t> se </a:t>
            </a:r>
            <a:r>
              <a:rPr lang="en-US" sz="2000" b="1" i="1" dirty="0" err="1" smtClean="0">
                <a:latin typeface="Bookman Old Style" pitchFamily="18" charset="0"/>
              </a:rPr>
              <a:t>estuda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em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tantas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partes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menores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quantas</a:t>
            </a:r>
            <a:r>
              <a:rPr lang="en-US" sz="2000" b="1" i="1" dirty="0" smtClean="0">
                <a:latin typeface="Bookman Old Style" pitchFamily="18" charset="0"/>
              </a:rPr>
              <a:t> for </a:t>
            </a:r>
            <a:r>
              <a:rPr lang="en-US" sz="2000" b="1" i="1" dirty="0" err="1" smtClean="0">
                <a:latin typeface="Bookman Old Style" pitchFamily="18" charset="0"/>
              </a:rPr>
              <a:t>possível</a:t>
            </a:r>
            <a:r>
              <a:rPr lang="en-US" sz="2000" b="1" i="1" dirty="0" smtClean="0">
                <a:latin typeface="Bookman Old Style" pitchFamily="18" charset="0"/>
              </a:rPr>
              <a:t> e </a:t>
            </a:r>
            <a:r>
              <a:rPr lang="en-US" sz="2000" b="1" i="1" dirty="0" err="1" smtClean="0">
                <a:latin typeface="Bookman Old Style" pitchFamily="18" charset="0"/>
              </a:rPr>
              <a:t>necessário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para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melhor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resolvê</a:t>
            </a:r>
            <a:r>
              <a:rPr lang="en-US" sz="2000" b="1" i="1" dirty="0" smtClean="0">
                <a:latin typeface="Bookman Old Style" pitchFamily="18" charset="0"/>
              </a:rPr>
              <a:t>-lo”.</a:t>
            </a:r>
            <a:endParaRPr lang="en-US" b="1" i="1" dirty="0" smtClean="0">
              <a:latin typeface="Bookman Old Style" pitchFamily="1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4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60007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Sistema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Filos</a:t>
            </a:r>
            <a:r>
              <a:rPr lang="en-US" altLang="ja-JP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8" charset="0"/>
              </a:rPr>
              <a:t>ófico</a:t>
            </a:r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folHlink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3400" y="1219200"/>
            <a:ext cx="8001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O M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8" charset="0"/>
              </a:rPr>
              <a:t>ÉTODO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Berlin Sans FB Demi" pitchFamily="34" charset="0"/>
              </a:rPr>
              <a:t>As </a:t>
            </a:r>
            <a:r>
              <a:rPr lang="en-US" sz="2800" dirty="0" err="1" smtClean="0">
                <a:latin typeface="Berlin Sans FB Demi" pitchFamily="34" charset="0"/>
              </a:rPr>
              <a:t>Regras</a:t>
            </a:r>
            <a:r>
              <a:rPr lang="en-US" sz="2800" dirty="0" smtClean="0">
                <a:latin typeface="Berlin Sans FB Demi" pitchFamily="34" charset="0"/>
              </a:rPr>
              <a:t> do </a:t>
            </a:r>
            <a:r>
              <a:rPr lang="en-US" sz="2800" dirty="0" err="1" smtClean="0">
                <a:latin typeface="Berlin Sans FB Demi" pitchFamily="34" charset="0"/>
              </a:rPr>
              <a:t>Método</a:t>
            </a:r>
            <a:r>
              <a:rPr lang="en-US" dirty="0" smtClean="0">
                <a:latin typeface="Berlin Sans FB Demi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erlin Sans FB Demi" pitchFamily="34" charset="0"/>
              </a:rPr>
              <a:t>	</a:t>
            </a:r>
            <a:r>
              <a:rPr lang="en-US" sz="2000" dirty="0" smtClean="0">
                <a:latin typeface="Berlin Sans FB Demi" pitchFamily="34" charset="0"/>
              </a:rPr>
              <a:t>a) Terceira </a:t>
            </a:r>
            <a:r>
              <a:rPr lang="en-US" sz="2000" dirty="0" err="1" smtClean="0">
                <a:latin typeface="Berlin Sans FB Demi" pitchFamily="34" charset="0"/>
              </a:rPr>
              <a:t>regra</a:t>
            </a:r>
            <a:r>
              <a:rPr lang="en-US" sz="2000" dirty="0" smtClean="0">
                <a:latin typeface="Berlin Sans FB Demi" pitchFamily="34" charset="0"/>
              </a:rPr>
              <a:t>: - </a:t>
            </a:r>
            <a:r>
              <a:rPr lang="en-US" sz="2000" dirty="0" smtClean="0">
                <a:latin typeface="Arial Rounded MT Bold" pitchFamily="34" charset="0"/>
              </a:rPr>
              <a:t>a </a:t>
            </a:r>
            <a:r>
              <a:rPr lang="en-US" sz="2000" dirty="0" err="1" smtClean="0">
                <a:latin typeface="Arial Rounded MT Bold" pitchFamily="34" charset="0"/>
              </a:rPr>
              <a:t>síntese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i="1" dirty="0" smtClean="0">
                <a:latin typeface="Bookman Old Style" pitchFamily="18" charset="0"/>
              </a:rPr>
              <a:t>“</a:t>
            </a:r>
            <a:r>
              <a:rPr lang="en-US" sz="2000" b="1" i="1" dirty="0" err="1" smtClean="0">
                <a:latin typeface="Bookman Old Style" pitchFamily="18" charset="0"/>
              </a:rPr>
              <a:t>Conduzir</a:t>
            </a:r>
            <a:r>
              <a:rPr lang="en-US" sz="2000" b="1" i="1" dirty="0" smtClean="0">
                <a:latin typeface="Bookman Old Style" pitchFamily="18" charset="0"/>
              </a:rPr>
              <a:t> com </a:t>
            </a:r>
            <a:r>
              <a:rPr lang="en-US" sz="2000" b="1" i="1" dirty="0" err="1" smtClean="0">
                <a:latin typeface="Bookman Old Style" pitchFamily="18" charset="0"/>
              </a:rPr>
              <a:t>ordem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meus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pensamentos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começando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pelos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objetos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mais</a:t>
            </a:r>
            <a:r>
              <a:rPr lang="en-US" sz="2000" b="1" i="1" dirty="0" smtClean="0">
                <a:latin typeface="Bookman Old Style" pitchFamily="18" charset="0"/>
              </a:rPr>
              <a:t> simples e </a:t>
            </a:r>
            <a:r>
              <a:rPr lang="en-US" sz="2000" b="1" i="1" dirty="0" err="1" smtClean="0">
                <a:latin typeface="Bookman Old Style" pitchFamily="18" charset="0"/>
              </a:rPr>
              <a:t>mais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fáceis</a:t>
            </a:r>
            <a:r>
              <a:rPr lang="en-US" sz="2000" b="1" i="1" dirty="0" smtClean="0">
                <a:latin typeface="Bookman Old Style" pitchFamily="18" charset="0"/>
              </a:rPr>
              <a:t> de </a:t>
            </a:r>
            <a:r>
              <a:rPr lang="en-US" sz="2000" b="1" i="1" dirty="0" err="1" smtClean="0">
                <a:latin typeface="Bookman Old Style" pitchFamily="18" charset="0"/>
              </a:rPr>
              <a:t>conhecer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para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elevar</a:t>
            </a:r>
            <a:r>
              <a:rPr lang="en-US" sz="2000" b="1" i="1" dirty="0" smtClean="0">
                <a:latin typeface="Bookman Old Style" pitchFamily="18" charset="0"/>
              </a:rPr>
              <a:t>-se, </a:t>
            </a:r>
            <a:r>
              <a:rPr lang="en-US" sz="2000" b="1" i="1" dirty="0" err="1" smtClean="0">
                <a:latin typeface="Bookman Old Style" pitchFamily="18" charset="0"/>
              </a:rPr>
              <a:t>pouco</a:t>
            </a:r>
            <a:r>
              <a:rPr lang="en-US" sz="2000" b="1" i="1" dirty="0" smtClean="0">
                <a:latin typeface="Bookman Old Style" pitchFamily="18" charset="0"/>
              </a:rPr>
              <a:t> a </a:t>
            </a:r>
            <a:r>
              <a:rPr lang="en-US" sz="2000" b="1" i="1" dirty="0" err="1" smtClean="0">
                <a:latin typeface="Bookman Old Style" pitchFamily="18" charset="0"/>
              </a:rPr>
              <a:t>pouco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como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por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degraus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até</a:t>
            </a:r>
            <a:r>
              <a:rPr lang="en-US" sz="2000" b="1" i="1" dirty="0" smtClean="0">
                <a:latin typeface="Bookman Old Style" pitchFamily="18" charset="0"/>
              </a:rPr>
              <a:t> o </a:t>
            </a:r>
            <a:r>
              <a:rPr lang="en-US" sz="2000" b="1" i="1" dirty="0" err="1" smtClean="0">
                <a:latin typeface="Bookman Old Style" pitchFamily="18" charset="0"/>
              </a:rPr>
              <a:t>conhecimento</a:t>
            </a:r>
            <a:r>
              <a:rPr lang="en-US" sz="2000" b="1" i="1" dirty="0" smtClean="0">
                <a:latin typeface="Bookman Old Style" pitchFamily="18" charset="0"/>
              </a:rPr>
              <a:t> dos </a:t>
            </a:r>
            <a:r>
              <a:rPr lang="en-US" sz="2000" b="1" i="1" dirty="0" err="1" smtClean="0">
                <a:latin typeface="Bookman Old Style" pitchFamily="18" charset="0"/>
              </a:rPr>
              <a:t>mais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complexos</a:t>
            </a:r>
            <a:r>
              <a:rPr lang="en-US" sz="2000" b="1" i="1" dirty="0" smtClean="0">
                <a:latin typeface="Bookman Old Style" pitchFamily="18" charset="0"/>
              </a:rPr>
              <a:t>, </a:t>
            </a:r>
            <a:r>
              <a:rPr lang="en-US" sz="2000" b="1" i="1" dirty="0" err="1" smtClean="0">
                <a:latin typeface="Bookman Old Style" pitchFamily="18" charset="0"/>
              </a:rPr>
              <a:t>supondo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uma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ordem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também</a:t>
            </a:r>
            <a:r>
              <a:rPr lang="en-US" sz="2000" b="1" i="1" dirty="0" smtClean="0">
                <a:latin typeface="Bookman Old Style" pitchFamily="18" charset="0"/>
              </a:rPr>
              <a:t> entre </a:t>
            </a:r>
            <a:r>
              <a:rPr lang="en-US" sz="2000" b="1" i="1" dirty="0" err="1" smtClean="0">
                <a:latin typeface="Bookman Old Style" pitchFamily="18" charset="0"/>
              </a:rPr>
              <a:t>aqueles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nos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quais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uns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não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porcedem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naturalmente</a:t>
            </a:r>
            <a:r>
              <a:rPr lang="en-US" sz="2000" b="1" i="1" dirty="0" smtClean="0">
                <a:latin typeface="Bookman Old Style" pitchFamily="18" charset="0"/>
              </a:rPr>
              <a:t> </a:t>
            </a:r>
            <a:r>
              <a:rPr lang="en-US" sz="2000" b="1" i="1" dirty="0" err="1" smtClean="0">
                <a:latin typeface="Bookman Old Style" pitchFamily="18" charset="0"/>
              </a:rPr>
              <a:t>aos</a:t>
            </a:r>
            <a:r>
              <a:rPr lang="en-US" sz="2000" b="1" i="1" dirty="0" smtClean="0">
                <a:latin typeface="Bookman Old Style" pitchFamily="18" charset="0"/>
              </a:rPr>
              <a:t> outros”.</a:t>
            </a:r>
            <a:endParaRPr lang="en-US" b="1" i="1" dirty="0" smtClean="0">
              <a:latin typeface="Bookman Old Style" pitchFamily="1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533400" y="1"/>
            <a:ext cx="838200" cy="838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" charset="-128"/>
            </a:endParaRPr>
          </a:p>
        </p:txBody>
      </p:sp>
      <p:pic>
        <p:nvPicPr>
          <p:cNvPr id="1026" name="Picture 2" descr="http://www.filosofia.com.br/figuras/biblioteca/Descar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" y="47776"/>
            <a:ext cx="779140" cy="742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7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1042</TotalTime>
  <Words>1144</Words>
  <Application>Microsoft Macintosh PowerPoint</Application>
  <PresentationFormat>On-screen Show (4:3)</PresentationFormat>
  <Paragraphs>150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Soter Schiller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Soter</dc:creator>
  <cp:lastModifiedBy>Irineu</cp:lastModifiedBy>
  <cp:revision>76</cp:revision>
  <dcterms:modified xsi:type="dcterms:W3CDTF">2015-09-27T11:28:49Z</dcterms:modified>
</cp:coreProperties>
</file>