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94" r:id="rId3"/>
    <p:sldId id="295" r:id="rId4"/>
    <p:sldId id="296" r:id="rId5"/>
    <p:sldId id="297" r:id="rId6"/>
    <p:sldId id="298" r:id="rId7"/>
    <p:sldId id="299" r:id="rId8"/>
    <p:sldId id="300" r:id="rId9"/>
    <p:sldId id="257" r:id="rId10"/>
    <p:sldId id="258" r:id="rId11"/>
    <p:sldId id="276" r:id="rId12"/>
    <p:sldId id="278" r:id="rId13"/>
    <p:sldId id="279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304" r:id="rId26"/>
    <p:sldId id="292" r:id="rId27"/>
    <p:sldId id="280" r:id="rId28"/>
    <p:sldId id="301" r:id="rId29"/>
    <p:sldId id="302" r:id="rId30"/>
    <p:sldId id="303" r:id="rId31"/>
    <p:sldId id="293" r:id="rId32"/>
  </p:sldIdLst>
  <p:sldSz cx="9144000" cy="6858000" type="screen4x3"/>
  <p:notesSz cx="6858000" cy="97139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Títu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ço Reservado para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2ED60-FF3F-45CB-8B84-FF2546973DE1}" type="datetimeFigureOut">
              <a:rPr lang="pt-BR" smtClean="0"/>
              <a:pPr/>
              <a:t>29/07/2017</a:t>
            </a:fld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22208A-CAAF-4A2B-8C41-1AEF3D0E697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2ED60-FF3F-45CB-8B84-FF2546973DE1}" type="datetimeFigureOut">
              <a:rPr lang="pt-BR" smtClean="0"/>
              <a:pPr/>
              <a:t>29/07/2017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208A-CAAF-4A2B-8C41-1AEF3D0E69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2ED60-FF3F-45CB-8B84-FF2546973DE1}" type="datetimeFigureOut">
              <a:rPr lang="pt-BR" smtClean="0"/>
              <a:pPr/>
              <a:t>29/07/2017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208A-CAAF-4A2B-8C41-1AEF3D0E69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152ED60-FF3F-45CB-8B84-FF2546973DE1}" type="datetimeFigureOut">
              <a:rPr lang="pt-BR" smtClean="0"/>
              <a:pPr/>
              <a:t>29/07/2017</a:t>
            </a:fld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522208A-CAAF-4A2B-8C41-1AEF3D0E697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6" name="Espaço Reservado para Rodapé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2ED60-FF3F-45CB-8B84-FF2546973DE1}" type="datetimeFigureOut">
              <a:rPr lang="pt-BR" smtClean="0"/>
              <a:pPr/>
              <a:t>29/07/2017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208A-CAAF-4A2B-8C41-1AEF3D0E697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2ED60-FF3F-45CB-8B84-FF2546973DE1}" type="datetimeFigureOut">
              <a:rPr lang="pt-BR" smtClean="0"/>
              <a:pPr/>
              <a:t>29/07/2017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208A-CAAF-4A2B-8C41-1AEF3D0E697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208A-CAAF-4A2B-8C41-1AEF3D0E697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2ED60-FF3F-45CB-8B84-FF2546973DE1}" type="datetimeFigureOut">
              <a:rPr lang="pt-BR" smtClean="0"/>
              <a:pPr/>
              <a:t>29/07/2017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32" name="Espaço Reservado para Conteúd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4" name="Espaço Reservado para Conteúd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2ED60-FF3F-45CB-8B84-FF2546973DE1}" type="datetimeFigureOut">
              <a:rPr lang="pt-BR" smtClean="0"/>
              <a:pPr/>
              <a:t>29/07/2017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208A-CAAF-4A2B-8C41-1AEF3D0E697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2ED60-FF3F-45CB-8B84-FF2546973DE1}" type="datetimeFigureOut">
              <a:rPr lang="pt-BR" smtClean="0"/>
              <a:pPr/>
              <a:t>29/07/2017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208A-CAAF-4A2B-8C41-1AEF3D0E69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ço Reservado para Conteúd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31" name="Títu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152ED60-FF3F-45CB-8B84-FF2546973DE1}" type="datetimeFigureOut">
              <a:rPr lang="pt-BR" smtClean="0"/>
              <a:pPr/>
              <a:t>29/07/2017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522208A-CAAF-4A2B-8C41-1AEF3D0E697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2ED60-FF3F-45CB-8B84-FF2546973DE1}" type="datetimeFigureOut">
              <a:rPr lang="pt-BR" smtClean="0"/>
              <a:pPr/>
              <a:t>29/07/2017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22208A-CAAF-4A2B-8C41-1AEF3D0E697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152ED60-FF3F-45CB-8B84-FF2546973DE1}" type="datetimeFigureOut">
              <a:rPr lang="pt-BR" smtClean="0"/>
              <a:pPr/>
              <a:t>29/07/2017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522208A-CAAF-4A2B-8C41-1AEF3D0E697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sz="2800" dirty="0" smtClean="0"/>
              <a:t>30.07.17</a:t>
            </a:r>
          </a:p>
          <a:p>
            <a:endParaRPr lang="pt-BR" sz="2800" dirty="0"/>
          </a:p>
          <a:p>
            <a:r>
              <a:rPr lang="pt-BR" sz="2800" dirty="0" smtClean="0"/>
              <a:t>Prof. Daniel Luiz </a:t>
            </a:r>
            <a:endParaRPr lang="pt-BR" sz="2800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Estágio Pastoral</a:t>
            </a:r>
            <a:endParaRPr lang="pt-BR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921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214414" y="1571612"/>
            <a:ext cx="7472386" cy="4881724"/>
          </a:xfrm>
        </p:spPr>
        <p:txBody>
          <a:bodyPr>
            <a:normAutofit/>
          </a:bodyPr>
          <a:lstStyle/>
          <a:p>
            <a:pPr algn="just"/>
            <a:endParaRPr lang="pt-BR" dirty="0" smtClean="0"/>
          </a:p>
          <a:p>
            <a:pPr marL="0" indent="0" algn="just">
              <a:buNone/>
            </a:pPr>
            <a:r>
              <a:rPr lang="pt-BR" b="1" dirty="0" smtClean="0"/>
              <a:t>É o agir da Igreja no mundo!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Modelo de pastor no AT: </a:t>
            </a:r>
            <a:r>
              <a:rPr lang="pt-BR" dirty="0" err="1" smtClean="0"/>
              <a:t>Iahweh</a:t>
            </a:r>
            <a:endParaRPr lang="pt-BR" dirty="0" smtClean="0"/>
          </a:p>
          <a:p>
            <a:pPr marL="0" indent="0" algn="just">
              <a:buNone/>
            </a:pPr>
            <a:r>
              <a:rPr lang="pt-BR" dirty="0" err="1" smtClean="0"/>
              <a:t>Sl</a:t>
            </a:r>
            <a:r>
              <a:rPr lang="pt-BR" dirty="0" smtClean="0"/>
              <a:t> 22(23)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Modelo de pastor no NT: Jesus</a:t>
            </a:r>
          </a:p>
          <a:p>
            <a:pPr marL="0" indent="0" algn="just">
              <a:buNone/>
            </a:pPr>
            <a:r>
              <a:rPr lang="pt-BR" dirty="0" err="1" smtClean="0"/>
              <a:t>Lc</a:t>
            </a:r>
            <a:r>
              <a:rPr lang="pt-BR" dirty="0" smtClean="0"/>
              <a:t> 15,4-7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50912"/>
          </a:xfrm>
        </p:spPr>
        <p:txBody>
          <a:bodyPr/>
          <a:lstStyle/>
          <a:p>
            <a:pPr algn="ctr"/>
            <a:r>
              <a:rPr lang="pt-BR" b="1" dirty="0" smtClean="0"/>
              <a:t>O que é pastoral?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xmlns="" val="430194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428728" y="2143116"/>
            <a:ext cx="7258072" cy="39528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3600" dirty="0" smtClean="0"/>
              <a:t>Ação pensada</a:t>
            </a:r>
          </a:p>
          <a:p>
            <a:pPr marL="0" indent="0">
              <a:buNone/>
            </a:pPr>
            <a:r>
              <a:rPr lang="pt-BR" sz="3600" dirty="0" smtClean="0"/>
              <a:t>Refletida</a:t>
            </a:r>
          </a:p>
          <a:p>
            <a:pPr marL="0" indent="0">
              <a:buNone/>
            </a:pPr>
            <a:r>
              <a:rPr lang="pt-BR" sz="3600" dirty="0" smtClean="0"/>
              <a:t>Planejada</a:t>
            </a:r>
          </a:p>
          <a:p>
            <a:pPr marL="0" indent="0">
              <a:buNone/>
            </a:pPr>
            <a:r>
              <a:rPr lang="pt-BR" sz="3600" dirty="0" smtClean="0"/>
              <a:t>Executada </a:t>
            </a:r>
          </a:p>
          <a:p>
            <a:pPr marL="0" indent="0">
              <a:buNone/>
            </a:pPr>
            <a:r>
              <a:rPr lang="pt-BR" sz="3600" dirty="0" smtClean="0"/>
              <a:t>Avaliada</a:t>
            </a:r>
            <a:endParaRPr lang="pt-BR" sz="36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que é pastoral?</a:t>
            </a:r>
          </a:p>
        </p:txBody>
      </p:sp>
    </p:spTree>
    <p:extLst>
      <p:ext uri="{BB962C8B-B14F-4D97-AF65-F5344CB8AC3E}">
        <p14:creationId xmlns:p14="http://schemas.microsoft.com/office/powerpoint/2010/main" xmlns="" val="3843467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07160"/>
          </a:xfrm>
        </p:spPr>
        <p:txBody>
          <a:bodyPr>
            <a:normAutofit/>
          </a:bodyPr>
          <a:lstStyle/>
          <a:p>
            <a:r>
              <a:rPr lang="pt-BR" sz="3600" dirty="0" smtClean="0"/>
              <a:t>Movida pela fé</a:t>
            </a:r>
          </a:p>
          <a:p>
            <a:r>
              <a:rPr lang="pt-BR" sz="3600" dirty="0" smtClean="0"/>
              <a:t>Sustentada pela graça</a:t>
            </a:r>
          </a:p>
          <a:p>
            <a:r>
              <a:rPr lang="pt-BR" sz="3600" dirty="0" smtClean="0"/>
              <a:t>Dinamizada pelo Espírito Santo</a:t>
            </a:r>
          </a:p>
          <a:p>
            <a:r>
              <a:rPr lang="pt-BR" sz="3600" dirty="0" smtClean="0"/>
              <a:t>Realizada por pessoas humanas</a:t>
            </a:r>
          </a:p>
          <a:p>
            <a:pPr marL="365760" lvl="1" indent="0">
              <a:buNone/>
            </a:pPr>
            <a:r>
              <a:rPr lang="pt-BR" sz="2800" dirty="0" smtClean="0"/>
              <a:t>Por isso é ação pensada e refletida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 ação pastoral é: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17016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31096"/>
          </a:xfrm>
        </p:spPr>
        <p:txBody>
          <a:bodyPr>
            <a:noAutofit/>
          </a:bodyPr>
          <a:lstStyle/>
          <a:p>
            <a:r>
              <a:rPr lang="pt-BR" sz="3500" dirty="0" smtClean="0"/>
              <a:t>Planejar é </a:t>
            </a:r>
            <a:r>
              <a:rPr lang="pt-BR" sz="3500" u="sng" dirty="0" smtClean="0"/>
              <a:t>organizar a ação</a:t>
            </a:r>
            <a:r>
              <a:rPr lang="pt-BR" sz="3500" dirty="0" smtClean="0"/>
              <a:t>;</a:t>
            </a:r>
          </a:p>
          <a:p>
            <a:endParaRPr lang="pt-BR" sz="3500" dirty="0" smtClean="0"/>
          </a:p>
          <a:p>
            <a:r>
              <a:rPr lang="pt-BR" sz="3500" dirty="0" smtClean="0"/>
              <a:t>É prever aonde se quer chegar, </a:t>
            </a:r>
            <a:r>
              <a:rPr lang="pt-BR" sz="3500" u="sng" dirty="0" smtClean="0"/>
              <a:t>estabelecer objetivos, projetar o futuro</a:t>
            </a:r>
            <a:r>
              <a:rPr lang="pt-BR" sz="3500" dirty="0" smtClean="0"/>
              <a:t>.</a:t>
            </a:r>
            <a:endParaRPr lang="pt-BR" sz="35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1244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que é planejar? </a:t>
            </a:r>
            <a:b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2254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10074"/>
          </a:xfrm>
        </p:spPr>
        <p:txBody>
          <a:bodyPr>
            <a:normAutofit/>
          </a:bodyPr>
          <a:lstStyle/>
          <a:p>
            <a:r>
              <a:rPr lang="pt-BR" sz="3200" dirty="0" smtClean="0"/>
              <a:t>Planejar é procurar realizar </a:t>
            </a:r>
            <a:r>
              <a:rPr lang="pt-BR" sz="3200" u="sng" dirty="0" smtClean="0"/>
              <a:t>ações eficazes</a:t>
            </a:r>
            <a:r>
              <a:rPr lang="pt-BR" sz="3200" dirty="0" smtClean="0"/>
              <a:t>, e não simplesmente eficientes.</a:t>
            </a:r>
          </a:p>
          <a:p>
            <a:endParaRPr lang="pt-BR" sz="3200" dirty="0" smtClean="0"/>
          </a:p>
          <a:p>
            <a:pPr lvl="1"/>
            <a:r>
              <a:rPr lang="pt-BR" sz="3200" dirty="0" smtClean="0"/>
              <a:t>Ação eficiente: bem feita</a:t>
            </a:r>
          </a:p>
          <a:p>
            <a:pPr lvl="1"/>
            <a:r>
              <a:rPr lang="pt-BR" sz="3200" dirty="0" smtClean="0"/>
              <a:t>Ação eficaz: além de bem feita, incide na realidade.</a:t>
            </a:r>
            <a:endParaRPr lang="pt-BR" sz="32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que é planejar? </a:t>
            </a:r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000660"/>
          </a:xfrm>
        </p:spPr>
        <p:txBody>
          <a:bodyPr/>
          <a:lstStyle/>
          <a:p>
            <a:r>
              <a:rPr lang="pt-BR" dirty="0" smtClean="0"/>
              <a:t>Três razões devem nos levar a buscar sempre realizar um bom planejamento:</a:t>
            </a:r>
          </a:p>
          <a:p>
            <a:endParaRPr lang="pt-BR" dirty="0" smtClean="0"/>
          </a:p>
          <a:p>
            <a:pPr marL="822960" lvl="1" indent="-457200">
              <a:buAutoNum type="arabicPeriod"/>
            </a:pPr>
            <a:r>
              <a:rPr lang="pt-BR" sz="2600" dirty="0" smtClean="0"/>
              <a:t>Queremos uma ação não só eficiente, mas eficaz.</a:t>
            </a:r>
          </a:p>
          <a:p>
            <a:pPr marL="822960" lvl="1" indent="-457200">
              <a:buAutoNum type="arabicPeriod"/>
            </a:pPr>
            <a:r>
              <a:rPr lang="pt-BR" sz="2600" dirty="0" smtClean="0"/>
              <a:t>Quase sempre agimos com uma escassez de recursos. Quanto menos recursos, mais planejadas devem ser as ações. Caso contrário, desperdiçamos os poucos recursos. </a:t>
            </a:r>
          </a:p>
          <a:p>
            <a:pPr marL="822960" lvl="1" indent="-457200">
              <a:buAutoNum type="arabicPeriod"/>
            </a:pPr>
            <a:r>
              <a:rPr lang="pt-BR" sz="2600" dirty="0" smtClean="0"/>
              <a:t>Os problemas enfrentados na prática pastoral é cada vez mais complexo.</a:t>
            </a:r>
            <a:endParaRPr lang="pt-BR" sz="26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que é planejar? 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A finalidade da ação pastoral planejada é a transformação do mundo:</a:t>
            </a:r>
          </a:p>
          <a:p>
            <a:pPr>
              <a:buNone/>
            </a:pPr>
            <a:endParaRPr lang="pt-BR" sz="2800" dirty="0" smtClean="0"/>
          </a:p>
          <a:p>
            <a:pPr lvl="1"/>
            <a:r>
              <a:rPr lang="pt-BR" sz="2800" dirty="0" smtClean="0"/>
              <a:t>De situações de pecado, para situações de graça;</a:t>
            </a:r>
          </a:p>
          <a:p>
            <a:pPr lvl="1"/>
            <a:r>
              <a:rPr lang="pt-BR" sz="2800" dirty="0" smtClean="0"/>
              <a:t>De situações de injustiça, para situações de justiça;</a:t>
            </a:r>
          </a:p>
          <a:p>
            <a:pPr lvl="1"/>
            <a:r>
              <a:rPr lang="pt-BR" sz="2800" dirty="0" smtClean="0"/>
              <a:t>De situações de morte, para situações de vida.</a:t>
            </a:r>
            <a:endParaRPr lang="pt-BR" sz="28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que planejar?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714348" y="1524000"/>
            <a:ext cx="7786742" cy="4572000"/>
          </a:xfrm>
        </p:spPr>
        <p:txBody>
          <a:bodyPr>
            <a:normAutofit/>
          </a:bodyPr>
          <a:lstStyle/>
          <a:p>
            <a:pPr algn="just"/>
            <a:r>
              <a:rPr lang="pt-BR" sz="2800" u="sng" dirty="0" smtClean="0"/>
              <a:t>Planejar não é fazer planos</a:t>
            </a:r>
            <a:r>
              <a:rPr lang="pt-BR" sz="2800" dirty="0" smtClean="0"/>
              <a:t>!</a:t>
            </a:r>
          </a:p>
          <a:p>
            <a:pPr algn="just"/>
            <a:r>
              <a:rPr lang="pt-BR" sz="2800" dirty="0" smtClean="0"/>
              <a:t>Planejar é um </a:t>
            </a:r>
            <a:r>
              <a:rPr lang="pt-BR" sz="2800" u="sng" dirty="0" smtClean="0"/>
              <a:t>processo</a:t>
            </a:r>
            <a:r>
              <a:rPr lang="pt-BR" sz="2800" dirty="0" smtClean="0"/>
              <a:t> de tomada de decisões.</a:t>
            </a:r>
          </a:p>
          <a:p>
            <a:pPr lvl="1" algn="just"/>
            <a:r>
              <a:rPr lang="pt-BR" sz="2800" dirty="0" smtClean="0"/>
              <a:t>Processo = ações contínuas</a:t>
            </a:r>
          </a:p>
          <a:p>
            <a:pPr algn="just"/>
            <a:endParaRPr lang="pt-BR" sz="2800" dirty="0" smtClean="0"/>
          </a:p>
          <a:p>
            <a:pPr algn="just"/>
            <a:r>
              <a:rPr lang="pt-BR" sz="2800" dirty="0" smtClean="0"/>
              <a:t>É preciso colocar por escrito aquilo que se discutiu = Plano de Pastoral</a:t>
            </a:r>
            <a:endParaRPr lang="pt-BR" sz="28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Planejamento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10074"/>
          </a:xfrm>
        </p:spPr>
        <p:txBody>
          <a:bodyPr>
            <a:normAutofit/>
          </a:bodyPr>
          <a:lstStyle/>
          <a:p>
            <a:r>
              <a:rPr lang="pt-BR" dirty="0" smtClean="0"/>
              <a:t>Um bom plano de pastoral é aquele que leva a comunidade a ser de sua ação pensada</a:t>
            </a:r>
          </a:p>
          <a:p>
            <a:endParaRPr lang="pt-BR" dirty="0" smtClean="0"/>
          </a:p>
          <a:p>
            <a:r>
              <a:rPr lang="pt-BR" dirty="0" smtClean="0"/>
              <a:t>A Igreja diocesana é a base para o planejamento pastoral = ponto de referência</a:t>
            </a:r>
          </a:p>
          <a:p>
            <a:endParaRPr lang="pt-BR" dirty="0" smtClean="0"/>
          </a:p>
          <a:p>
            <a:pPr lvl="1"/>
            <a:r>
              <a:rPr lang="pt-BR" dirty="0" smtClean="0"/>
              <a:t>Em comunhão com outras dioceses, com as Conferências Episcopais (nacionais e continentais)</a:t>
            </a:r>
          </a:p>
          <a:p>
            <a:pPr lvl="1">
              <a:buNone/>
            </a:pPr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 lvl="1">
              <a:buNone/>
            </a:pP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Planejamento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Exigências para o planejamento pastoral:</a:t>
            </a:r>
          </a:p>
          <a:p>
            <a:endParaRPr lang="pt-BR" dirty="0" smtClean="0"/>
          </a:p>
          <a:p>
            <a:pPr marL="822960" lvl="1" indent="-457200">
              <a:buFont typeface="+mj-lt"/>
              <a:buAutoNum type="arabicPeriod"/>
            </a:pPr>
            <a:r>
              <a:rPr lang="pt-BR" dirty="0" smtClean="0"/>
              <a:t>Ter um método</a:t>
            </a:r>
          </a:p>
          <a:p>
            <a:pPr marL="822960" lvl="1" indent="-457200">
              <a:buFont typeface="+mj-lt"/>
              <a:buAutoNum type="arabicPeriod"/>
            </a:pPr>
            <a:endParaRPr lang="pt-BR" dirty="0" smtClean="0"/>
          </a:p>
          <a:p>
            <a:pPr marL="822960" lvl="1" indent="-457200">
              <a:buFont typeface="+mj-lt"/>
              <a:buAutoNum type="arabicPeriod"/>
            </a:pPr>
            <a:r>
              <a:rPr lang="pt-BR" dirty="0" smtClean="0"/>
              <a:t>Toda ação tem um estatuto e devemos respeitá-lo</a:t>
            </a:r>
          </a:p>
          <a:p>
            <a:pPr marL="822960" lvl="1" indent="-457200">
              <a:buFont typeface="+mj-lt"/>
              <a:buAutoNum type="arabicPeriod"/>
            </a:pPr>
            <a:endParaRPr lang="pt-BR" dirty="0" smtClean="0"/>
          </a:p>
          <a:p>
            <a:pPr marL="822960" lvl="1" indent="-457200">
              <a:buFont typeface="+mj-lt"/>
              <a:buAutoNum type="arabicPeriod"/>
            </a:pPr>
            <a:r>
              <a:rPr lang="pt-BR" dirty="0" smtClean="0"/>
              <a:t>Reunir as condições necessárias para um caminho de planejar a ação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Planejamento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625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b="1" i="1" dirty="0" smtClean="0"/>
              <a:t>Carga horária</a:t>
            </a:r>
            <a:r>
              <a:rPr lang="pt-BR" i="1" dirty="0" smtClean="0"/>
              <a:t>: 40 horas /aula</a:t>
            </a:r>
          </a:p>
          <a:p>
            <a:pPr>
              <a:buNone/>
            </a:pPr>
            <a:r>
              <a:rPr lang="pt-BR" b="1" i="1" dirty="0" smtClean="0"/>
              <a:t>Professor</a:t>
            </a:r>
            <a:r>
              <a:rPr lang="pt-BR" i="1" dirty="0" smtClean="0"/>
              <a:t>: Daniel Luiz Medeiros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b="1" dirty="0" smtClean="0"/>
              <a:t>Ementa</a:t>
            </a:r>
            <a:r>
              <a:rPr lang="pt-BR" dirty="0" smtClean="0"/>
              <a:t>:</a:t>
            </a:r>
          </a:p>
          <a:p>
            <a:endParaRPr lang="pt-BR" dirty="0" smtClean="0"/>
          </a:p>
          <a:p>
            <a:pPr algn="just">
              <a:buNone/>
            </a:pPr>
            <a:r>
              <a:rPr lang="pt-BR" dirty="0" smtClean="0"/>
              <a:t>A disciplina Estágio Pastoral apresenta os caminhos para unir a teoria – os conhecimentos adquiridos nas diversas disciplinas já estudadas – e a prática – a partir da realidade concreta vivenciada por cada aluno. É ainda um momento para refletir a respeito do que a Igreja nos pede e abrir possibilidades, por meio de troca de experiências, para aplicar na base as diretrizes sugeridas.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Estágio Pastoral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357850"/>
          </a:xfrm>
        </p:spPr>
        <p:txBody>
          <a:bodyPr/>
          <a:lstStyle/>
          <a:p>
            <a:r>
              <a:rPr lang="pt-BR" dirty="0" smtClean="0"/>
              <a:t>Método é o caminho, o meio para atingir o objetivo</a:t>
            </a:r>
          </a:p>
          <a:p>
            <a:endParaRPr lang="pt-BR" dirty="0" smtClean="0"/>
          </a:p>
          <a:p>
            <a:r>
              <a:rPr lang="pt-BR" dirty="0" smtClean="0"/>
              <a:t>Tipos de métodos:</a:t>
            </a:r>
          </a:p>
          <a:p>
            <a:pPr lvl="1"/>
            <a:r>
              <a:rPr lang="pt-BR" dirty="0" smtClean="0"/>
              <a:t>Normativo</a:t>
            </a:r>
          </a:p>
          <a:p>
            <a:pPr lvl="2"/>
            <a:r>
              <a:rPr lang="pt-BR" dirty="0" smtClean="0"/>
              <a:t>Imposto por uma pessoa</a:t>
            </a:r>
          </a:p>
          <a:p>
            <a:pPr lvl="1"/>
            <a:r>
              <a:rPr lang="pt-BR" dirty="0" smtClean="0"/>
              <a:t>Estratégico</a:t>
            </a:r>
          </a:p>
          <a:p>
            <a:pPr lvl="2"/>
            <a:r>
              <a:rPr lang="pt-BR" dirty="0" smtClean="0"/>
              <a:t>Imposto pela instituição; é paliativo</a:t>
            </a:r>
          </a:p>
          <a:p>
            <a:pPr lvl="1"/>
            <a:r>
              <a:rPr lang="pt-BR" dirty="0" smtClean="0"/>
              <a:t>Prospectivo</a:t>
            </a:r>
          </a:p>
          <a:p>
            <a:pPr lvl="2"/>
            <a:r>
              <a:rPr lang="pt-BR" dirty="0" smtClean="0"/>
              <a:t>Antecipação de um futuro desejado; não leva em conta a realidade</a:t>
            </a:r>
          </a:p>
          <a:p>
            <a:pPr lvl="1"/>
            <a:r>
              <a:rPr lang="pt-BR" dirty="0" smtClean="0"/>
              <a:t>Participativo</a:t>
            </a:r>
          </a:p>
          <a:p>
            <a:pPr lvl="2"/>
            <a:r>
              <a:rPr lang="pt-BR" dirty="0" smtClean="0"/>
              <a:t>Ver, julgar, agir, avaliar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/>
          <a:lstStyle/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Método 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Exigências básicas:</a:t>
            </a:r>
          </a:p>
          <a:p>
            <a:endParaRPr lang="pt-BR" dirty="0" smtClean="0"/>
          </a:p>
          <a:p>
            <a:pPr lvl="1"/>
            <a:r>
              <a:rPr lang="pt-BR" u="sng" dirty="0" smtClean="0"/>
              <a:t>Ter os pés no chão</a:t>
            </a:r>
            <a:r>
              <a:rPr lang="pt-BR" dirty="0" smtClean="0"/>
              <a:t>: levar em conta a realidade (aquela onde se está, e não aquela onde se quer chegar)</a:t>
            </a:r>
          </a:p>
          <a:p>
            <a:pPr lvl="1"/>
            <a:endParaRPr lang="pt-BR" dirty="0" smtClean="0"/>
          </a:p>
          <a:p>
            <a:pPr lvl="1"/>
            <a:r>
              <a:rPr lang="pt-BR" u="sng" dirty="0" smtClean="0"/>
              <a:t>Manter os olhos no horizonte</a:t>
            </a:r>
            <a:r>
              <a:rPr lang="pt-BR" dirty="0" smtClean="0"/>
              <a:t>: saber onde se quer chegar, perseverança</a:t>
            </a:r>
          </a:p>
          <a:p>
            <a:pPr lvl="1"/>
            <a:endParaRPr lang="pt-BR" dirty="0" smtClean="0"/>
          </a:p>
          <a:p>
            <a:pPr lvl="1"/>
            <a:r>
              <a:rPr lang="pt-BR" u="sng" dirty="0" smtClean="0"/>
              <a:t>Colocar as mãos na massa</a:t>
            </a:r>
            <a:r>
              <a:rPr lang="pt-BR" dirty="0" smtClean="0"/>
              <a:t>: a pastoral exige empenho e disciplina</a:t>
            </a:r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Estatuto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452950"/>
          </a:xfrm>
        </p:spPr>
        <p:txBody>
          <a:bodyPr/>
          <a:lstStyle/>
          <a:p>
            <a:r>
              <a:rPr lang="pt-BR" dirty="0" smtClean="0"/>
              <a:t>Cada processo de planejamento é único: </a:t>
            </a:r>
            <a:r>
              <a:rPr lang="pt-BR" u="sng" dirty="0" smtClean="0"/>
              <a:t>não há receita pronta</a:t>
            </a:r>
            <a:r>
              <a:rPr lang="pt-BR" dirty="0" smtClean="0"/>
              <a:t>! Mas há condições indispensáveis:</a:t>
            </a:r>
          </a:p>
          <a:p>
            <a:pPr>
              <a:buNone/>
            </a:pPr>
            <a:endParaRPr lang="pt-BR" dirty="0" smtClean="0"/>
          </a:p>
          <a:p>
            <a:pPr lvl="1"/>
            <a:r>
              <a:rPr lang="pt-BR" sz="2600" dirty="0" smtClean="0"/>
              <a:t>Adesão à eclesiologia “Comunhão e Participação”. </a:t>
            </a:r>
          </a:p>
          <a:p>
            <a:pPr lvl="1">
              <a:buNone/>
            </a:pPr>
            <a:r>
              <a:rPr lang="pt-BR" sz="2600" dirty="0" smtClean="0"/>
              <a:t>	Abertura ao diálogo: </a:t>
            </a:r>
          </a:p>
          <a:p>
            <a:pPr lvl="1">
              <a:buNone/>
            </a:pPr>
            <a:r>
              <a:rPr lang="pt-BR" sz="2600" dirty="0" smtClean="0"/>
              <a:t>	crer na participação = discernimento comunitário</a:t>
            </a:r>
          </a:p>
          <a:p>
            <a:pPr lvl="1">
              <a:buNone/>
            </a:pPr>
            <a:endParaRPr lang="pt-BR" sz="2600" dirty="0" smtClean="0"/>
          </a:p>
          <a:p>
            <a:pPr lvl="1"/>
            <a:r>
              <a:rPr lang="pt-BR" sz="2600" dirty="0" smtClean="0"/>
              <a:t>Estar disposto a conviver com os conflitos. </a:t>
            </a:r>
          </a:p>
          <a:p>
            <a:pPr lvl="1">
              <a:buNone/>
            </a:pPr>
            <a:r>
              <a:rPr lang="pt-BR" sz="2600" dirty="0" smtClean="0"/>
              <a:t>	Conflitos, não confrontos.</a:t>
            </a:r>
          </a:p>
          <a:p>
            <a:pPr lvl="1">
              <a:buNone/>
            </a:pPr>
            <a:r>
              <a:rPr lang="pt-BR" sz="2600" dirty="0" smtClean="0"/>
              <a:t>	Evitar conflitos é fuga da realidade</a:t>
            </a:r>
            <a:endParaRPr lang="pt-BR" sz="2300" dirty="0" smtClean="0"/>
          </a:p>
          <a:p>
            <a:pPr lvl="1"/>
            <a:endParaRPr lang="pt-BR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85720" y="152400"/>
            <a:ext cx="8572560" cy="1219200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Reunir as condições necessárias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143536"/>
          </a:xfrm>
        </p:spPr>
        <p:txBody>
          <a:bodyPr/>
          <a:lstStyle/>
          <a:p>
            <a:pPr lvl="1"/>
            <a:endParaRPr lang="pt-BR" sz="2600" dirty="0" smtClean="0"/>
          </a:p>
          <a:p>
            <a:pPr lvl="1"/>
            <a:r>
              <a:rPr lang="pt-BR" sz="2600" dirty="0" smtClean="0"/>
              <a:t>Comprometer-se pessoalmente com o projeto.</a:t>
            </a:r>
          </a:p>
          <a:p>
            <a:pPr lvl="1"/>
            <a:endParaRPr lang="pt-BR" sz="2600" dirty="0" smtClean="0"/>
          </a:p>
          <a:p>
            <a:pPr lvl="1"/>
            <a:r>
              <a:rPr lang="pt-BR" sz="2600" dirty="0" smtClean="0"/>
              <a:t>Dar a conhecer a todos o processo metodológico. </a:t>
            </a:r>
          </a:p>
          <a:p>
            <a:pPr lvl="1">
              <a:buNone/>
            </a:pPr>
            <a:r>
              <a:rPr lang="pt-BR" sz="2600" dirty="0" smtClean="0"/>
              <a:t>	O método não precisa ser “segredo de Estado”</a:t>
            </a:r>
          </a:p>
          <a:p>
            <a:pPr lvl="1">
              <a:buNone/>
            </a:pPr>
            <a:endParaRPr lang="pt-BR" sz="2600" dirty="0" smtClean="0"/>
          </a:p>
          <a:p>
            <a:pPr lvl="1"/>
            <a:r>
              <a:rPr lang="pt-BR" sz="2600" dirty="0" smtClean="0"/>
              <a:t>Ter paciência, dando tempo para que os frutos cresçam e amadureçam.</a:t>
            </a:r>
          </a:p>
          <a:p>
            <a:pPr lvl="1"/>
            <a:endParaRPr lang="pt-BR" sz="2600" dirty="0" smtClean="0"/>
          </a:p>
          <a:p>
            <a:pPr lvl="1"/>
            <a:r>
              <a:rPr lang="pt-BR" sz="2600" dirty="0" smtClean="0"/>
              <a:t>Quem está à frente precisa fazer com que todos se sintam responsáveis pela ação.</a:t>
            </a:r>
          </a:p>
          <a:p>
            <a:pPr lvl="1"/>
            <a:endParaRPr lang="pt-BR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Reunir as condições necessárias</a:t>
            </a:r>
            <a:endParaRPr lang="pt-B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67198"/>
          </a:xfrm>
        </p:spPr>
        <p:txBody>
          <a:bodyPr>
            <a:normAutofit/>
          </a:bodyPr>
          <a:lstStyle/>
          <a:p>
            <a:r>
              <a:rPr lang="pt-BR" sz="3600" dirty="0" smtClean="0"/>
              <a:t>Como está o nosso planejamento?</a:t>
            </a:r>
          </a:p>
          <a:p>
            <a:pPr>
              <a:buNone/>
            </a:pPr>
            <a:endParaRPr lang="pt-BR" sz="3600" dirty="0" smtClean="0"/>
          </a:p>
          <a:p>
            <a:r>
              <a:rPr lang="pt-BR" sz="3600" dirty="0" smtClean="0"/>
              <a:t>O que já foi feito?</a:t>
            </a:r>
          </a:p>
          <a:p>
            <a:pPr>
              <a:buNone/>
            </a:pPr>
            <a:endParaRPr lang="pt-BR" sz="3600" dirty="0" smtClean="0"/>
          </a:p>
          <a:p>
            <a:r>
              <a:rPr lang="pt-BR" sz="3600" dirty="0" smtClean="0"/>
              <a:t>O que precisa aprimorar?</a:t>
            </a:r>
            <a:endParaRPr lang="pt-BR" sz="36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nós?</a:t>
            </a:r>
            <a:endParaRPr lang="pt-BR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Atividade</a:t>
            </a:r>
            <a:endParaRPr lang="pt-B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776666"/>
          </a:xfrm>
        </p:spPr>
        <p:txBody>
          <a:bodyPr/>
          <a:lstStyle/>
          <a:p>
            <a:pPr algn="ctr"/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Plano de Pastoral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Escola </a:t>
            </a:r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Diaconal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São Filipe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736"/>
            <a:ext cx="9144000" cy="3589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3142188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9311" y="0"/>
            <a:ext cx="836537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00174"/>
            <a:ext cx="9144000" cy="3606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614364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b="1" dirty="0" smtClean="0"/>
              <a:t>Objetivo geral</a:t>
            </a:r>
            <a:endParaRPr lang="pt-BR" dirty="0" smtClean="0"/>
          </a:p>
          <a:p>
            <a:endParaRPr lang="pt-BR" dirty="0" smtClean="0"/>
          </a:p>
          <a:p>
            <a:pPr>
              <a:buNone/>
            </a:pPr>
            <a:r>
              <a:rPr lang="pt-BR" dirty="0" smtClean="0"/>
              <a:t>Oferecer os meios para aplicar na prática pastoral o conhecimento teórico adquirido ao longo do curso.</a:t>
            </a:r>
          </a:p>
          <a:p>
            <a:pPr>
              <a:buNone/>
            </a:pPr>
            <a:r>
              <a:rPr lang="pt-BR" b="1" dirty="0" smtClean="0"/>
              <a:t> 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Objetivos específicos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 </a:t>
            </a:r>
            <a:endParaRPr lang="pt-BR" dirty="0" smtClean="0"/>
          </a:p>
          <a:p>
            <a:pPr lvl="0"/>
            <a:r>
              <a:rPr lang="pt-BR" dirty="0" smtClean="0"/>
              <a:t>Apresentar os elementos para a elaboração de um plano de pastoral;</a:t>
            </a:r>
          </a:p>
          <a:p>
            <a:pPr lvl="0"/>
            <a:r>
              <a:rPr lang="pt-BR" dirty="0" smtClean="0"/>
              <a:t>Proporcionar momentos de partilha pastoral;</a:t>
            </a:r>
          </a:p>
          <a:p>
            <a:pPr lvl="0"/>
            <a:r>
              <a:rPr lang="pt-BR" dirty="0" smtClean="0"/>
              <a:t>Acompanhar o andamento das atividades pastorais;</a:t>
            </a:r>
          </a:p>
          <a:p>
            <a:pPr lvl="0"/>
            <a:r>
              <a:rPr lang="pt-BR" dirty="0" smtClean="0"/>
              <a:t>Promover dinâmicas e pequenas oficinas em sala de aula a partir dos temas estudados;</a:t>
            </a:r>
          </a:p>
          <a:p>
            <a:pPr lvl="0"/>
            <a:r>
              <a:rPr lang="pt-BR" dirty="0" smtClean="0"/>
              <a:t>Favorecer momentos de reflexões a partir das orientações do papa e da CNBB;</a:t>
            </a:r>
          </a:p>
          <a:p>
            <a:pPr lvl="0"/>
            <a:r>
              <a:rPr lang="pt-BR" dirty="0" smtClean="0"/>
              <a:t>Propor reflexões a respeito de temas ligados à prática pastoral.</a:t>
            </a:r>
            <a:endParaRPr lang="pt-B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43050"/>
            <a:ext cx="9144000" cy="32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1956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Temas de estudo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928670"/>
            <a:ext cx="7286625" cy="539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2149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/>
              <a:t>Metodologia:</a:t>
            </a: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 lvl="0"/>
            <a:r>
              <a:rPr lang="pt-BR" dirty="0" smtClean="0"/>
              <a:t>Aulas </a:t>
            </a:r>
            <a:r>
              <a:rPr lang="pt-BR" dirty="0" err="1" smtClean="0"/>
              <a:t>expositivas-dialogadas</a:t>
            </a:r>
            <a:r>
              <a:rPr lang="pt-BR" dirty="0" smtClean="0"/>
              <a:t>;</a:t>
            </a:r>
          </a:p>
          <a:p>
            <a:pPr lvl="0"/>
            <a:r>
              <a:rPr lang="pt-BR" dirty="0" smtClean="0"/>
              <a:t>Trabalhos em grupo;</a:t>
            </a:r>
          </a:p>
          <a:p>
            <a:pPr lvl="0"/>
            <a:r>
              <a:rPr lang="pt-BR" dirty="0" smtClean="0"/>
              <a:t>Partilhas pastorais;</a:t>
            </a:r>
          </a:p>
          <a:p>
            <a:pPr lvl="0"/>
            <a:r>
              <a:rPr lang="pt-BR" dirty="0" smtClean="0"/>
              <a:t>Pesquisa e apresentação de temas relacionados à pastoral.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i="1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14366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t-BR" b="1" dirty="0" smtClean="0"/>
              <a:t>Avaliação:</a:t>
            </a:r>
            <a:endParaRPr lang="pt-BR" dirty="0" smtClean="0"/>
          </a:p>
          <a:p>
            <a:pPr algn="just"/>
            <a:endParaRPr lang="pt-BR" dirty="0" smtClean="0"/>
          </a:p>
          <a:p>
            <a:pPr algn="just">
              <a:buNone/>
            </a:pPr>
            <a:r>
              <a:rPr lang="pt-BR" dirty="0" smtClean="0"/>
              <a:t>A avaliação se dará ao longo do semestre durante as aulas, por meio de atividades propostas em cada encontro, como também a partir da elaboração e apresentação do plano de pastoral, bem como com a apresentação e partilhado plano executado, </a:t>
            </a:r>
            <a:r>
              <a:rPr lang="pt-BR" dirty="0" err="1" smtClean="0"/>
              <a:t>autoavaliação</a:t>
            </a:r>
            <a:r>
              <a:rPr lang="pt-BR" dirty="0" smtClean="0"/>
              <a:t> e avaliação por parte do pároco.</a:t>
            </a:r>
          </a:p>
          <a:p>
            <a:endParaRPr lang="pt-BR" dirty="0" smtClean="0"/>
          </a:p>
          <a:p>
            <a:r>
              <a:rPr lang="pt-BR" dirty="0" smtClean="0"/>
              <a:t>(1,0) Apresentação oral do plano de pastoral</a:t>
            </a:r>
          </a:p>
          <a:p>
            <a:r>
              <a:rPr lang="pt-BR" dirty="0" smtClean="0"/>
              <a:t>(1,0) Plano de pastoral entregue</a:t>
            </a:r>
          </a:p>
          <a:p>
            <a:r>
              <a:rPr lang="pt-BR" dirty="0" smtClean="0"/>
              <a:t>(4,0) Atividades diversas em sala de aula ao longo do semestre</a:t>
            </a:r>
          </a:p>
          <a:p>
            <a:r>
              <a:rPr lang="pt-BR" dirty="0" smtClean="0"/>
              <a:t>(1,0) Apresentação e partilha do plano de pastoral executado</a:t>
            </a:r>
          </a:p>
          <a:p>
            <a:r>
              <a:rPr lang="pt-BR" dirty="0" smtClean="0"/>
              <a:t>(1,0) </a:t>
            </a:r>
            <a:r>
              <a:rPr lang="pt-BR" dirty="0" err="1" smtClean="0"/>
              <a:t>Autoavaliação</a:t>
            </a:r>
            <a:endParaRPr lang="pt-BR" dirty="0" smtClean="0"/>
          </a:p>
          <a:p>
            <a:r>
              <a:rPr lang="pt-BR" dirty="0" smtClean="0"/>
              <a:t>(2,0) Avaliação final (por parte do pároco ou responsável)</a:t>
            </a:r>
          </a:p>
          <a:p>
            <a:endParaRPr lang="pt-BR" dirty="0" smtClean="0"/>
          </a:p>
          <a:p>
            <a:pPr>
              <a:buNone/>
            </a:pPr>
            <a:r>
              <a:rPr lang="pt-BR" i="1" u="sng" dirty="0" smtClean="0"/>
              <a:t>Critério para aprovação</a:t>
            </a:r>
            <a:r>
              <a:rPr lang="pt-BR" i="1" dirty="0" smtClean="0"/>
              <a:t>:</a:t>
            </a:r>
          </a:p>
          <a:p>
            <a:pPr>
              <a:buNone/>
            </a:pPr>
            <a:r>
              <a:rPr lang="pt-BR" i="1" dirty="0" smtClean="0"/>
              <a:t>Média 7,0 + 100% das horas de prática pastoral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57227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pt-BR" sz="6400" b="1" dirty="0" smtClean="0"/>
              <a:t>Bibliografia:</a:t>
            </a:r>
            <a:endParaRPr lang="pt-BR" sz="6400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pt-BR" sz="5200" dirty="0" smtClean="0"/>
              <a:t>BALBINOT, </a:t>
            </a:r>
            <a:r>
              <a:rPr lang="pt-BR" sz="5200" dirty="0" err="1" smtClean="0"/>
              <a:t>Rodinei</a:t>
            </a:r>
            <a:r>
              <a:rPr lang="pt-BR" sz="5200" dirty="0" smtClean="0"/>
              <a:t>; BENINCÁ, </a:t>
            </a:r>
            <a:r>
              <a:rPr lang="pt-BR" sz="5200" dirty="0" err="1" smtClean="0"/>
              <a:t>Elli</a:t>
            </a:r>
            <a:r>
              <a:rPr lang="pt-BR" sz="5200" dirty="0" smtClean="0"/>
              <a:t>. </a:t>
            </a:r>
            <a:r>
              <a:rPr lang="pt-BR" sz="5200" i="1" dirty="0" smtClean="0"/>
              <a:t>Metodologia Pastoral. Mística do discípulo missionário</a:t>
            </a:r>
            <a:r>
              <a:rPr lang="pt-BR" sz="5200" dirty="0" smtClean="0"/>
              <a:t>. São Paulo, Paulinas, 2009.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pt-BR" sz="5200" dirty="0" smtClean="0"/>
              <a:t> BRIGHENTI, Agenor. </a:t>
            </a:r>
            <a:r>
              <a:rPr lang="pt-BR" sz="5200" i="1" dirty="0" smtClean="0"/>
              <a:t>A pastoral dá o que pensar: a inteligência da prática transformadora da fé</a:t>
            </a:r>
            <a:r>
              <a:rPr lang="pt-BR" sz="5200" dirty="0" smtClean="0"/>
              <a:t>. São Paulo / Valencia: Paulinas / </a:t>
            </a:r>
            <a:r>
              <a:rPr lang="pt-BR" sz="5200" dirty="0" err="1" smtClean="0"/>
              <a:t>Siquem</a:t>
            </a:r>
            <a:r>
              <a:rPr lang="pt-BR" sz="5200" dirty="0" smtClean="0"/>
              <a:t>, 2006.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pt-BR" sz="5200" dirty="0" smtClean="0"/>
              <a:t> __________. </a:t>
            </a:r>
            <a:r>
              <a:rPr lang="pt-BR" sz="5200" i="1" dirty="0" smtClean="0"/>
              <a:t>Por uma evangelização </a:t>
            </a:r>
            <a:r>
              <a:rPr lang="pt-BR" sz="5200" i="1" dirty="0" err="1" smtClean="0"/>
              <a:t>inculturada</a:t>
            </a:r>
            <a:r>
              <a:rPr lang="pt-BR" sz="5200" i="1" dirty="0" smtClean="0"/>
              <a:t>: princípios pedagógicos e passos metodológicos</a:t>
            </a:r>
            <a:r>
              <a:rPr lang="pt-BR" sz="5200" dirty="0" smtClean="0"/>
              <a:t>. São Paulo: Paulinas, 1998.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pt-BR" sz="5200" dirty="0" smtClean="0"/>
              <a:t> CNBB. </a:t>
            </a:r>
            <a:r>
              <a:rPr lang="pt-BR" sz="5200" i="1" dirty="0" smtClean="0"/>
              <a:t>Cristãos leigos e leigas na Igreja e na sociedade. </a:t>
            </a:r>
            <a:r>
              <a:rPr lang="pt-BR" sz="5200" dirty="0" smtClean="0"/>
              <a:t>São Paulo: Paulinas, 2016.(Documentos da CNBB, 105).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pt-BR" sz="5200" i="1" dirty="0" smtClean="0"/>
              <a:t> </a:t>
            </a:r>
            <a:r>
              <a:rPr lang="pt-BR" sz="5200" dirty="0" smtClean="0"/>
              <a:t>__________. </a:t>
            </a:r>
            <a:r>
              <a:rPr lang="pt-BR" sz="5200" i="1" dirty="0" smtClean="0"/>
              <a:t>Diretrizes gerais da ação evangelizadora da Igreja no Brasil 2015-2019.</a:t>
            </a:r>
            <a:r>
              <a:rPr lang="pt-BR" sz="5200" dirty="0" smtClean="0"/>
              <a:t> São Paulo: Paulinas, 2015. (Documentos da CNBB, 102).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pt-BR" sz="5200" dirty="0" smtClean="0"/>
              <a:t> FLORISTAN, </a:t>
            </a:r>
            <a:r>
              <a:rPr lang="pt-BR" sz="5200" dirty="0" err="1" smtClean="0"/>
              <a:t>Casiano</a:t>
            </a:r>
            <a:r>
              <a:rPr lang="pt-BR" sz="5200" dirty="0" smtClean="0"/>
              <a:t>. </a:t>
            </a:r>
            <a:r>
              <a:rPr lang="pt-BR" sz="5200" i="1" dirty="0" smtClean="0"/>
              <a:t>Teologia </a:t>
            </a:r>
            <a:r>
              <a:rPr lang="pt-BR" sz="5200" i="1" dirty="0" err="1" smtClean="0"/>
              <a:t>Practica</a:t>
            </a:r>
            <a:r>
              <a:rPr lang="pt-BR" sz="5200" i="1" dirty="0" smtClean="0"/>
              <a:t>: </a:t>
            </a:r>
            <a:r>
              <a:rPr lang="pt-BR" sz="5200" i="1" dirty="0" err="1" smtClean="0"/>
              <a:t>teoriay</a:t>
            </a:r>
            <a:r>
              <a:rPr lang="pt-BR" sz="5200" i="1" dirty="0" smtClean="0"/>
              <a:t> práxis de </a:t>
            </a:r>
            <a:r>
              <a:rPr lang="pt-BR" sz="5200" i="1" dirty="0" err="1" smtClean="0"/>
              <a:t>laaccion</a:t>
            </a:r>
            <a:r>
              <a:rPr lang="pt-BR" sz="5200" i="1" dirty="0" smtClean="0"/>
              <a:t> pastoral</a:t>
            </a:r>
            <a:r>
              <a:rPr lang="pt-BR" sz="5200" dirty="0" smtClean="0"/>
              <a:t>.  </a:t>
            </a:r>
            <a:r>
              <a:rPr lang="pt-BR" sz="5200" dirty="0" err="1" smtClean="0"/>
              <a:t>Salamanca</a:t>
            </a:r>
            <a:r>
              <a:rPr lang="pt-BR" sz="5200" dirty="0" smtClean="0"/>
              <a:t>: </a:t>
            </a:r>
            <a:r>
              <a:rPr lang="pt-BR" sz="5200" dirty="0" err="1" smtClean="0"/>
              <a:t>EdicionisSiguime</a:t>
            </a:r>
            <a:r>
              <a:rPr lang="pt-BR" sz="5200" dirty="0" smtClean="0"/>
              <a:t>, 1991.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pt-BR" sz="5200" dirty="0" smtClean="0"/>
              <a:t> FRANCISCO (Papa). </a:t>
            </a:r>
            <a:r>
              <a:rPr lang="pt-BR" sz="5200" i="1" dirty="0" err="1" smtClean="0"/>
              <a:t>Evangelii</a:t>
            </a:r>
            <a:r>
              <a:rPr lang="pt-BR" sz="5200" i="1" dirty="0" smtClean="0"/>
              <a:t> </a:t>
            </a:r>
            <a:r>
              <a:rPr lang="pt-BR" sz="5200" i="1" dirty="0" err="1" smtClean="0"/>
              <a:t>Gaudium</a:t>
            </a:r>
            <a:r>
              <a:rPr lang="pt-BR" sz="5200" i="1" dirty="0" smtClean="0"/>
              <a:t>.</a:t>
            </a:r>
            <a:r>
              <a:rPr lang="pt-BR" sz="5200" dirty="0" smtClean="0"/>
              <a:t> São Paulo: Paulinas, 2013. (A voz do Papa, 198).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pt-BR" sz="5200" i="1" dirty="0" smtClean="0"/>
              <a:t> </a:t>
            </a:r>
            <a:r>
              <a:rPr lang="pt-BR" sz="5200" dirty="0" smtClean="0"/>
              <a:t>FUENTES, Salvador </a:t>
            </a:r>
            <a:r>
              <a:rPr lang="pt-BR" sz="5200" dirty="0" err="1" smtClean="0"/>
              <a:t>Valadez</a:t>
            </a:r>
            <a:r>
              <a:rPr lang="pt-BR" sz="5200" dirty="0" smtClean="0"/>
              <a:t>. </a:t>
            </a:r>
            <a:r>
              <a:rPr lang="pt-BR" sz="5200" i="1" dirty="0" smtClean="0"/>
              <a:t>Como superar uma pastoral “sem alma?” Espiritualidade Pastoral</a:t>
            </a:r>
            <a:r>
              <a:rPr lang="pt-BR" sz="5200" dirty="0" smtClean="0"/>
              <a:t>. São Paulo, Paulinas, 2008.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pt-BR" sz="5200" dirty="0" smtClean="0"/>
              <a:t> LIMA, José da Silva. </a:t>
            </a:r>
            <a:r>
              <a:rPr lang="pt-BR" sz="5200" i="1" dirty="0" smtClean="0"/>
              <a:t>Teologia Prática Fundamental: fazei vós também</a:t>
            </a:r>
            <a:r>
              <a:rPr lang="pt-BR" sz="5200" dirty="0" smtClean="0"/>
              <a:t>. Lisboa: Universidade Católica Editora, Editora, 2009.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pt-BR" sz="5200" dirty="0" smtClean="0"/>
              <a:t> PAYÁ, Miguel. </a:t>
            </a:r>
            <a:r>
              <a:rPr lang="pt-BR" sz="5200" i="1" dirty="0" smtClean="0"/>
              <a:t>O planejamento Pastoral a Serviço da Evangelização. </a:t>
            </a:r>
            <a:r>
              <a:rPr lang="pt-BR" sz="5200" dirty="0" smtClean="0"/>
              <a:t>São Paulo: Ave-Maria, 2005.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pt-BR" sz="5200" dirty="0" smtClean="0"/>
              <a:t> PISO, Alfeu. Ver, Julgar e Agir. </a:t>
            </a:r>
            <a:r>
              <a:rPr lang="pt-BR" sz="5200" i="1" dirty="0" smtClean="0"/>
              <a:t>Ensaio de metodologia pastoral</a:t>
            </a:r>
            <a:r>
              <a:rPr lang="pt-BR" sz="5200" dirty="0" smtClean="0"/>
              <a:t>. São Paulo: Ave Maria, 1990.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pt-BR" sz="5200" dirty="0" smtClean="0"/>
              <a:t> RAMOS, Julio A. </a:t>
            </a:r>
            <a:r>
              <a:rPr lang="pt-BR" sz="5200" i="1" dirty="0" smtClean="0"/>
              <a:t>Teologia Pastoral</a:t>
            </a:r>
            <a:r>
              <a:rPr lang="pt-BR" sz="5200" dirty="0" smtClean="0"/>
              <a:t>.  Madrid: Biblioteca de Autores </a:t>
            </a:r>
            <a:r>
              <a:rPr lang="pt-BR" sz="5200" dirty="0" err="1" smtClean="0"/>
              <a:t>Cristianos</a:t>
            </a:r>
            <a:r>
              <a:rPr lang="pt-BR" sz="5200" dirty="0" smtClean="0"/>
              <a:t>, 1995.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1791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sz="32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Recapitulando...</a:t>
            </a:r>
            <a:endParaRPr lang="pt-B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228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607</TotalTime>
  <Words>820</Words>
  <Application>Microsoft Office PowerPoint</Application>
  <PresentationFormat>Apresentação na tela (4:3)</PresentationFormat>
  <Paragraphs>172</Paragraphs>
  <Slides>31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31</vt:i4>
      </vt:variant>
    </vt:vector>
  </HeadingPairs>
  <TitlesOfParts>
    <vt:vector size="32" baseType="lpstr">
      <vt:lpstr>Papel</vt:lpstr>
      <vt:lpstr>Estágio Pastoral</vt:lpstr>
      <vt:lpstr>Estágio Pastoral</vt:lpstr>
      <vt:lpstr>Slide 3</vt:lpstr>
      <vt:lpstr>Temas de estudo</vt:lpstr>
      <vt:lpstr>Slide 5</vt:lpstr>
      <vt:lpstr>Slide 6</vt:lpstr>
      <vt:lpstr>Slide 7</vt:lpstr>
      <vt:lpstr>Slide 8</vt:lpstr>
      <vt:lpstr>Recapitulando...</vt:lpstr>
      <vt:lpstr>O que é pastoral?</vt:lpstr>
      <vt:lpstr>O que é pastoral?</vt:lpstr>
      <vt:lpstr>Toda ação pastoral é:</vt:lpstr>
      <vt:lpstr>O que é planejar?  </vt:lpstr>
      <vt:lpstr>O que é planejar? </vt:lpstr>
      <vt:lpstr>O que é planejar? </vt:lpstr>
      <vt:lpstr>Para que planejar?</vt:lpstr>
      <vt:lpstr>Planejamento</vt:lpstr>
      <vt:lpstr>Planejamento</vt:lpstr>
      <vt:lpstr>Planejamento</vt:lpstr>
      <vt:lpstr>1. Método </vt:lpstr>
      <vt:lpstr>2. Estatuto</vt:lpstr>
      <vt:lpstr>3. Reunir as condições necessárias</vt:lpstr>
      <vt:lpstr>3. Reunir as condições necessárias</vt:lpstr>
      <vt:lpstr>E nós?</vt:lpstr>
      <vt:lpstr>Atividade</vt:lpstr>
      <vt:lpstr>Plano de Pastoral na Escola Diaconal São Filipe</vt:lpstr>
      <vt:lpstr>Slide 27</vt:lpstr>
      <vt:lpstr>Slide 28</vt:lpstr>
      <vt:lpstr>Slide 29</vt:lpstr>
      <vt:lpstr>Slide 30</vt:lpstr>
      <vt:lpstr>Slide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pecado original</dc:title>
  <dc:creator>Daniel Luiz</dc:creator>
  <cp:lastModifiedBy>Daniel</cp:lastModifiedBy>
  <cp:revision>65</cp:revision>
  <dcterms:created xsi:type="dcterms:W3CDTF">2012-05-29T17:53:37Z</dcterms:created>
  <dcterms:modified xsi:type="dcterms:W3CDTF">2017-07-29T19:37:02Z</dcterms:modified>
</cp:coreProperties>
</file>