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embeddedFontLst>
    <p:embeddedFont>
      <p:font typeface="Corbel" panose="020B0503020204020204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Bwgrkn" panose="00000400000000000000" pitchFamily="2" charset="0"/>
      <p:regular r:id="rId32"/>
    </p:embeddedFont>
    <p:embeddedFont>
      <p:font typeface="Papyrus" panose="03070502060502030205" pitchFamily="66" charset="0"/>
      <p:regular r:id="rId33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9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0B93-6ADC-4D98-BEA8-76E1674A74A0}" type="datetimeFigureOut">
              <a:rPr lang="pt-BR" smtClean="0"/>
              <a:pPr/>
              <a:t>06/12/2014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5A0F-AA5B-4913-B47D-2729BF5F36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0B93-6ADC-4D98-BEA8-76E1674A74A0}" type="datetimeFigureOut">
              <a:rPr lang="pt-BR" smtClean="0"/>
              <a:pPr/>
              <a:t>06/12/2014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5A0F-AA5B-4913-B47D-2729BF5F36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0B93-6ADC-4D98-BEA8-76E1674A74A0}" type="datetimeFigureOut">
              <a:rPr lang="pt-BR" smtClean="0"/>
              <a:pPr/>
              <a:t>06/12/2014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5A0F-AA5B-4913-B47D-2729BF5F36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0B93-6ADC-4D98-BEA8-76E1674A74A0}" type="datetimeFigureOut">
              <a:rPr lang="pt-BR" smtClean="0"/>
              <a:pPr/>
              <a:t>06/12/2014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5A0F-AA5B-4913-B47D-2729BF5F36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0B93-6ADC-4D98-BEA8-76E1674A74A0}" type="datetimeFigureOut">
              <a:rPr lang="pt-BR" smtClean="0"/>
              <a:pPr/>
              <a:t>06/12/2014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5A0F-AA5B-4913-B47D-2729BF5F36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0B93-6ADC-4D98-BEA8-76E1674A74A0}" type="datetimeFigureOut">
              <a:rPr lang="pt-BR" smtClean="0"/>
              <a:pPr/>
              <a:t>06/12/2014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5A0F-AA5B-4913-B47D-2729BF5F36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0B93-6ADC-4D98-BEA8-76E1674A74A0}" type="datetimeFigureOut">
              <a:rPr lang="pt-BR" smtClean="0"/>
              <a:pPr/>
              <a:t>06/12/2014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5A0F-AA5B-4913-B47D-2729BF5F36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0B93-6ADC-4D98-BEA8-76E1674A74A0}" type="datetimeFigureOut">
              <a:rPr lang="pt-BR" smtClean="0"/>
              <a:pPr/>
              <a:t>06/12/2014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5A0F-AA5B-4913-B47D-2729BF5F36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0B93-6ADC-4D98-BEA8-76E1674A74A0}" type="datetimeFigureOut">
              <a:rPr lang="pt-BR" smtClean="0"/>
              <a:pPr/>
              <a:t>06/12/2014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5A0F-AA5B-4913-B47D-2729BF5F36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0B93-6ADC-4D98-BEA8-76E1674A74A0}" type="datetimeFigureOut">
              <a:rPr lang="pt-BR" smtClean="0"/>
              <a:pPr/>
              <a:t>06/12/2014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5A0F-AA5B-4913-B47D-2729BF5F36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0B93-6ADC-4D98-BEA8-76E1674A74A0}" type="datetimeFigureOut">
              <a:rPr lang="pt-BR" smtClean="0"/>
              <a:pPr/>
              <a:t>06/12/2014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5A0F-AA5B-4913-B47D-2729BF5F36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D0B93-6ADC-4D98-BEA8-76E1674A74A0}" type="datetimeFigureOut">
              <a:rPr lang="pt-BR" smtClean="0"/>
              <a:pPr/>
              <a:t>06/12/2014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F5A0F-AA5B-4913-B47D-2729BF5F36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12160" y="404664"/>
            <a:ext cx="2952328" cy="1440160"/>
          </a:xfrm>
        </p:spPr>
        <p:txBody>
          <a:bodyPr>
            <a:normAutofit/>
          </a:bodyPr>
          <a:lstStyle/>
          <a:p>
            <a:r>
              <a:rPr lang="pt-BR" sz="2400" dirty="0"/>
              <a:t> </a:t>
            </a:r>
            <a:r>
              <a:rPr lang="pt-BR" sz="2400" i="1" dirty="0" smtClean="0">
                <a:latin typeface="Corbel" pitchFamily="34" charset="0"/>
              </a:rPr>
              <a:t>”Com </a:t>
            </a:r>
            <a:r>
              <a:rPr lang="pt-BR" sz="2400" i="1" dirty="0">
                <a:latin typeface="Corbel" pitchFamily="34" charset="0"/>
              </a:rPr>
              <a:t>ela me vieram todos os </a:t>
            </a:r>
            <a:r>
              <a:rPr lang="pt-BR" sz="2400" i="1" dirty="0" smtClean="0">
                <a:latin typeface="Corbel" pitchFamily="34" charset="0"/>
              </a:rPr>
              <a:t>bens”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000" i="1" dirty="0" err="1">
                <a:latin typeface="Lucida Sans" pitchFamily="34" charset="0"/>
              </a:rPr>
              <a:t>Sb</a:t>
            </a:r>
            <a:r>
              <a:rPr lang="pt-BR" sz="2000" i="1" dirty="0">
                <a:latin typeface="Lucida Sans" pitchFamily="34" charset="0"/>
              </a:rPr>
              <a:t> 7,11</a:t>
            </a:r>
            <a:endParaRPr lang="pt-BR" i="1" dirty="0">
              <a:latin typeface="Lucida Sans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1032520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Livro da Sabedoria</a:t>
            </a:r>
            <a:endParaRPr lang="pt-BR" sz="4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pic>
        <p:nvPicPr>
          <p:cNvPr id="1026" name="Picture 2" descr="http://www.personal.psu.edu/atv5011/group8proj/lighthouse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5877124" cy="44371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– A justiça: 1-6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dirty="0" smtClean="0"/>
              <a:t>b) Os ímpios (c. 2)</a:t>
            </a:r>
          </a:p>
          <a:p>
            <a:r>
              <a:rPr lang="pt-BR" dirty="0" smtClean="0"/>
              <a:t>O autor faz uma contraposição do “justo” e os “ímpios”</a:t>
            </a:r>
          </a:p>
          <a:p>
            <a:pPr lvl="1"/>
            <a:r>
              <a:rPr lang="pt-BR" dirty="0" smtClean="0"/>
              <a:t>O ímpios só pensam em aproveitar deste mundo passageiro: 2,1-9</a:t>
            </a:r>
          </a:p>
          <a:p>
            <a:pPr lvl="1"/>
            <a:r>
              <a:rPr lang="pt-BR" dirty="0" smtClean="0"/>
              <a:t>Para eles o justo é alguém que incomoda: 2,12</a:t>
            </a:r>
          </a:p>
          <a:p>
            <a:pPr lvl="1"/>
            <a:r>
              <a:rPr lang="pt-BR" dirty="0" smtClean="0"/>
              <a:t>Sua vida os põe em evidência: 2,14</a:t>
            </a:r>
          </a:p>
          <a:p>
            <a:pPr lvl="1"/>
            <a:r>
              <a:rPr lang="pt-BR" dirty="0" smtClean="0"/>
              <a:t>Por isso procuram se desfazer dele: 2,20</a:t>
            </a:r>
          </a:p>
          <a:p>
            <a:pPr lvl="1"/>
            <a:r>
              <a:rPr lang="pt-BR" dirty="0" smtClean="0"/>
              <a:t>Precisa ver se é capaz de resistir a prova da morte: 2,18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979712" y="5589240"/>
            <a:ext cx="619268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 Vejamos, pois, se suas palavras são verdadeiras, e experimentemos o que acontecerá quando da sua morte,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691680" y="5085184"/>
            <a:ext cx="6408712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 Condenemo-lo a uma morte infame. Porque, conforme ele, Deus deve intervir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547664" y="4581128"/>
            <a:ext cx="619268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 Sua existência é uma censura às nossas idéias; basta sua vista para nos importunar.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475656" y="4149080"/>
            <a:ext cx="6408712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 Cerquemos o justo, porque ele nos incomoda; é contrário às nossas ações;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91880" y="3429000"/>
            <a:ext cx="4608512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Curta é a nossa vida, e cheia de tristezas; para a morte não há remédio algum (v.1) ... gozemos das criaturas durante nossa juventude!  (v.6)</a:t>
            </a: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– A justiça: 1-6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dirty="0" smtClean="0"/>
              <a:t>c) A vida do justo (c. 3-4)</a:t>
            </a:r>
          </a:p>
          <a:p>
            <a:r>
              <a:rPr lang="pt-BR" dirty="0" smtClean="0"/>
              <a:t>É exatamente a prova da morte que demonstra a verdade do justo</a:t>
            </a:r>
          </a:p>
          <a:p>
            <a:pPr lvl="1"/>
            <a:r>
              <a:rPr lang="pt-BR" dirty="0" smtClean="0"/>
              <a:t>A sua alma está nas mãos de Deus: 3,1</a:t>
            </a:r>
          </a:p>
          <a:p>
            <a:pPr lvl="1"/>
            <a:r>
              <a:rPr lang="pt-BR" dirty="0" smtClean="0"/>
              <a:t>Haverá um julgamento: 3,7</a:t>
            </a:r>
          </a:p>
          <a:p>
            <a:pPr lvl="1"/>
            <a:r>
              <a:rPr lang="pt-BR" dirty="0" smtClean="0"/>
              <a:t>os justos estarão com Deus, compreenderão a verdade, viverão no amor: 3,9</a:t>
            </a:r>
          </a:p>
          <a:p>
            <a:r>
              <a:rPr lang="pt-BR" dirty="0" smtClean="0"/>
              <a:t>O sofrimento é prova, não castigo: 3,6</a:t>
            </a:r>
          </a:p>
          <a:p>
            <a:r>
              <a:rPr lang="pt-BR" dirty="0" smtClean="0"/>
              <a:t>O justo tem a melhor descendência: 3,13-15</a:t>
            </a:r>
          </a:p>
          <a:p>
            <a:r>
              <a:rPr lang="pt-BR" dirty="0" smtClean="0"/>
              <a:t>A sua vida, mesmo quando é curta, é plenamente realizada: 4,7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059832" y="5733256"/>
            <a:ext cx="547260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Quanto ao justo, mesmo que morra antes da idade, gozará de repouso.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699792" y="5229200"/>
            <a:ext cx="5832648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 Feliz a mulher estéril, mas pura de toda a mancha, ....  Feliz o eunuco cuja mão não cometeu o mal, ... porque é esplêndido o fruto de bons trabalhos, e a raiz da sabedoria é sempre fértil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475656" y="4725144"/>
            <a:ext cx="691276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 Ele os provou como ouro na fornalha, e os acolheu como holocausto.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763688" y="4365104"/>
            <a:ext cx="633670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 Os que põem sua confiança nele compreenderão a verdade, e os que são fiéis habitarão com ele no amor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004048" y="3429000"/>
            <a:ext cx="331236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No dia de sua visita, eles se reanimarão,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331640" y="3140968"/>
            <a:ext cx="684076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 Mas as almas dos justos estão na mão de Deus, e nenhum tormento os tocará.</a:t>
            </a: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– A justiça: 1-6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 O autor não fala em ressurreição e sim em “imortalidade”, uma palavra mais aceitável na cultura grega: 3,4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d) Segunda fala dos ímpios (c.5)</a:t>
            </a:r>
          </a:p>
          <a:p>
            <a:pPr lvl="1"/>
            <a:r>
              <a:rPr lang="pt-BR" dirty="0" smtClean="0"/>
              <a:t>na hora da verdade os ímpios reconhecem o seu erro: 5,3-4</a:t>
            </a:r>
          </a:p>
          <a:p>
            <a:pPr lvl="1"/>
            <a:r>
              <a:rPr lang="pt-BR" dirty="0" smtClean="0"/>
              <a:t>Trata-se propriamente de um auto-julgamento: 5,7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907704" y="5373216"/>
            <a:ext cx="6408712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 Nós nos manchamos nas sendas da iniqüidade e da perdição, erramos pelos desertos sem caminhos e não conhecemos o caminho do Senhor!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771800" y="4509120"/>
            <a:ext cx="5544616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 tocados de arrependimento, dirão entre si, e, gemendo na angústia de sua alma, dirão: </a:t>
            </a:r>
            <a:r>
              <a:rPr lang="pt-BR" b="1" baseline="30000" dirty="0" smtClean="0"/>
              <a:t>4</a:t>
            </a:r>
            <a:r>
              <a:rPr lang="pt-BR" dirty="0" smtClean="0"/>
              <a:t> </a:t>
            </a:r>
            <a:r>
              <a:rPr lang="pt-BR" dirty="0" err="1" smtClean="0"/>
              <a:t>Ei-lo</a:t>
            </a:r>
            <a:r>
              <a:rPr lang="pt-BR" dirty="0" smtClean="0"/>
              <a:t>, aquele de quem outrora escarnecemos,</a:t>
            </a: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– A justiça: 1-6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e) Conclusão: o combate escatológico: 5,14-6,21 </a:t>
            </a:r>
          </a:p>
          <a:p>
            <a:r>
              <a:rPr lang="pt-BR" dirty="0" smtClean="0"/>
              <a:t>Deus, como guerreiro, se reveste das armas da justiça: 5,17-20  </a:t>
            </a:r>
          </a:p>
          <a:p>
            <a:r>
              <a:rPr lang="pt-BR" dirty="0" smtClean="0"/>
              <a:t>E o universo todo participa no combate contra os maus: 5,20-23</a:t>
            </a:r>
          </a:p>
          <a:p>
            <a:r>
              <a:rPr lang="pt-BR" dirty="0" smtClean="0"/>
              <a:t>Enquanto os justos recebem a coroa da imortalidade: 5,16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95936" y="5013176"/>
            <a:ext cx="468052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 Por isso receberão a régia coroa de glória, e o diadema da beleza da mão do Senhor,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779912" y="3861048"/>
            <a:ext cx="4536504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 e o mundo se reunirá a ele na luta contra os insensatos. </a:t>
            </a:r>
            <a:r>
              <a:rPr lang="pt-BR" b="1" baseline="30000" dirty="0" smtClean="0"/>
              <a:t>21</a:t>
            </a:r>
            <a:r>
              <a:rPr lang="pt-BR" dirty="0" smtClean="0"/>
              <a:t> Os raios partirão como flechas bem dirigidas, e, como de um arco bem distendido, voarão das nuvens para o alvo;...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563888" y="2852936"/>
            <a:ext cx="4824536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 Por armadura tomará seu zelo cioso, e armará as criaturas para se vingar de seus inimigos. </a:t>
            </a:r>
            <a:r>
              <a:rPr lang="pt-BR" b="1" baseline="30000" dirty="0" smtClean="0"/>
              <a:t>18</a:t>
            </a:r>
            <a:r>
              <a:rPr lang="pt-BR" dirty="0" smtClean="0"/>
              <a:t> Tomará por couraça a justiça, e por capacete a integridade no julgamento.</a:t>
            </a: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– A Sabedoria: 7-9</a:t>
            </a:r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Esta parte contém o elogio da Sabedoria</a:t>
            </a:r>
          </a:p>
          <a:p>
            <a:r>
              <a:rPr lang="pt-BR" dirty="0" smtClean="0"/>
              <a:t>São elencadas 21 qualidades da Sabedoria, isto é 3x7 (3, número divino, e 7, número perfeito): 7,22-23 </a:t>
            </a:r>
          </a:p>
          <a:p>
            <a:r>
              <a:rPr lang="pt-BR" dirty="0" smtClean="0"/>
              <a:t>A sabedoria é um reflexo de Deus mesmo: 7,26</a:t>
            </a:r>
          </a:p>
          <a:p>
            <a:pPr lvl="1"/>
            <a:r>
              <a:rPr lang="pt-BR" dirty="0" smtClean="0"/>
              <a:t>Tem todo o conhecimento de Deus: 8,4</a:t>
            </a:r>
          </a:p>
          <a:p>
            <a:pPr lvl="1"/>
            <a:r>
              <a:rPr lang="pt-BR" dirty="0" smtClean="0"/>
              <a:t>É necessária para chegar a Deus: 7,28</a:t>
            </a:r>
          </a:p>
          <a:p>
            <a:pPr lvl="1"/>
            <a:r>
              <a:rPr lang="pt-BR" dirty="0" smtClean="0"/>
              <a:t>Ela dá ao homem imperfeito todos os bens: 7,1-6.12 </a:t>
            </a:r>
          </a:p>
          <a:p>
            <a:pPr lvl="1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15616" y="5517232"/>
            <a:ext cx="734481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 De todos esses bens eu me alegrei, porque é a Sabedoria que os guia, mas ignorava que ela fosse sua mãe.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987824" y="5085184"/>
            <a:ext cx="547260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 porque Deus somente ama quem vive com a sabedoria!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331640" y="4581128"/>
            <a:ext cx="712879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Ela é iniciada na ciência de Deus e, por sua escolha, decide de suas obras.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115616" y="4077072"/>
            <a:ext cx="734481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 É ela uma efusão da luz eterna, um espelho sem mancha da atividade de Deus, e uma imagem de sua bondade.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195736" y="3212976"/>
            <a:ext cx="6192688" cy="17543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 Há nela, com efeito, um espírito inteligente, santo, único, múltiplo, sutil, móvel, penetrante, puro, claro, inofensivo, inclinado ao bem, agudo, </a:t>
            </a:r>
            <a:r>
              <a:rPr lang="pt-BR" b="1" baseline="30000" dirty="0" smtClean="0"/>
              <a:t>23</a:t>
            </a:r>
            <a:r>
              <a:rPr lang="pt-BR" dirty="0" smtClean="0"/>
              <a:t> livre, benéfico, benévolo, estável, seguro, livre de inquietação, que pode tudo, que cuida de tudo, que penetra em todos os espíritos, os inteligentes, os puros, os mais sutis.</a:t>
            </a: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– A Sabedoria: 7-9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A sabedoria tem uma função no cosmo: o mantém ordenado, coeso:  8,1</a:t>
            </a:r>
          </a:p>
          <a:p>
            <a:r>
              <a:rPr lang="pt-BR" dirty="0" smtClean="0"/>
              <a:t>Dirige também os pensamentos e atitudes humanos: 7,27-30 </a:t>
            </a:r>
          </a:p>
          <a:p>
            <a:r>
              <a:rPr lang="pt-BR" dirty="0" smtClean="0"/>
              <a:t>Dá ao homem a vida imortal: 8,17</a:t>
            </a:r>
          </a:p>
          <a:p>
            <a:r>
              <a:rPr lang="pt-BR" dirty="0" smtClean="0"/>
              <a:t>O homem não tem a Sabedoria por si mesmo: deve pedi-la: c. 9</a:t>
            </a:r>
          </a:p>
          <a:p>
            <a:pPr lvl="1"/>
            <a:r>
              <a:rPr lang="pt-BR" dirty="0" smtClean="0"/>
              <a:t>Este capítulo é o centro do livro</a:t>
            </a:r>
          </a:p>
          <a:p>
            <a:pPr lvl="1"/>
            <a:r>
              <a:rPr lang="pt-BR" dirty="0" smtClean="0"/>
              <a:t>A sabedoria é a única que permite conhecer e praticar a vontade de Deus: 9,17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99592" y="5949280"/>
            <a:ext cx="763284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E quem conhece vossas intenções, se vós não lhe dais a Sabedoria, e se do mais alto dos céus vós não lhe enviais vosso Espírito Santo?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27584" y="4327936"/>
            <a:ext cx="7488832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Mas, ao lado de vós está a Sabedoria que conhece vossas obras; ela estava presente quando fizestes o mundo, ela sabe o que vos é agradável, e o que se conforma às vossas ordens. </a:t>
            </a:r>
            <a:r>
              <a:rPr lang="pt-BR" b="1" baseline="30000" dirty="0" smtClean="0"/>
              <a:t>10</a:t>
            </a:r>
            <a:r>
              <a:rPr lang="pt-BR" dirty="0" smtClean="0"/>
              <a:t> Fazei-a, pois, descer de vosso santo céu, e enviai-a do trono de vossa glória, para que, junto de mim, tome parte em meus trabalhos, e para que eu saiba o que vos agrada.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331640" y="3933056"/>
            <a:ext cx="7128792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Meditando comigo mesmo nesses pensamentos, e considerando em meu coração que a imortalidade se encontra na aliança com a Sabedoria,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203848" y="2996952"/>
            <a:ext cx="518457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Ela se derrama de geração em geração nas almas santas e forma os amigos e os intérpretes de Deus,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843808" y="2492896"/>
            <a:ext cx="554461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Ela estende seu vigor de uma extremidade do mundo à outra e governa todas as coisas com felicidade.</a:t>
            </a: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– A Sabedoria na história: 10-19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O c. 10 fala da Sabedoria de Adão a Moisés</a:t>
            </a:r>
          </a:p>
          <a:p>
            <a:r>
              <a:rPr lang="pt-BR" dirty="0" smtClean="0"/>
              <a:t>Os cc. 11 a 19 da Sabedoria no Êxodo </a:t>
            </a:r>
          </a:p>
          <a:p>
            <a:pPr>
              <a:buNone/>
            </a:pPr>
            <a:r>
              <a:rPr lang="pt-BR" dirty="0" smtClean="0"/>
              <a:t>a) Na história dos Patriarcas </a:t>
            </a:r>
          </a:p>
          <a:p>
            <a:r>
              <a:rPr lang="pt-BR" dirty="0" smtClean="0"/>
              <a:t>Acentua sempre o contraste entre a ação da Sabedoria que salva os justos e condena os ímpios</a:t>
            </a:r>
          </a:p>
          <a:p>
            <a:pPr lvl="1"/>
            <a:r>
              <a:rPr lang="pt-BR" dirty="0" smtClean="0"/>
              <a:t>Adão e Caim: vv. 1-3</a:t>
            </a:r>
          </a:p>
          <a:p>
            <a:pPr lvl="1"/>
            <a:r>
              <a:rPr lang="pt-BR" dirty="0" smtClean="0"/>
              <a:t>Abraão e os construtores da torre de Babel: v. 5</a:t>
            </a:r>
          </a:p>
          <a:p>
            <a:pPr lvl="1"/>
            <a:r>
              <a:rPr lang="pt-BR" dirty="0" err="1" smtClean="0"/>
              <a:t>Lot</a:t>
            </a:r>
            <a:r>
              <a:rPr lang="pt-BR" dirty="0" smtClean="0"/>
              <a:t> e os habitantes de Sodoma: vv. 6-9</a:t>
            </a:r>
          </a:p>
          <a:p>
            <a:pPr lvl="1"/>
            <a:r>
              <a:rPr lang="pt-BR" dirty="0" smtClean="0"/>
              <a:t>José e os adversários: vv. 13-17</a:t>
            </a:r>
          </a:p>
          <a:p>
            <a:pPr lvl="1"/>
            <a:r>
              <a:rPr lang="pt-BR" dirty="0" smtClean="0"/>
              <a:t>Os Israelitas e os Egípcios: vv. 18-21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55576" y="6093296"/>
            <a:ext cx="7848872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Também os justos, depois de despojados os ímpios, celebraram, Senhor, vosso santo nome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971600" y="5661248"/>
            <a:ext cx="7488832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Desceu com ele à prisão, e não o abandonou nas suas cadeias, até que lhe trouxe o cetro do reino e o poder sobre os que o tinham oprimido;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827584" y="5301208"/>
            <a:ext cx="763284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Foi ela que, quando do aniquilamento dos ímpios, salvou o justo, subtraindo-o ao fogo que descera sobre a </a:t>
            </a:r>
            <a:r>
              <a:rPr lang="pt-BR" dirty="0" err="1" smtClean="0"/>
              <a:t>Pentápole</a:t>
            </a:r>
            <a:r>
              <a:rPr lang="pt-BR" dirty="0" smtClean="0"/>
              <a:t>, 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971600" y="4869160"/>
            <a:ext cx="7344816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 E quando as nações unânimes caíram no mal, foi ela que distinguiu o justo, o manteve irrepreensível diante de Deus, e lhe deu a força para vencer sua ternura pelo seu filho.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043608" y="4509120"/>
            <a:ext cx="705678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O primeiro homem, o pai do mundo, que foi criado sozinho, foi a Sabedoria que cuidou dele, tirou-o de seu próprio pecado</a:t>
            </a: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– A Sabedoria na história: 10-19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 smtClean="0"/>
              <a:t>b) A Sabedoria no Êxodo </a:t>
            </a:r>
          </a:p>
          <a:p>
            <a:r>
              <a:rPr lang="pt-BR" dirty="0" smtClean="0"/>
              <a:t>Destaca a mediação de Moisés: 11,1 </a:t>
            </a:r>
          </a:p>
          <a:p>
            <a:r>
              <a:rPr lang="pt-BR" dirty="0" smtClean="0"/>
              <a:t>A Sabedoria assistiu o povo de Deus em todo momento e lugar: 19,22</a:t>
            </a:r>
          </a:p>
          <a:p>
            <a:r>
              <a:rPr lang="pt-BR" dirty="0" smtClean="0"/>
              <a:t>O Êxodo é o grande juízo de Deus: 17,1</a:t>
            </a:r>
          </a:p>
          <a:p>
            <a:pPr lvl="1"/>
            <a:r>
              <a:rPr lang="pt-BR" dirty="0" smtClean="0"/>
              <a:t>Da sua mão: 16,16</a:t>
            </a:r>
          </a:p>
          <a:p>
            <a:pPr lvl="1"/>
            <a:r>
              <a:rPr lang="pt-BR" dirty="0" smtClean="0"/>
              <a:t>Da sua Palavra: 18,15-16</a:t>
            </a:r>
          </a:p>
          <a:p>
            <a:pPr lvl="1"/>
            <a:r>
              <a:rPr lang="pt-BR" dirty="0" smtClean="0"/>
              <a:t>Os mesmos meios são empregados para favorecer os Israelitas e castigar seus opressores: 18,4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15616" y="5517232"/>
            <a:ext cx="756084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 Mas eles bem mereciam ser privados da luz e aprisionados nas trevas, eles, que tinham encerrado em prisões os vossos filhos, através dos quais a incorruptível luz da lei se devia comunicar ao mundo.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971600" y="5131058"/>
            <a:ext cx="7704856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 vossa palavra todo-poderosa desceu dos céus e do trono real, e, qual um implacável guerreiro, arremessou-se sobre a terra condenada à ruína. </a:t>
            </a:r>
            <a:r>
              <a:rPr lang="pt-BR" b="1" baseline="30000" dirty="0" smtClean="0"/>
              <a:t>16</a:t>
            </a:r>
            <a:r>
              <a:rPr lang="pt-BR" dirty="0" smtClean="0"/>
              <a:t> De pé, ela tudo encheu de morte, e, pisando a terra, tocava os céus. 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995936" y="4221088"/>
            <a:ext cx="4032448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e os ímpios, que recusaram conhecer-vos, foram fustigados pela força de vosso braço, 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619672" y="4077072"/>
            <a:ext cx="619268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Em verdade, grandes e impenetráveis são vossos juízos, Senhor; por isso as almas grosseiras caíram no erro.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899592" y="3574757"/>
            <a:ext cx="727280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 É que em tudo, Senhor, engrandecestes e glorificastes vosso povo, e não vos </a:t>
            </a:r>
            <a:r>
              <a:rPr lang="pt-BR" dirty="0" err="1" smtClean="0"/>
              <a:t>dedignastes</a:t>
            </a:r>
            <a:r>
              <a:rPr lang="pt-BR" dirty="0" smtClean="0"/>
              <a:t> de assisti-lo em todo o tempo e em todo o lugar.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619672" y="2636912"/>
            <a:ext cx="669674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Pela mão de um santo profeta aplanou suas dificuldades; </a:t>
            </a: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– A Sabedoria na história: 10-19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dirty="0" smtClean="0"/>
              <a:t>c) A filantropia de Deus </a:t>
            </a:r>
          </a:p>
          <a:p>
            <a:r>
              <a:rPr lang="pt-BR" dirty="0" smtClean="0"/>
              <a:t>Mesmo nos castigos Deus age com sabedoria, isto é, com moderação e com finalidade pedagógica: 12,2</a:t>
            </a:r>
          </a:p>
          <a:p>
            <a:r>
              <a:rPr lang="pt-BR" dirty="0" smtClean="0"/>
              <a:t>Em todo momento Deus é amigo dos seres humanos: 11,26</a:t>
            </a:r>
          </a:p>
          <a:p>
            <a:r>
              <a:rPr lang="pt-BR" dirty="0" smtClean="0"/>
              <a:t>É na misericórdia que Deus mostra a sua força: 12,16 </a:t>
            </a:r>
          </a:p>
          <a:p>
            <a:pPr lvl="1"/>
            <a:r>
              <a:rPr lang="pt-BR" dirty="0" smtClean="0"/>
              <a:t>Para que nós aprendamos o mesmo modo de agir: 12,19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259632" y="5674022"/>
            <a:ext cx="7056784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Agindo desta maneira, mostrastes a vosso povo que o justo deve ser cheio de bondade, e inspirastes a vossos filhos a boa esperança de que, após o pecado, lhes dareis tempo para a penitência;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835696" y="4797152"/>
            <a:ext cx="648072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Porque vossa força é o fundamento de vossa justiça e o fato de serdes Senhor de todos, vos torna indulgente para com todos.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419872" y="3933056"/>
            <a:ext cx="475252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 Mas poupais todos os seres, porque todos são vossos, ó Senhor, que amais a vida.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635896" y="3068960"/>
            <a:ext cx="468052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 É por isso que castigais com brandura aqueles que caem, e os advertis mostrando-lhes em que pecam, a fim de que rejeitem sua malícia e creiam em vós, Senhor.</a:t>
            </a: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– A Sabedoria na história: 10-19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dirty="0" smtClean="0"/>
              <a:t>d) Crítica da idolatria </a:t>
            </a:r>
          </a:p>
          <a:p>
            <a:r>
              <a:rPr lang="pt-BR" dirty="0" smtClean="0"/>
              <a:t>A sabedoria humana poderia ter chegado ao conhecimento de Deus </a:t>
            </a:r>
          </a:p>
          <a:p>
            <a:pPr lvl="1"/>
            <a:r>
              <a:rPr lang="pt-BR" dirty="0" smtClean="0"/>
              <a:t>Às vezes chegou perto de encontrá-lo, admirando a beleza dos seres criados: 13,6</a:t>
            </a:r>
          </a:p>
          <a:p>
            <a:pPr lvl="1"/>
            <a:r>
              <a:rPr lang="pt-BR" dirty="0" smtClean="0"/>
              <a:t>Entretanto é ridícula a adoração de ídolos feitos pelo mesmo homem: 13,17</a:t>
            </a:r>
          </a:p>
          <a:p>
            <a:pPr lvl="1"/>
            <a:r>
              <a:rPr lang="pt-BR" dirty="0" smtClean="0"/>
              <a:t>A idolatria é também causa de imoralidade: 14,22-24</a:t>
            </a:r>
          </a:p>
          <a:p>
            <a:pPr lvl="1"/>
            <a:r>
              <a:rPr lang="pt-BR" dirty="0" smtClean="0"/>
              <a:t>O conhecimento do verdadeiro Deus é que leva o homem à justiça: 15,2-3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55576" y="5733256"/>
            <a:ext cx="7848872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mas não pecaremos, cientes de que somos considerados como  vossos. Porque conhecer-vos é a perfeita justiça, e conhecer vosso poder é a raiz da  imortalidade.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971600" y="4941168"/>
            <a:ext cx="7488832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Como se não bastasse terem errado acerca do conhecimento de Deus, ... sacrificando seus filhos, celebrando mistérios ocultos, ou entregando-se a orgias desenfreadas de religiões exóticas, eles já não guardam a honestidade nem na vida nem no casamento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115616" y="4521894"/>
            <a:ext cx="7272808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 Mas quando lhe implora por seus bens, seus casamentos, seus filhos, não se envergonha de falar ao que é inanimado, e pede saúde ao que é desprezível.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971600" y="3717032"/>
            <a:ext cx="7488832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 Contudo, estes só incorrem numa ligeira censura, porque, talvez, eles caíram no erro procurando Deus e querendo encontrá-lo:</a:t>
            </a:r>
            <a:r>
              <a:rPr lang="pt-BR" b="1" baseline="30000" dirty="0" smtClean="0"/>
              <a:t>7</a:t>
            </a:r>
            <a:r>
              <a:rPr lang="pt-BR" dirty="0" smtClean="0"/>
              <a:t> vivendo entre suas obras, eles as observam com cuidado, e porque eles as consideram belas, deixam-se seduzir pelo seu aspecto.</a:t>
            </a: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1. Situação histórica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 Sabedoria foi o último livro do AT a ser escrito</a:t>
            </a:r>
          </a:p>
          <a:p>
            <a:pPr lvl="1"/>
            <a:r>
              <a:rPr lang="pt-BR" dirty="0" smtClean="0"/>
              <a:t> na segunda metade do s. I (entre 50 e 30 </a:t>
            </a:r>
            <a:r>
              <a:rPr lang="pt-BR" dirty="0" err="1" smtClean="0"/>
              <a:t>aC</a:t>
            </a:r>
            <a:r>
              <a:rPr lang="pt-BR" dirty="0" smtClean="0"/>
              <a:t> )</a:t>
            </a:r>
          </a:p>
          <a:p>
            <a:r>
              <a:rPr lang="pt-BR" dirty="0" smtClean="0"/>
              <a:t>Seu autor assume, de modo fictício, o papel de Salomão</a:t>
            </a:r>
          </a:p>
          <a:p>
            <a:pPr lvl="1"/>
            <a:r>
              <a:rPr lang="pt-BR" dirty="0" smtClean="0"/>
              <a:t>tradicionalmente o livro foi chamado “Sabedoria de Salomão” </a:t>
            </a:r>
          </a:p>
          <a:p>
            <a:pPr lvl="1"/>
            <a:r>
              <a:rPr lang="pt-BR" dirty="0" smtClean="0"/>
              <a:t>Ele próprio se atribui esse papel: cf 7,4-7; 9,7-8</a:t>
            </a:r>
          </a:p>
          <a:p>
            <a:r>
              <a:rPr lang="pt-BR" dirty="0" smtClean="0"/>
              <a:t>Mas o livro está escrito em grego de ótima qualidade</a:t>
            </a:r>
          </a:p>
          <a:p>
            <a:pPr lvl="1"/>
            <a:r>
              <a:rPr lang="pt-BR" dirty="0" smtClean="0"/>
              <a:t>Usa termos da filosofia </a:t>
            </a:r>
            <a:r>
              <a:rPr lang="pt-BR" dirty="0" err="1" smtClean="0"/>
              <a:t>estoica</a:t>
            </a:r>
            <a:r>
              <a:rPr lang="pt-BR" dirty="0" smtClean="0"/>
              <a:t>: </a:t>
            </a:r>
            <a:r>
              <a:rPr lang="pt-BR" dirty="0" err="1" smtClean="0"/>
              <a:t>p.e.</a:t>
            </a:r>
            <a:r>
              <a:rPr lang="pt-BR" dirty="0" smtClean="0"/>
              <a:t> 9,15</a:t>
            </a:r>
          </a:p>
          <a:p>
            <a:pPr lvl="1"/>
            <a:r>
              <a:rPr lang="pt-BR" dirty="0" smtClean="0"/>
              <a:t>Embora o pensamento seja totalmente judaico 	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27584" y="4305870"/>
            <a:ext cx="7416824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Ora, vós me escolhestes para ser rei de vosso povo e juiz de vossos filhos e vossas filhas.  Vós me ordenastes construir um templo na vossa montanha santa e um altar na cidade em que habitais (9,7-8)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27584" y="5518973"/>
            <a:ext cx="734481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 porque o corpo corruptível torna pesada a alma, e a morada terrestre oprime o espírito carregado de cuidados</a:t>
            </a: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6. 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A comunidade judaica de Alexandria vive imersa numa sociedade pagã</a:t>
            </a:r>
          </a:p>
          <a:p>
            <a:pPr lvl="1"/>
            <a:r>
              <a:rPr lang="pt-BR" dirty="0" smtClean="0"/>
              <a:t>Que tem todo o poder político, econômico e cultural</a:t>
            </a:r>
          </a:p>
          <a:p>
            <a:r>
              <a:rPr lang="pt-BR" dirty="0" smtClean="0"/>
              <a:t>Sente a necessidade de reafirmar a sua fé, a sua identidade</a:t>
            </a:r>
          </a:p>
          <a:p>
            <a:r>
              <a:rPr lang="pt-BR" dirty="0" smtClean="0"/>
              <a:t>O livro da Sabedoria procura propor as verdades da tradição judaica nas novas circunstâncias da diáspora</a:t>
            </a:r>
          </a:p>
          <a:p>
            <a:r>
              <a:rPr lang="pt-BR" dirty="0" smtClean="0"/>
              <a:t>Não se trata somente da fé, antes o tema central é a justiça, o comportamento justo</a:t>
            </a:r>
          </a:p>
          <a:p>
            <a:r>
              <a:rPr lang="pt-BR" dirty="0" smtClean="0"/>
              <a:t>Esta justiça é pautada pelo comportamento mesmo de Deus: esse comportamento nos é ensinado pela Sabedoria</a:t>
            </a: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6. 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A finalidade da justiça é uma vida plenamente realizada: a justiça leva à vida, a injustiça é causa da morte.</a:t>
            </a:r>
          </a:p>
          <a:p>
            <a:r>
              <a:rPr lang="pt-BR" dirty="0" smtClean="0"/>
              <a:t>O trinômio “</a:t>
            </a:r>
            <a:r>
              <a:rPr lang="pt-BR" dirty="0" err="1" smtClean="0"/>
              <a:t>Sabedoria-justiça-vida</a:t>
            </a:r>
            <a:r>
              <a:rPr lang="pt-BR" dirty="0" smtClean="0"/>
              <a:t>”  contrapõe-se ao trinômio “</a:t>
            </a:r>
            <a:r>
              <a:rPr lang="pt-BR" dirty="0" err="1" smtClean="0"/>
              <a:t>Idolatria-injustiça-morte</a:t>
            </a:r>
            <a:r>
              <a:rPr lang="pt-BR" dirty="0" smtClean="0"/>
              <a:t>”.</a:t>
            </a:r>
          </a:p>
          <a:p>
            <a:r>
              <a:rPr lang="pt-BR" dirty="0" smtClean="0"/>
              <a:t>O judeu fiel encontra-se contraposto ao pagão e ao judeu paganizado, que não tem esperança, enquanto ele tem a “raiz da imortalidade” (15,3)</a:t>
            </a:r>
          </a:p>
          <a:p>
            <a:r>
              <a:rPr lang="pt-BR" dirty="0" smtClean="0"/>
              <a:t>O livro não promove uma espécie de nacionalismo: o judeu não é perfeito, mas recebeu um dom que o comunica com Deus</a:t>
            </a: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6. 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Ao mesmo tempo o autor é um verdadeiro humanista e apresenta um Deus amigo do homem e de todas as suas criaturas</a:t>
            </a:r>
          </a:p>
          <a:p>
            <a:r>
              <a:rPr lang="pt-BR" dirty="0" smtClean="0"/>
              <a:t>O Deus dos judeus não é diferente do deus dos filósofos, “arquiteto” (</a:t>
            </a:r>
            <a:r>
              <a:rPr lang="pt-BR" dirty="0" err="1" smtClean="0">
                <a:latin typeface="Bwgrkn" pitchFamily="2" charset="0"/>
              </a:rPr>
              <a:t>tecni</a:t>
            </a:r>
            <a:r>
              <a:rPr lang="pt-BR" dirty="0" smtClean="0">
                <a:latin typeface="Bwgrkn" pitchFamily="2" charset="0"/>
              </a:rPr>
              <a:t>,</a:t>
            </a:r>
            <a:r>
              <a:rPr lang="pt-BR" dirty="0" err="1" smtClean="0">
                <a:latin typeface="Bwgrkn" pitchFamily="2" charset="0"/>
              </a:rPr>
              <a:t>tij</a:t>
            </a:r>
            <a:r>
              <a:rPr lang="pt-BR" dirty="0" smtClean="0"/>
              <a:t>) do mundo (8,6).</a:t>
            </a:r>
          </a:p>
          <a:p>
            <a:r>
              <a:rPr lang="pt-BR" dirty="0" smtClean="0"/>
              <a:t>Há uma unidade entre Deus, o homem e o mundo: um se reflete no outro, revela o outro.</a:t>
            </a:r>
          </a:p>
          <a:p>
            <a:r>
              <a:rPr lang="pt-BR" dirty="0" smtClean="0"/>
              <a:t>Deus ama todas as suas criaturas. Se não amasse alguma delas, não a teria criado (11,24).</a:t>
            </a:r>
          </a:p>
          <a:p>
            <a:r>
              <a:rPr lang="pt-BR" dirty="0" smtClean="0"/>
              <a:t>O livro apresenta-se como escrito por Salomão e destinado aos Governantes da terra: quer ser um livro “político”: que mostra a justiça como valor universal. </a:t>
            </a: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1. Situação histórica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Do autor não sabemos nada pessoal </a:t>
            </a:r>
          </a:p>
          <a:p>
            <a:pPr lvl="1"/>
            <a:r>
              <a:rPr lang="pt-BR" dirty="0" smtClean="0"/>
              <a:t>É um judeu culto, religioso, aprimorado</a:t>
            </a:r>
          </a:p>
          <a:p>
            <a:pPr lvl="1"/>
            <a:r>
              <a:rPr lang="pt-BR" dirty="0" smtClean="0"/>
              <a:t>Escreve na diáspora, em Alexandria, capital da cultura helenista no Egito, lugar de uma importante colônia judaica </a:t>
            </a:r>
          </a:p>
          <a:p>
            <a:pPr lvl="1"/>
            <a:r>
              <a:rPr lang="pt-BR" dirty="0" smtClean="0"/>
              <a:t>Os judeus na diáspora tinham se adaptado ao mundo helenista, falavam grego</a:t>
            </a:r>
          </a:p>
          <a:p>
            <a:pPr lvl="1"/>
            <a:r>
              <a:rPr lang="pt-BR" dirty="0" smtClean="0"/>
              <a:t>Não eram cidadãos com todos os direitos</a:t>
            </a:r>
          </a:p>
          <a:p>
            <a:pPr lvl="1"/>
            <a:r>
              <a:rPr lang="pt-BR" dirty="0" smtClean="0"/>
              <a:t>Praticavam a Lei, e isto os diferenciava, e às vezes era motivo de discriminação</a:t>
            </a: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1. Situação histórica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Em Alexandria foi feita a tradução da Bíblia para o grego, chamada dos Setenta</a:t>
            </a:r>
          </a:p>
          <a:p>
            <a:pPr lvl="1"/>
            <a:r>
              <a:rPr lang="pt-BR" dirty="0" smtClean="0"/>
              <a:t>Em Alexandria também nasceu </a:t>
            </a:r>
            <a:r>
              <a:rPr lang="pt-BR" dirty="0" err="1" smtClean="0"/>
              <a:t>Filon</a:t>
            </a:r>
            <a:r>
              <a:rPr lang="pt-BR" dirty="0" smtClean="0"/>
              <a:t>, o maior filósofo judeu (13 </a:t>
            </a:r>
            <a:r>
              <a:rPr lang="pt-BR" dirty="0" err="1" smtClean="0"/>
              <a:t>aC</a:t>
            </a:r>
            <a:r>
              <a:rPr lang="pt-BR" dirty="0" smtClean="0"/>
              <a:t>- 50 dC) </a:t>
            </a:r>
          </a:p>
          <a:p>
            <a:r>
              <a:rPr lang="pt-BR" dirty="0" smtClean="0"/>
              <a:t>O livro da Sabedoria mostra um judaísmo </a:t>
            </a:r>
            <a:r>
              <a:rPr lang="pt-BR" dirty="0" err="1" smtClean="0"/>
              <a:t>inculturado</a:t>
            </a:r>
            <a:r>
              <a:rPr lang="pt-BR" dirty="0" smtClean="0"/>
              <a:t> no ambiente helenista, mas totalmente fiel à fé judaica</a:t>
            </a:r>
          </a:p>
          <a:p>
            <a:r>
              <a:rPr lang="pt-BR" dirty="0" smtClean="0"/>
              <a:t>De modo fictício, o livro apresenta-se como  escrito pelo rei Salomão, dirigindo-se aos “reis da terra” aos quais recomenda a verdadeira justiça e sabedoria </a:t>
            </a: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1. Situação histórica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Em realidade é dirigido aos jovens judeus,</a:t>
            </a:r>
          </a:p>
          <a:p>
            <a:pPr lvl="1"/>
            <a:r>
              <a:rPr lang="pt-BR" dirty="0" smtClean="0"/>
              <a:t> com a intenção de prepará-los para assumirem posições mais destacadas na sociedade, </a:t>
            </a:r>
          </a:p>
          <a:p>
            <a:pPr lvl="1"/>
            <a:r>
              <a:rPr lang="pt-BR" dirty="0" smtClean="0"/>
              <a:t>sem complexos de inferioridade, </a:t>
            </a:r>
          </a:p>
          <a:p>
            <a:pPr lvl="1"/>
            <a:r>
              <a:rPr lang="pt-BR" dirty="0" smtClean="0"/>
              <a:t>e sem deixar de lado a própria fé e tradição </a:t>
            </a:r>
          </a:p>
          <a:p>
            <a:pPr lvl="1"/>
            <a:r>
              <a:rPr lang="pt-BR" dirty="0" smtClean="0"/>
              <a:t>Como dizendo: “Nós somos os verdadeiros sábios”</a:t>
            </a:r>
          </a:p>
          <a:p>
            <a:r>
              <a:rPr lang="pt-BR" dirty="0" smtClean="0"/>
              <a:t>O perigo estava na própria comunidade judaica, onde havia discrepâncias</a:t>
            </a:r>
          </a:p>
          <a:p>
            <a:pPr lvl="1"/>
            <a:r>
              <a:rPr lang="pt-BR" dirty="0" smtClean="0"/>
              <a:t> sobre a validade da própria religião frente à sociedade pagã.</a:t>
            </a: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2. O texto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69160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O livro foi escrito diretamente em grego</a:t>
            </a:r>
          </a:p>
          <a:p>
            <a:r>
              <a:rPr lang="pt-BR" dirty="0" smtClean="0"/>
              <a:t>Era lido nas comunidades da Diáspora (fora da Palestina)</a:t>
            </a:r>
          </a:p>
          <a:p>
            <a:r>
              <a:rPr lang="pt-BR" dirty="0" smtClean="0"/>
              <a:t>Era um dos livros da Bíblia dos Setenta</a:t>
            </a:r>
          </a:p>
          <a:p>
            <a:r>
              <a:rPr lang="pt-BR" dirty="0" smtClean="0"/>
              <a:t>Os primeiros cristãos, que usavam muito os Setenta, conheciam e aceitavam o livro da Sabedoria</a:t>
            </a:r>
          </a:p>
          <a:p>
            <a:r>
              <a:rPr lang="pt-BR" dirty="0" smtClean="0"/>
              <a:t>Mais tarde, o rabinismo predominante excluiu do “cânon bíblico” os livros não escritos em hebraico</a:t>
            </a:r>
          </a:p>
          <a:p>
            <a:r>
              <a:rPr lang="pt-BR" dirty="0" smtClean="0"/>
              <a:t>Entretanto os cristãos continuaram usando o livro da Sabedoria e outros contidos na Bíblia dos Setenta</a:t>
            </a: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3. Unidade e estrutura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Podemos dividir o livro em três partes: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 smtClean="0"/>
              <a:t>A justiça e a imortalidade: 1-5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 smtClean="0"/>
              <a:t>A sabedoria: 6-9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 smtClean="0"/>
              <a:t>As lições da história de Israel: 10-19</a:t>
            </a:r>
          </a:p>
          <a:p>
            <a:pPr marL="571500" indent="-514350"/>
            <a:r>
              <a:rPr lang="pt-BR" dirty="0" smtClean="0"/>
              <a:t>A tese do livro é: a justiça e a Sabedoria são o verdadeiro caminho da imortalidade</a:t>
            </a:r>
          </a:p>
          <a:p>
            <a:pPr lvl="1"/>
            <a:r>
              <a:rPr lang="pt-BR" dirty="0" smtClean="0"/>
              <a:t>pois elas participam do ser de Deus</a:t>
            </a:r>
          </a:p>
          <a:p>
            <a:pPr lvl="1"/>
            <a:r>
              <a:rPr lang="pt-BR" dirty="0" smtClean="0"/>
              <a:t>Ao contrário dos poderes mundanos e da idolatria</a:t>
            </a:r>
          </a:p>
          <a:p>
            <a:pPr lvl="1"/>
            <a:r>
              <a:rPr lang="pt-BR" dirty="0" smtClean="0"/>
              <a:t>Como está demonstrado na história de Israel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4. Gênero literário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Basicamente o livro é um “elogio” da Sabedoria:</a:t>
            </a:r>
          </a:p>
          <a:p>
            <a:pPr lvl="1"/>
            <a:r>
              <a:rPr lang="pt-BR" dirty="0" smtClean="0"/>
              <a:t>A primeira parte propõe o tema, em contraste com a posição contrária (dos ímpios ou ignorantes) </a:t>
            </a:r>
          </a:p>
          <a:p>
            <a:pPr lvl="1"/>
            <a:r>
              <a:rPr lang="pt-BR" dirty="0" smtClean="0"/>
              <a:t> Na segunda parte a Sabedoria é descrita e exaltada, acaba com uma oração para alcançar o dom da Sabedoria</a:t>
            </a:r>
          </a:p>
          <a:p>
            <a:pPr lvl="1"/>
            <a:r>
              <a:rPr lang="pt-BR" dirty="0" smtClean="0"/>
              <a:t>Na terceira demonstra-se a tese pela experiência histórica, principalmente do Êxodo</a:t>
            </a: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5. Conteúdos e mensagem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algn="ctr">
              <a:buNone/>
            </a:pPr>
            <a:r>
              <a:rPr lang="pt-B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– A justiça: 1-6</a:t>
            </a:r>
          </a:p>
          <a:p>
            <a:pPr>
              <a:buNone/>
            </a:pPr>
            <a:r>
              <a:rPr lang="pt-BR" dirty="0" smtClean="0"/>
              <a:t>a) Introdução (c.1)</a:t>
            </a:r>
          </a:p>
          <a:p>
            <a:pPr lvl="1"/>
            <a:r>
              <a:rPr lang="pt-BR" dirty="0" smtClean="0"/>
              <a:t>Começa exortando a “amar a justiça” , com um coração simples, não como os antigos israelitas que tentaram a Deus e murmuraram no deserto: 1,1-2</a:t>
            </a:r>
          </a:p>
          <a:p>
            <a:pPr lvl="1"/>
            <a:r>
              <a:rPr lang="pt-BR" dirty="0" smtClean="0"/>
              <a:t>A Sabedoria coincide com o “Espírito do Senhor” que sustenta o mundo: 1,7</a:t>
            </a:r>
          </a:p>
          <a:p>
            <a:pPr lvl="1"/>
            <a:r>
              <a:rPr lang="pt-BR" dirty="0" smtClean="0"/>
              <a:t>Quem </a:t>
            </a:r>
            <a:r>
              <a:rPr lang="pt-BR" dirty="0" smtClean="0"/>
              <a:t>se afasta dela procura-se a morte: 1,12</a:t>
            </a:r>
          </a:p>
          <a:p>
            <a:pPr lvl="1"/>
            <a:r>
              <a:rPr lang="pt-BR" dirty="0" smtClean="0"/>
              <a:t>Já a justiça, como qualidade divina, é que faz o homem imortal: 1,14-15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555776" y="5723964"/>
            <a:ext cx="576064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e a morte não é a rainha da terra, porque a justiça é imortal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475656" y="4941168"/>
            <a:ext cx="698477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 Não procureis a morte por uma vida desregrada, não sejais o próprio artífice de vossa perda.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355976" y="4221088"/>
            <a:ext cx="396044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Com efeito, o Espírito do Senhor enche o universo, e ele, que tem unidas todas as coisas, ouve toda voz.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475656" y="3645024"/>
            <a:ext cx="6552728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Amai a justiça, vós que governais a terra, tende para com o Senhor sentimentos perfeitos, e procurai-o na simplicidade do coração, </a:t>
            </a:r>
            <a:r>
              <a:rPr lang="pt-BR" b="1" baseline="30000" dirty="0" smtClean="0"/>
              <a:t>2</a:t>
            </a:r>
            <a:r>
              <a:rPr lang="pt-BR" dirty="0" smtClean="0"/>
              <a:t> porque ele é encontrado pelos que o não tentam, e se revela aos que não lhe recusam sua confiança</a:t>
            </a: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2185</Words>
  <Application>Microsoft Office PowerPoint</Application>
  <PresentationFormat>Presentación en pantalla (4:3)</PresentationFormat>
  <Paragraphs>201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Corbel</vt:lpstr>
      <vt:lpstr>Calibri</vt:lpstr>
      <vt:lpstr>Bwgrkn</vt:lpstr>
      <vt:lpstr>Lucida Sans</vt:lpstr>
      <vt:lpstr>Papyrus</vt:lpstr>
      <vt:lpstr>Tema do Office</vt:lpstr>
      <vt:lpstr> ”Com ela me vieram todos os bens”  Sb 7,11</vt:lpstr>
      <vt:lpstr>1. Situação histórica</vt:lpstr>
      <vt:lpstr>1. Situação histórica</vt:lpstr>
      <vt:lpstr>1. Situação histórica</vt:lpstr>
      <vt:lpstr>1. Situação histórica</vt:lpstr>
      <vt:lpstr>2. O texto</vt:lpstr>
      <vt:lpstr>3. Unidade e estrutura</vt:lpstr>
      <vt:lpstr>4. Gênero literário</vt:lpstr>
      <vt:lpstr>5. Conteúdos e mensagem</vt:lpstr>
      <vt:lpstr>I – A justiça: 1-6</vt:lpstr>
      <vt:lpstr>I – A justiça: 1-6</vt:lpstr>
      <vt:lpstr>I – A justiça: 1-6</vt:lpstr>
      <vt:lpstr>I – A justiça: 1-6</vt:lpstr>
      <vt:lpstr>II – A Sabedoria: 7-9</vt:lpstr>
      <vt:lpstr>II – A Sabedoria: 7-9</vt:lpstr>
      <vt:lpstr>III – A Sabedoria na história: 10-19</vt:lpstr>
      <vt:lpstr>III – A Sabedoria na história: 10-19</vt:lpstr>
      <vt:lpstr>III – A Sabedoria na história: 10-19</vt:lpstr>
      <vt:lpstr>III – A Sabedoria na história: 10-19</vt:lpstr>
      <vt:lpstr>6. Conclusão</vt:lpstr>
      <vt:lpstr>6. Conclusão</vt:lpstr>
      <vt:lpstr>6. Conclusão</vt:lpstr>
    </vt:vector>
  </TitlesOfParts>
  <Company>Sociedade Amigos do Brasil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Jaime</dc:creator>
  <cp:lastModifiedBy>Jaime Sánchez Bosch</cp:lastModifiedBy>
  <cp:revision>126</cp:revision>
  <dcterms:created xsi:type="dcterms:W3CDTF">2011-11-27T13:26:35Z</dcterms:created>
  <dcterms:modified xsi:type="dcterms:W3CDTF">2014-12-06T19:08:27Z</dcterms:modified>
</cp:coreProperties>
</file>