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5E2D1-3871-4009-BDAA-9297DC16C26E}" type="datetimeFigureOut">
              <a:rPr lang="pt-BR" smtClean="0"/>
              <a:pPr/>
              <a:t>23/08/2014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D83A6-D876-4D9F-8DE8-E8ACDBC037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20072" y="764704"/>
            <a:ext cx="3744416" cy="1470025"/>
          </a:xfrm>
        </p:spPr>
        <p:txBody>
          <a:bodyPr>
            <a:normAutofit fontScale="90000"/>
          </a:bodyPr>
          <a:lstStyle/>
          <a:p>
            <a:r>
              <a:rPr lang="pt-BR" sz="3100" i="1" dirty="0" smtClean="0">
                <a:solidFill>
                  <a:schemeClr val="accent5">
                    <a:lumMod val="50000"/>
                  </a:schemeClr>
                </a:solidFill>
              </a:rPr>
              <a:t>“Os </a:t>
            </a:r>
            <a:r>
              <a:rPr lang="pt-BR" sz="3100" i="1" dirty="0">
                <a:solidFill>
                  <a:schemeClr val="accent5">
                    <a:lumMod val="50000"/>
                  </a:schemeClr>
                </a:solidFill>
              </a:rPr>
              <a:t>sábios entesouram a </a:t>
            </a:r>
            <a:r>
              <a:rPr lang="pt-BR" sz="3100" i="1" dirty="0" smtClean="0">
                <a:solidFill>
                  <a:schemeClr val="accent5">
                    <a:lumMod val="50000"/>
                  </a:schemeClr>
                </a:solidFill>
              </a:rPr>
              <a:t>sabedoria”  (</a:t>
            </a:r>
            <a:r>
              <a:rPr lang="pt-BR" sz="3100" i="1" dirty="0" err="1" smtClean="0">
                <a:solidFill>
                  <a:schemeClr val="accent5">
                    <a:lumMod val="50000"/>
                  </a:schemeClr>
                </a:solidFill>
              </a:rPr>
              <a:t>Pr</a:t>
            </a:r>
            <a:r>
              <a:rPr lang="pt-BR" sz="3100" i="1" dirty="0" smtClean="0">
                <a:solidFill>
                  <a:schemeClr val="accent5">
                    <a:lumMod val="50000"/>
                  </a:schemeClr>
                </a:solidFill>
              </a:rPr>
              <a:t> 10,14)</a:t>
            </a:r>
            <a:endParaRPr lang="pt-B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48064" y="4534272"/>
            <a:ext cx="3816424" cy="1198984"/>
          </a:xfrm>
        </p:spPr>
        <p:txBody>
          <a:bodyPr>
            <a:normAutofit/>
          </a:bodyPr>
          <a:lstStyle/>
          <a:p>
            <a:r>
              <a:rPr lang="pt-BR" sz="7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Provérbios</a:t>
            </a:r>
            <a:endParaRPr lang="pt-BR" sz="36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026" name="Picture 2" descr="http://www.phoenixmasonry.org/images/King_Solom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2" y="379"/>
            <a:ext cx="5068324" cy="6849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Formas literárias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Formas apreciativas</a:t>
            </a:r>
          </a:p>
          <a:p>
            <a:r>
              <a:rPr lang="pt-BR" dirty="0" smtClean="0"/>
              <a:t>Expressam aprovação ou desaprovação: 11,2</a:t>
            </a:r>
          </a:p>
          <a:p>
            <a:r>
              <a:rPr lang="pt-BR" dirty="0" smtClean="0"/>
              <a:t>Comparações: 15,17</a:t>
            </a:r>
          </a:p>
          <a:p>
            <a:r>
              <a:rPr lang="pt-BR" dirty="0" err="1" smtClean="0"/>
              <a:t>Macarismos</a:t>
            </a:r>
            <a:r>
              <a:rPr lang="pt-BR" dirty="0" smtClean="0"/>
              <a:t>: 14,21</a:t>
            </a:r>
          </a:p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Comparações</a:t>
            </a:r>
          </a:p>
          <a:p>
            <a:r>
              <a:rPr lang="pt-BR" dirty="0" smtClean="0"/>
              <a:t>Estabelecem confronto entre experiências da vida e situações humanas: 25,12</a:t>
            </a:r>
          </a:p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 Metáforas</a:t>
            </a:r>
          </a:p>
          <a:p>
            <a:r>
              <a:rPr lang="pt-BR" dirty="0" smtClean="0"/>
              <a:t>Imagens aplicadas diretamente: 16,24</a:t>
            </a:r>
          </a:p>
          <a:p>
            <a:pPr lvl="1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419872" y="6011996"/>
            <a:ext cx="489654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As palavras agradáveis são um favo de mel; doçura para a alma e saúde para os ossos. </a:t>
            </a:r>
            <a:r>
              <a:rPr lang="pt-BR" b="1" baseline="30000" dirty="0" smtClean="0"/>
              <a:t>2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707904" y="4941168"/>
            <a:ext cx="489654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Anel de ouro, jóia de ouro fino: tal é o sábio que admoesta um ouvido atento. 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851920" y="3212976"/>
            <a:ext cx="4680520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Quem despreza seu próximo comete um pecado; feliz aquele que tem compaixão dos desgraçados.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39952" y="2636912"/>
            <a:ext cx="424847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Mais vale um prato de legume com amizade que um boi cevado com ódio.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572000" y="2492896"/>
            <a:ext cx="4104456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 integridade dos justos serve-lhes de guia; mas a perversidade dos pérfidos arrasta-os à ruína.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Formas literárias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e) Pergunta retórica</a:t>
            </a:r>
          </a:p>
          <a:p>
            <a:r>
              <a:rPr lang="pt-BR" dirty="0" smtClean="0"/>
              <a:t>Ressalta a evidência: 18,14</a:t>
            </a:r>
          </a:p>
          <a:p>
            <a:pPr marL="514350" indent="-514350"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f) Cenas breves</a:t>
            </a:r>
          </a:p>
          <a:p>
            <a:pPr marL="514350" indent="-514350"/>
            <a:r>
              <a:rPr lang="pt-BR" dirty="0" smtClean="0"/>
              <a:t>Descrevem uma situação típica: 6,6-8</a:t>
            </a:r>
          </a:p>
          <a:p>
            <a:pPr marL="514350" indent="-514350"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g) Animação</a:t>
            </a:r>
          </a:p>
          <a:p>
            <a:pPr marL="514350" indent="-514350"/>
            <a:r>
              <a:rPr lang="pt-BR" dirty="0" smtClean="0"/>
              <a:t>a Sabedoria personificada, fala: 1,20</a:t>
            </a:r>
          </a:p>
          <a:p>
            <a:pPr marL="514350" indent="-514350"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h) Provérbios </a:t>
            </a:r>
            <a:r>
              <a:rPr lang="pt-BR" dirty="0" smtClean="0"/>
              <a:t>numéricos: </a:t>
            </a:r>
          </a:p>
          <a:p>
            <a:pPr marL="514350" indent="-514350"/>
            <a:r>
              <a:rPr lang="pt-BR" dirty="0" smtClean="0"/>
              <a:t>Destaca um elemento comparando-o com outros parecidos: 30,18-19</a:t>
            </a:r>
          </a:p>
          <a:p>
            <a:pPr marL="514350" indent="-514350"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i) Acrósticos ou alfabéticos</a:t>
            </a:r>
          </a:p>
          <a:p>
            <a:pPr marL="514350" indent="-514350"/>
            <a:r>
              <a:rPr lang="pt-BR" dirty="0" smtClean="0"/>
              <a:t>Elogio da mulher sábia: 31,10-31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292080" y="4005064"/>
            <a:ext cx="288032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 Sabedoria clama nas ruas, eleva sua voz na praça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483768" y="3140968"/>
            <a:ext cx="5832648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Vai, ó preguiçoso, ter com a formiga, observa seu proceder e torna-te sábio: </a:t>
            </a:r>
            <a:r>
              <a:rPr lang="pt-BR" b="1" baseline="30000" dirty="0" smtClean="0"/>
              <a:t>7</a:t>
            </a:r>
            <a:r>
              <a:rPr lang="pt-BR" dirty="0" smtClean="0"/>
              <a:t> ela não tem chefe, nem inspetor, nem mestre; </a:t>
            </a:r>
            <a:r>
              <a:rPr lang="pt-BR" b="1" baseline="30000" dirty="0" smtClean="0"/>
              <a:t>8</a:t>
            </a:r>
            <a:r>
              <a:rPr lang="pt-BR" dirty="0" smtClean="0"/>
              <a:t> prepara no verão sua provisão, apanha no tempo da ceifa sua comida.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644008" y="2060848"/>
            <a:ext cx="3528392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O espírito do homem suporta a doença, mas quem erguerá um espírito abatido?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43808" y="5157192"/>
            <a:ext cx="5616624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Há três coisas que me são mistério, quatro mesmo, que não compreendo: </a:t>
            </a:r>
            <a:r>
              <a:rPr lang="pt-BR" b="1" baseline="30000" dirty="0" smtClean="0"/>
              <a:t>19</a:t>
            </a:r>
            <a:r>
              <a:rPr lang="pt-BR" dirty="0" smtClean="0"/>
              <a:t> O vôo da águia nos céus, o rastejar da cobra no rochedo, a navegação de um navio em pleno mar, o caminho de um homem junto a uma jovem.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Temática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maior parte dos Provérbios trata de temas comuns à sabedoria antiga</a:t>
            </a:r>
          </a:p>
          <a:p>
            <a:r>
              <a:rPr lang="pt-BR" dirty="0" smtClean="0"/>
              <a:t>Tem por finalidade instruir</a:t>
            </a:r>
          </a:p>
          <a:p>
            <a:r>
              <a:rPr lang="pt-BR" dirty="0" smtClean="0"/>
              <a:t>Comunicar o que os sábios foram refletindo e elaborando: 1,2-6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3568" y="4293096"/>
            <a:ext cx="7632848" cy="175432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para conhecer a sabedoria e a instrução, para compreender as palavras sensatas, </a:t>
            </a:r>
            <a:r>
              <a:rPr lang="pt-BR" b="1" baseline="30000" dirty="0" smtClean="0"/>
              <a:t>3</a:t>
            </a:r>
            <a:r>
              <a:rPr lang="pt-BR" dirty="0" smtClean="0"/>
              <a:t> para adquirir as lições do bom senso, da justiça, da eqüidade e da retidão;</a:t>
            </a:r>
            <a:r>
              <a:rPr lang="pt-BR" b="1" baseline="30000" dirty="0" smtClean="0"/>
              <a:t>4</a:t>
            </a:r>
            <a:r>
              <a:rPr lang="pt-BR" dirty="0" smtClean="0"/>
              <a:t> para dar aos simples o discernimento, ao adolescente a ciência e a reflexão. </a:t>
            </a:r>
            <a:r>
              <a:rPr lang="pt-BR" b="1" baseline="30000" dirty="0" smtClean="0"/>
              <a:t>5</a:t>
            </a:r>
            <a:r>
              <a:rPr lang="pt-BR" dirty="0" smtClean="0"/>
              <a:t> Que o sábio escute, e aumentará seu saber, e o homem inteligente adquirirá prudência </a:t>
            </a:r>
            <a:r>
              <a:rPr lang="pt-BR" b="1" baseline="30000" dirty="0" smtClean="0"/>
              <a:t>6</a:t>
            </a:r>
            <a:r>
              <a:rPr lang="pt-BR" dirty="0" smtClean="0"/>
              <a:t> para compreender os provérbios, as alegorias, as máximas dos sábios e seus enigmas.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Temática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Amor à Sabedoria</a:t>
            </a:r>
          </a:p>
          <a:p>
            <a:r>
              <a:rPr lang="pt-BR" dirty="0" smtClean="0"/>
              <a:t>A Sabedoria aparece como uma figura personalizada</a:t>
            </a:r>
          </a:p>
          <a:p>
            <a:pPr lvl="1"/>
            <a:r>
              <a:rPr lang="pt-BR" dirty="0" smtClean="0"/>
              <a:t>Com iniciativa própria</a:t>
            </a:r>
          </a:p>
          <a:p>
            <a:pPr lvl="1"/>
            <a:r>
              <a:rPr lang="pt-BR" dirty="0" smtClean="0"/>
              <a:t>Com uma própria relação com o homem</a:t>
            </a:r>
          </a:p>
          <a:p>
            <a:pPr lvl="1"/>
            <a:r>
              <a:rPr lang="pt-BR" dirty="0" smtClean="0"/>
              <a:t>Sempre comunicando o pensamento de Deus</a:t>
            </a:r>
          </a:p>
          <a:p>
            <a:r>
              <a:rPr lang="pt-BR" dirty="0" smtClean="0"/>
              <a:t>É a primeira criatura de Deus: 8,22-31</a:t>
            </a:r>
          </a:p>
          <a:p>
            <a:r>
              <a:rPr lang="pt-BR" dirty="0" smtClean="0"/>
              <a:t>É muito desejável para o homem: 3,13-18</a:t>
            </a:r>
          </a:p>
          <a:p>
            <a:r>
              <a:rPr lang="pt-BR" dirty="0" smtClean="0"/>
              <a:t>Ensina a justiça, tudo o que é reto: 2,9-13</a:t>
            </a:r>
          </a:p>
          <a:p>
            <a:r>
              <a:rPr lang="pt-BR" dirty="0" smtClean="0"/>
              <a:t>Precisa ir à sua procura: 4,5-9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99592" y="5805264"/>
            <a:ext cx="720080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adquire a sabedoria. Adquire a inteligência em troca de tudo o que possuis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331640" y="5373216"/>
            <a:ext cx="676875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Então compreenderás a justiça e a eqüidade, a retidão e todos os caminhos que conduzem ao bem.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63688" y="4869160"/>
            <a:ext cx="6408712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Feliz do homem que encontrou a sabedoria, daquele que adquiriu a inteligência, </a:t>
            </a:r>
            <a:r>
              <a:rPr lang="pt-BR" b="1" baseline="30000" dirty="0" smtClean="0"/>
              <a:t>14</a:t>
            </a:r>
            <a:r>
              <a:rPr lang="pt-BR" dirty="0" smtClean="0"/>
              <a:t> porque mais vale este lucro que o da prata, e o fruto que se obtém é melhor que o fino ouro.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195736" y="4437112"/>
            <a:ext cx="583264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Senhor me criou, como primícias de suas obras, desde o princípio, antes do começo da terra.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Vida pessoal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Vida pessoal</a:t>
            </a:r>
          </a:p>
          <a:p>
            <a:pPr>
              <a:buNone/>
            </a:pPr>
            <a:r>
              <a:rPr lang="pt-BR" dirty="0" smtClean="0"/>
              <a:t>a) O indivíduo</a:t>
            </a:r>
          </a:p>
          <a:p>
            <a:pPr lvl="1"/>
            <a:r>
              <a:rPr lang="pt-BR" dirty="0" smtClean="0"/>
              <a:t>É o primeiro beneficiado</a:t>
            </a:r>
          </a:p>
          <a:p>
            <a:pPr lvl="1"/>
            <a:r>
              <a:rPr lang="pt-BR" dirty="0" smtClean="0"/>
              <a:t>Precisa de “valores”: 4,20-27</a:t>
            </a:r>
          </a:p>
          <a:p>
            <a:pPr lvl="1"/>
            <a:r>
              <a:rPr lang="pt-BR" dirty="0" smtClean="0"/>
              <a:t>Em primeiro lugar a prudência: 3,21-24</a:t>
            </a:r>
          </a:p>
          <a:p>
            <a:pPr>
              <a:buNone/>
            </a:pPr>
            <a:r>
              <a:rPr lang="pt-BR" dirty="0" smtClean="0"/>
              <a:t>b) Valor do trabalho</a:t>
            </a:r>
          </a:p>
          <a:p>
            <a:pPr lvl="1"/>
            <a:r>
              <a:rPr lang="pt-BR" dirty="0" smtClean="0"/>
              <a:t>Repúdio da preguiça</a:t>
            </a:r>
          </a:p>
          <a:p>
            <a:pPr lvl="1"/>
            <a:r>
              <a:rPr lang="pt-BR" dirty="0" smtClean="0"/>
              <a:t>Incapacidade de fazer nada de proveito: 13,4</a:t>
            </a:r>
          </a:p>
          <a:p>
            <a:pPr lvl="1"/>
            <a:r>
              <a:rPr lang="pt-BR" dirty="0" smtClean="0"/>
              <a:t>Exposição aos vícios e desgraças: 19,15</a:t>
            </a:r>
          </a:p>
          <a:p>
            <a:pPr lvl="1"/>
            <a:r>
              <a:rPr lang="pt-BR" dirty="0" smtClean="0"/>
              <a:t>Incapacidade de reagir, fatalismo: 22,13</a:t>
            </a:r>
          </a:p>
          <a:p>
            <a:pPr lvl="1"/>
            <a:r>
              <a:rPr lang="pt-BR" dirty="0" smtClean="0"/>
              <a:t>Quadro do preguiçoso: 24,30-34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99592" y="5733256"/>
            <a:ext cx="741682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um pouco de sono, um pouco de torpor, um pouco cruzando as mãos para descansar </a:t>
            </a:r>
            <a:r>
              <a:rPr lang="pt-BR" b="1" baseline="30000" dirty="0" smtClean="0"/>
              <a:t>34</a:t>
            </a:r>
            <a:r>
              <a:rPr lang="pt-BR" dirty="0" smtClean="0"/>
              <a:t> e virá a indigência como um vagabundo,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691680" y="5734997"/>
            <a:ext cx="662473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Há um leão do lado de fora!, diz o preguiçoso, eu poderei ser morto na rua!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195736" y="5301208"/>
            <a:ext cx="6048672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A preguiça cai no torpor: a alma indolente terá fome. 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627784" y="4941168"/>
            <a:ext cx="554461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preguiçoso cobiça, mas nada obtém. É o desejo dos homens diligentes que é satisfeito.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619672" y="3645024"/>
            <a:ext cx="655272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Meu filho, guarda a sabedoria e a reflexão, não as percas de vista. </a:t>
            </a:r>
            <a:r>
              <a:rPr lang="pt-BR" b="1" baseline="30000" dirty="0" smtClean="0"/>
              <a:t>22</a:t>
            </a:r>
            <a:r>
              <a:rPr lang="pt-BR" dirty="0" smtClean="0"/>
              <a:t> Elas serão a vida de tua alma e um adorno para teu pescoço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763688" y="3212976"/>
            <a:ext cx="676875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Que teus olhos vejam de frente e que tua vista perceba o que há diante de ti!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Vida pessoal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c) A fala</a:t>
            </a:r>
          </a:p>
          <a:p>
            <a:pPr lvl="1"/>
            <a:r>
              <a:rPr lang="pt-BR" dirty="0" smtClean="0"/>
              <a:t>É a principal manifestação da pessoa</a:t>
            </a:r>
          </a:p>
          <a:p>
            <a:pPr lvl="1"/>
            <a:r>
              <a:rPr lang="pt-BR" dirty="0" smtClean="0"/>
              <a:t>Na Antiguidade era mais importante do que hoje</a:t>
            </a:r>
          </a:p>
          <a:p>
            <a:pPr lvl="1"/>
            <a:r>
              <a:rPr lang="pt-BR" dirty="0" smtClean="0"/>
              <a:t>Oportunidade na fala: 15,23</a:t>
            </a:r>
          </a:p>
          <a:p>
            <a:pPr lvl="1"/>
            <a:r>
              <a:rPr lang="pt-BR" dirty="0" smtClean="0"/>
              <a:t>Domínio : 21,23</a:t>
            </a:r>
          </a:p>
          <a:p>
            <a:pPr lvl="1"/>
            <a:r>
              <a:rPr lang="pt-BR" dirty="0" smtClean="0"/>
              <a:t>Guardar o segredo: 11,13 </a:t>
            </a:r>
          </a:p>
          <a:p>
            <a:pPr lvl="1"/>
            <a:r>
              <a:rPr lang="pt-BR" dirty="0" smtClean="0"/>
              <a:t>O mal de falar demais: 10,19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43608" y="5229200"/>
            <a:ext cx="705678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Não pode faltar o pecado num caudal de palavras; quem modera os lábios é um homem prudente.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115616" y="4581128"/>
            <a:ext cx="705678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perverso trai os segredos, enquanto um coração leal os mantém ocultos.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635896" y="3861048"/>
            <a:ext cx="468052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Quem vigia sua boca e sua língua preserva sua vida da angústia.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907704" y="3645024"/>
            <a:ext cx="619268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Saber dar uma resposta é fonte de alegria; como é agradável uma palavra oportuna!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Vida pessoal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d) A justiça</a:t>
            </a:r>
          </a:p>
          <a:p>
            <a:r>
              <a:rPr lang="pt-BR" dirty="0" smtClean="0"/>
              <a:t>A sociedade antiga tem poucos mecanismos jurídicos, depende mais da honestidade de juízes e cidadãos</a:t>
            </a:r>
          </a:p>
          <a:p>
            <a:pPr lvl="1"/>
            <a:r>
              <a:rPr lang="pt-BR" dirty="0" smtClean="0"/>
              <a:t>Testemunho verídico: 12,17</a:t>
            </a:r>
          </a:p>
          <a:p>
            <a:pPr lvl="1"/>
            <a:r>
              <a:rPr lang="pt-BR" dirty="0" smtClean="0"/>
              <a:t>Aquisição da riqueza: 16,8</a:t>
            </a:r>
          </a:p>
          <a:p>
            <a:pPr lvl="1"/>
            <a:r>
              <a:rPr lang="pt-BR" dirty="0" smtClean="0"/>
              <a:t>Bons resultados da honestidade: 11,18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5616" y="5229200"/>
            <a:ext cx="705678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ímpio obtém um lucro falaz, mas o que semeia justiça receberá uma recompensa certa. 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115616" y="4725144"/>
            <a:ext cx="7056784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Mais vale o pouco com justiça do que grandes lucros com iniqüidade. 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43608" y="4149080"/>
            <a:ext cx="7056784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homem sincero anuncia a justiça; a testemunha falsa profere mentira.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Vida pessoal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e) Riqueza e pobreza</a:t>
            </a:r>
          </a:p>
          <a:p>
            <a:r>
              <a:rPr lang="pt-BR" dirty="0" smtClean="0"/>
              <a:t>A sabedoria antiga valoriza a riqueza como fruto do trabalho. É uma bênção</a:t>
            </a:r>
          </a:p>
          <a:p>
            <a:pPr lvl="1"/>
            <a:r>
              <a:rPr lang="pt-BR" dirty="0" smtClean="0"/>
              <a:t>Mas nem toda riqueza é boa: 12,9</a:t>
            </a:r>
          </a:p>
          <a:p>
            <a:pPr lvl="1"/>
            <a:r>
              <a:rPr lang="pt-BR" dirty="0" smtClean="0"/>
              <a:t>Nem toda pobreza é má: 17,1</a:t>
            </a:r>
          </a:p>
          <a:p>
            <a:pPr lvl="1"/>
            <a:r>
              <a:rPr lang="pt-BR" dirty="0" smtClean="0"/>
              <a:t>A solidariedade é louvada: 14,21</a:t>
            </a:r>
          </a:p>
          <a:p>
            <a:pPr lvl="1"/>
            <a:r>
              <a:rPr lang="pt-BR" dirty="0" smtClean="0"/>
              <a:t>A riqueza pode ser um perigo: 30,7-9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3568" y="5229200"/>
            <a:ext cx="7704856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Eu te peço duas coisas, não mas negues antes de minha morte: </a:t>
            </a:r>
            <a:r>
              <a:rPr lang="pt-BR" b="1" baseline="30000" dirty="0" smtClean="0"/>
              <a:t>8</a:t>
            </a:r>
            <a:r>
              <a:rPr lang="pt-BR" dirty="0" smtClean="0"/>
              <a:t> afasta de mim falsidade e mentira, não me dês nem pobreza nem riqueza, concede-me o pão que me é necessário, </a:t>
            </a:r>
            <a:r>
              <a:rPr lang="pt-BR" b="1" baseline="30000" dirty="0" smtClean="0"/>
              <a:t>9</a:t>
            </a:r>
            <a:r>
              <a:rPr lang="pt-BR" dirty="0" smtClean="0"/>
              <a:t> para que, saciado, eu não te renegue, e não diga: Quem é o Senhor? Ou que, pobre, eu não roube, e não profane o nome do meu Deus.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899592" y="4797152"/>
            <a:ext cx="734481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Quem despreza seu próximo comete um pecado; feliz aquele que tem compaixão dos desgraçados.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1600" y="4149080"/>
            <a:ext cx="712879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Mais vale um bocado de pão seco, com a paz, do que uma casa cheia de carnes, com a discórdia.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899592" y="3645024"/>
            <a:ext cx="734481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Mais vale um homem humilde, que tem um servo, que o jactancioso, que não tem o que comer.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Vida de família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Vida de família</a:t>
            </a:r>
          </a:p>
          <a:p>
            <a:r>
              <a:rPr lang="pt-BR" dirty="0" smtClean="0"/>
              <a:t>A família é um lugar privilegiado da sabedoria</a:t>
            </a:r>
          </a:p>
          <a:p>
            <a:r>
              <a:rPr lang="pt-BR" dirty="0" smtClean="0"/>
              <a:t>É o lugar da tradição</a:t>
            </a:r>
          </a:p>
          <a:p>
            <a:r>
              <a:rPr lang="pt-BR" dirty="0" smtClean="0"/>
              <a:t>O pai é o responsável pela instrução dos filhos</a:t>
            </a:r>
          </a:p>
          <a:p>
            <a:pPr lvl="1"/>
            <a:r>
              <a:rPr lang="pt-BR" dirty="0" smtClean="0"/>
              <a:t>Conselhos paternos: 3-4</a:t>
            </a:r>
          </a:p>
          <a:p>
            <a:pPr lvl="1"/>
            <a:r>
              <a:rPr lang="pt-BR" dirty="0" smtClean="0"/>
              <a:t>A tentação da prostituta: 5,24-29</a:t>
            </a:r>
          </a:p>
          <a:p>
            <a:pPr lvl="1"/>
            <a:r>
              <a:rPr lang="pt-BR" dirty="0" smtClean="0"/>
              <a:t>Respeito dos pais: 1,8</a:t>
            </a:r>
          </a:p>
          <a:p>
            <a:pPr lvl="1"/>
            <a:r>
              <a:rPr lang="pt-BR" dirty="0" smtClean="0"/>
              <a:t>A correção paterna: 13,1</a:t>
            </a:r>
          </a:p>
          <a:p>
            <a:pPr lvl="1"/>
            <a:r>
              <a:rPr lang="pt-BR" dirty="0" smtClean="0"/>
              <a:t>Disciplina rigorosa: 29,15</a:t>
            </a:r>
          </a:p>
          <a:p>
            <a:pPr lvl="1"/>
            <a:r>
              <a:rPr lang="pt-BR" dirty="0" smtClean="0"/>
              <a:t>Comparável com os castigos de Deus: 3,11-12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9552" y="6165304"/>
            <a:ext cx="7992888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porque o Senhor castiga aquele a quem ama, e pune o filho a quem muito estima.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644008" y="5373216"/>
            <a:ext cx="3528392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Vara e correção dão a sabedoria; menino abandonado à sua vontade se torna a vergonha da mãe.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788024" y="5085184"/>
            <a:ext cx="374441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Um filho sábio ama a disciplina, mas o incorrigível não aceita repreensões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067944" y="4582869"/>
            <a:ext cx="417646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Ouve, meu filho, a instrução de teu pai: não desprezes o ensinamento de tua mãe.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267744" y="4365104"/>
            <a:ext cx="583264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por uma meretriz o homem se reduz a um pedaço de pão, e a mulher adúltera arrebata a vida preciosa do homem.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987824" y="3933056"/>
            <a:ext cx="504056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Meu filho, não te esqueças de meu ensinamento e guarda meus preceitos em teu coração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sociedade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Na grande família as gerações se integram: 17,6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A sociedade</a:t>
            </a:r>
          </a:p>
          <a:p>
            <a:r>
              <a:rPr lang="pt-BR" dirty="0" smtClean="0"/>
              <a:t>O homem antigo é mais social, menos isolado, menos individualista</a:t>
            </a:r>
          </a:p>
          <a:p>
            <a:pPr>
              <a:buNone/>
            </a:pPr>
            <a:r>
              <a:rPr lang="pt-BR" dirty="0" smtClean="0"/>
              <a:t>a) Visão geral</a:t>
            </a:r>
          </a:p>
          <a:p>
            <a:r>
              <a:rPr lang="pt-BR" dirty="0" smtClean="0"/>
              <a:t>Aparece a polaridade sábio-néscio</a:t>
            </a:r>
          </a:p>
          <a:p>
            <a:pPr lvl="1"/>
            <a:r>
              <a:rPr lang="pt-BR" dirty="0" smtClean="0"/>
              <a:t>Podem ser qualidades neutras</a:t>
            </a:r>
          </a:p>
          <a:p>
            <a:pPr lvl="1"/>
            <a:r>
              <a:rPr lang="pt-BR" dirty="0" smtClean="0"/>
              <a:t>Mas tende-se a identificar: sábio = honesto  </a:t>
            </a:r>
          </a:p>
          <a:p>
            <a:pPr lvl="1">
              <a:buNone/>
            </a:pPr>
            <a:r>
              <a:rPr lang="pt-BR" dirty="0" smtClean="0"/>
              <a:t>					         néscio = insolente</a:t>
            </a:r>
          </a:p>
          <a:p>
            <a:pPr lvl="1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43608" y="2060848"/>
            <a:ext cx="720080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Os filhos dos filhos são a coroa dos velhos, e a glória dos filhos são os pais.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Provérbios (</a:t>
            </a:r>
            <a:r>
              <a:rPr lang="pt-BR" dirty="0" err="1" smtClean="0"/>
              <a:t>Pr</a:t>
            </a:r>
            <a:r>
              <a:rPr lang="pt-BR" dirty="0" smtClean="0"/>
              <a:t>) e </a:t>
            </a:r>
            <a:r>
              <a:rPr lang="pt-BR" dirty="0" err="1" smtClean="0"/>
              <a:t>Sirácide</a:t>
            </a:r>
            <a:r>
              <a:rPr lang="pt-BR" dirty="0" smtClean="0"/>
              <a:t> (Sr) são os principais representantes da sabedoria antiga</a:t>
            </a:r>
          </a:p>
          <a:p>
            <a:r>
              <a:rPr lang="pt-BR" dirty="0" smtClean="0"/>
              <a:t>Provérbios é o clássico da literatura sapiencial</a:t>
            </a:r>
          </a:p>
          <a:p>
            <a:endParaRPr lang="pt-BR" dirty="0" smtClean="0"/>
          </a:p>
          <a:p>
            <a:pPr marL="514350" indent="-514350">
              <a:buAutoNum type="arabicPeriod"/>
            </a:pPr>
            <a:r>
              <a:rPr lang="pt-BR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</a:t>
            </a: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“coleção de coleções”</a:t>
            </a:r>
          </a:p>
          <a:p>
            <a:pPr marL="514350" indent="-514350"/>
            <a:r>
              <a:rPr lang="pt-BR" dirty="0" smtClean="0"/>
              <a:t>Podemos observar os títulos dessa coleções:</a:t>
            </a:r>
          </a:p>
          <a:p>
            <a:pPr lvl="1"/>
            <a:r>
              <a:rPr lang="pt-BR" dirty="0" smtClean="0"/>
              <a:t>1,1: “Provérbios de Salomão”</a:t>
            </a:r>
          </a:p>
          <a:p>
            <a:pPr lvl="1"/>
            <a:r>
              <a:rPr lang="pt-BR" dirty="0" smtClean="0"/>
              <a:t>10,1: “Provérbios de Salomão”</a:t>
            </a:r>
          </a:p>
          <a:p>
            <a:pPr lvl="1"/>
            <a:r>
              <a:rPr lang="pt-BR" dirty="0" smtClean="0"/>
              <a:t>22,17: “Sentenças dos sábios”</a:t>
            </a:r>
          </a:p>
          <a:p>
            <a:pPr lvl="1"/>
            <a:r>
              <a:rPr lang="pt-BR" dirty="0" smtClean="0"/>
              <a:t>24,23: “Outras sentenças dos sábios”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Ser sábio ou néscio são como uma opção fundamental</a:t>
            </a:r>
            <a:r>
              <a:rPr lang="pt-BR" smtClean="0"/>
              <a:t>: </a:t>
            </a:r>
            <a:r>
              <a:rPr lang="pt-BR" smtClean="0"/>
              <a:t>23,15</a:t>
            </a:r>
            <a:endParaRPr lang="pt-BR" dirty="0" smtClean="0"/>
          </a:p>
          <a:p>
            <a:pPr lvl="1"/>
            <a:r>
              <a:rPr lang="pt-BR" dirty="0" smtClean="0"/>
              <a:t>Aplica-se ao aspecto moral: 29,11</a:t>
            </a:r>
          </a:p>
          <a:p>
            <a:r>
              <a:rPr lang="pt-BR" dirty="0" smtClean="0"/>
              <a:t>Dualismo pobre-rico</a:t>
            </a:r>
          </a:p>
          <a:p>
            <a:pPr lvl="1"/>
            <a:r>
              <a:rPr lang="pt-BR" dirty="0" smtClean="0"/>
              <a:t>Normalmente o rico é honrado e o pobre desprezado, mas </a:t>
            </a:r>
            <a:r>
              <a:rPr lang="pt-BR" dirty="0" err="1" smtClean="0"/>
              <a:t>Pr</a:t>
            </a:r>
            <a:r>
              <a:rPr lang="pt-BR" dirty="0" smtClean="0"/>
              <a:t> corrige atitudes fáceis</a:t>
            </a:r>
          </a:p>
          <a:p>
            <a:pPr lvl="1"/>
            <a:r>
              <a:rPr lang="pt-BR" dirty="0" smtClean="0"/>
              <a:t>Diante de Deus são todos iguais: 22,2</a:t>
            </a:r>
          </a:p>
          <a:p>
            <a:pPr lvl="1"/>
            <a:r>
              <a:rPr lang="pt-BR" dirty="0" smtClean="0"/>
              <a:t>Deus está do lado dos pobres: 22,22-23</a:t>
            </a:r>
          </a:p>
          <a:p>
            <a:pPr lvl="1"/>
            <a:r>
              <a:rPr lang="pt-BR" dirty="0" smtClean="0"/>
              <a:t>Crítica social: 19,4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43608" y="5301208"/>
            <a:ext cx="7056784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Não despojes o pobre, porque é pobre, não oprimas o fraco à porta da cidade, </a:t>
            </a:r>
            <a:r>
              <a:rPr lang="pt-BR" b="1" baseline="30000" dirty="0" smtClean="0"/>
              <a:t>23</a:t>
            </a:r>
            <a:r>
              <a:rPr lang="pt-BR" dirty="0" smtClean="0"/>
              <a:t> porque o Senhor pleiteará sua causa e tirará a vida aos que os despojaram.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sociedade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987824" y="5805264"/>
            <a:ext cx="511256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 riqueza aumenta o número de amigos, o pobre é abandonado pelo seu [único] companheiro.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483768" y="4869160"/>
            <a:ext cx="5832648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Rico e pobre se encontram: foi o Senhor que criou a ambos.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403648" y="2996952"/>
            <a:ext cx="662473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insensato desafoga toda sua ira, mas o sábio a domina e a recalca.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283968" y="2060848"/>
            <a:ext cx="367240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Meu filho, se o teu espírito for sábio, meu coração alegrar-se-á contigo!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7" grpId="0" animBg="1"/>
      <p:bldP spid="8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sociedade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b) A bebida</a:t>
            </a:r>
          </a:p>
          <a:p>
            <a:pPr lvl="1"/>
            <a:r>
              <a:rPr lang="pt-BR" dirty="0" smtClean="0"/>
              <a:t>O excesso de vinho é fonte de insensatez: 20,1</a:t>
            </a:r>
          </a:p>
          <a:p>
            <a:pPr lvl="1"/>
            <a:r>
              <a:rPr lang="pt-BR" dirty="0" smtClean="0"/>
              <a:t>Perigos do governante: o vinho e as mulheres: 31,4-5</a:t>
            </a:r>
          </a:p>
          <a:p>
            <a:pPr lvl="1"/>
            <a:r>
              <a:rPr lang="pt-BR" dirty="0" smtClean="0"/>
              <a:t>O vinho arruína o homem: 21,17</a:t>
            </a:r>
          </a:p>
          <a:p>
            <a:r>
              <a:rPr lang="pt-BR" dirty="0" smtClean="0"/>
              <a:t>Mas tomado com moderação o vinho é elogiado</a:t>
            </a:r>
          </a:p>
          <a:p>
            <a:pPr lvl="1"/>
            <a:r>
              <a:rPr lang="pt-BR" dirty="0" smtClean="0"/>
              <a:t>É sinal de abundância: 3,9-10</a:t>
            </a:r>
          </a:p>
          <a:p>
            <a:pPr lvl="1"/>
            <a:r>
              <a:rPr lang="pt-BR" dirty="0" smtClean="0"/>
              <a:t>Tema típico: o banquete da Sabedoria: 9,2-5</a:t>
            </a:r>
          </a:p>
          <a:p>
            <a:pPr lvl="1"/>
            <a:r>
              <a:rPr lang="pt-BR" dirty="0" smtClean="0"/>
              <a:t>O vinho faz esquecer os males: 31,6-7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5877272"/>
            <a:ext cx="828092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Dai a bebida forte àquele que desfalece e o vinho àquele que tem amargura no coração: </a:t>
            </a:r>
            <a:r>
              <a:rPr lang="pt-BR" b="1" baseline="30000" dirty="0" smtClean="0"/>
              <a:t>7</a:t>
            </a:r>
            <a:r>
              <a:rPr lang="pt-BR" dirty="0" smtClean="0"/>
              <a:t> que ele beba e esquecerá sua miséria e já não se lembrará de suas mágoas.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059832" y="5795972"/>
            <a:ext cx="540060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Vinde comer o meu pão e beber o vinho que preparei.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139952" y="5302949"/>
            <a:ext cx="432048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Então, teus celeiros se abarrotarão de trigo e teus lagares transbordarão de vinho.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203848" y="3861048"/>
            <a:ext cx="518457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que ama os banquetes será um homem indigente; o que ama o vinho e o óleo não se enriquecerá.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267744" y="3068960"/>
            <a:ext cx="6552728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Não é próprio dos reis, </a:t>
            </a:r>
            <a:r>
              <a:rPr lang="pt-BR" dirty="0" err="1" smtClean="0"/>
              <a:t>Lamuel</a:t>
            </a:r>
            <a:r>
              <a:rPr lang="pt-BR" dirty="0" smtClean="0"/>
              <a:t>, não convém aos reis beber vinho, nem aos príncipes dar-se aos licores, </a:t>
            </a:r>
            <a:r>
              <a:rPr lang="pt-BR" b="1" baseline="30000" dirty="0" smtClean="0"/>
              <a:t>5</a:t>
            </a:r>
            <a:r>
              <a:rPr lang="pt-BR" dirty="0" smtClean="0"/>
              <a:t> para que, bebendo, eles não esqueçam a lei e não desconheçam o direito de todos os infelizes.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763688" y="2564904"/>
            <a:ext cx="648072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Zombeteiro é o vinho e amotinadora a cerveja: quem quer que se apegue a isto não será sábio.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sociedade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c) A justiça</a:t>
            </a:r>
          </a:p>
          <a:p>
            <a:r>
              <a:rPr lang="pt-BR" dirty="0" smtClean="0"/>
              <a:t>O sábio não é neutro, antes se posiciona decididamente ante a injustiça</a:t>
            </a:r>
          </a:p>
          <a:p>
            <a:r>
              <a:rPr lang="pt-BR" dirty="0" smtClean="0"/>
              <a:t>Uma sentença de um sábio pode ser até mais eficaz que uma apaixonada denúncia profética</a:t>
            </a:r>
          </a:p>
          <a:p>
            <a:pPr lvl="1"/>
            <a:r>
              <a:rPr lang="pt-BR" dirty="0" smtClean="0"/>
              <a:t>Tirar proveito dos desequilíbrios sociais ofende Deus: 14,31</a:t>
            </a:r>
          </a:p>
          <a:p>
            <a:pPr lvl="1"/>
            <a:r>
              <a:rPr lang="pt-BR" dirty="0" smtClean="0"/>
              <a:t>A perversão do direito leva a sociedade à ruína: 14,34</a:t>
            </a:r>
          </a:p>
          <a:p>
            <a:pPr lvl="1"/>
            <a:r>
              <a:rPr lang="pt-BR" dirty="0" smtClean="0"/>
              <a:t>Suborno: 17,23</a:t>
            </a:r>
          </a:p>
          <a:p>
            <a:pPr lvl="1"/>
            <a:r>
              <a:rPr lang="pt-BR" dirty="0" smtClean="0"/>
              <a:t>Distorção da lei: 18,5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067944" y="5661248"/>
            <a:ext cx="424847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Não fica bem favorecer um perverso para prejudicar o direito do justo. 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347864" y="5229200"/>
            <a:ext cx="482453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O ímpio aceita um presente ocultamente para desviar a língua da justiça. 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123728" y="5085184"/>
            <a:ext cx="626469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A justiça enaltece uma nação; o pecado é a vergonha dos povos.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123728" y="4365104"/>
            <a:ext cx="604867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O opressor do pobre ultraja seu criador, mas honra-o o que se compadece do indigente.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pt-BR" dirty="0" smtClean="0"/>
              <a:t>Deslocamento das margens: 22,28</a:t>
            </a:r>
          </a:p>
          <a:p>
            <a:r>
              <a:rPr lang="pt-BR" dirty="0" smtClean="0"/>
              <a:t>A injustiça nasce no coração: 14,21</a:t>
            </a:r>
          </a:p>
          <a:p>
            <a:r>
              <a:rPr lang="pt-BR" dirty="0" smtClean="0"/>
              <a:t>Razão de fundo para ser justo: a aprovação de Deus: 3,32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d) Os perigos</a:t>
            </a:r>
          </a:p>
          <a:p>
            <a:r>
              <a:rPr lang="pt-BR" dirty="0" smtClean="0"/>
              <a:t>O mestre tem a função de prevenir os incautos sobre perigos que desconhecem	</a:t>
            </a:r>
          </a:p>
          <a:p>
            <a:pPr lvl="1"/>
            <a:r>
              <a:rPr lang="pt-BR" dirty="0" smtClean="0"/>
              <a:t>Tão importante quanto seguir o caminho reto é evitar o caminho do insensato: 14,7</a:t>
            </a:r>
          </a:p>
          <a:p>
            <a:pPr lvl="1"/>
            <a:r>
              <a:rPr lang="pt-BR" dirty="0" smtClean="0"/>
              <a:t>Não escutar os ímpios: 1,10-19</a:t>
            </a:r>
          </a:p>
          <a:p>
            <a:pPr lvl="1"/>
            <a:r>
              <a:rPr lang="pt-BR" dirty="0" smtClean="0"/>
              <a:t>Não se deixar seduzir pela adúltera: 7,4-23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580112" y="1628800"/>
            <a:ext cx="2592288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Não passes além dos marcos antigos que puseram teus pais.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sociedade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5661248"/>
            <a:ext cx="784887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Dize à sabedoria: Tu és minha irmã, e chama a inteligência minha amiga, </a:t>
            </a:r>
            <a:r>
              <a:rPr lang="pt-BR" b="1" baseline="30000" dirty="0" smtClean="0"/>
              <a:t>5</a:t>
            </a:r>
            <a:r>
              <a:rPr lang="pt-BR" dirty="0" smtClean="0"/>
              <a:t> para que elas te guardem da mulher alheia, da estranha que tem palavras lúbricas.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220072" y="5373216"/>
            <a:ext cx="3168352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Meu filho, se pecadores te quiserem seduzir, não consintas;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788024" y="5013176"/>
            <a:ext cx="3528392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Afasta-te da presença do tolo: em seus lábios não encontrarás palavras sábias.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619672" y="2708920"/>
            <a:ext cx="640871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porque o Senhor detesta o que procede mal, mas reserva sua intimidade para os homens retos.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835696" y="2348880"/>
            <a:ext cx="597666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Quem despreza seu próximo comete um pecado; feliz aquele que tem compaixão dos desgraçados.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sociedade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pt-BR" dirty="0" smtClean="0"/>
              <a:t>Ela é como um fogo: 6,27-28</a:t>
            </a:r>
          </a:p>
          <a:p>
            <a:pPr lvl="1"/>
            <a:r>
              <a:rPr lang="pt-BR" dirty="0" smtClean="0"/>
              <a:t>Como um poço: 23,27-28</a:t>
            </a:r>
          </a:p>
          <a:p>
            <a:pPr lvl="1"/>
            <a:endParaRPr lang="pt-BR" dirty="0" smtClean="0"/>
          </a:p>
          <a:p>
            <a:pPr>
              <a:buNone/>
            </a:pPr>
            <a:r>
              <a:rPr lang="pt-BR" dirty="0" smtClean="0"/>
              <a:t>e) A amizade</a:t>
            </a:r>
          </a:p>
          <a:p>
            <a:r>
              <a:rPr lang="pt-BR" dirty="0" smtClean="0"/>
              <a:t>Assim como há pessoas que são um perigo, há outras que são um tesouro</a:t>
            </a:r>
          </a:p>
          <a:p>
            <a:pPr lvl="1"/>
            <a:r>
              <a:rPr lang="pt-BR" dirty="0" smtClean="0"/>
              <a:t>Fidelidade na amizade é um valor inestimável: 27,10</a:t>
            </a:r>
          </a:p>
          <a:p>
            <a:pPr lvl="1"/>
            <a:r>
              <a:rPr lang="pt-BR" dirty="0" smtClean="0"/>
              <a:t>O amigo diz a verdade, mesmo desagradável: 27,5-6</a:t>
            </a:r>
          </a:p>
          <a:p>
            <a:pPr lvl="1"/>
            <a:r>
              <a:rPr lang="pt-BR" dirty="0" smtClean="0"/>
              <a:t>O maior sofrimento é a traição de um amigo: 25,18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331640" y="5949280"/>
            <a:ext cx="691276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Clava, espada, flecha penetrante: tal é o que usa de falso testemunho contra seu próximo.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899592" y="5445224"/>
            <a:ext cx="741682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Melhor é a correção manifesta do que uma amizade fingida. </a:t>
            </a:r>
            <a:r>
              <a:rPr lang="pt-BR" b="1" baseline="30000" dirty="0" smtClean="0"/>
              <a:t>6</a:t>
            </a:r>
            <a:r>
              <a:rPr lang="pt-BR" dirty="0" smtClean="0"/>
              <a:t> As feridas do amigo são provas de lealdade, mas os beijos do que odeia são abundantes.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475656" y="5013176"/>
            <a:ext cx="7200800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Não abandones teu amigo, o amigo de teu pai; não vás à casa do teu irmão em dia de aflição. Vale mais um vizinho que está perto, que um irmão distante.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475656" y="2492896"/>
            <a:ext cx="6768752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pois a meretriz é uma fossa profunda e a entranha, um poço estreito: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1600" y="1988840"/>
            <a:ext cx="6768752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Pode caminhar sobre brasas sem que seus pés se queimem?  Assim o que vai para junto da mulher do seu próximo não ficará impune depois de a tocar.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sociedade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f) A autoridade civil</a:t>
            </a:r>
          </a:p>
          <a:p>
            <a:r>
              <a:rPr lang="pt-BR" dirty="0" smtClean="0"/>
              <a:t>A autoridade do rei vem de Deus: ele tem o Espírito, conferido pela unção</a:t>
            </a:r>
          </a:p>
          <a:p>
            <a:pPr lvl="1"/>
            <a:r>
              <a:rPr lang="pt-BR" dirty="0" smtClean="0"/>
              <a:t>A mesma sabedoria que dá estabilidade à criação é que sustenta a autoridade do rei: 8,15-16</a:t>
            </a:r>
          </a:p>
          <a:p>
            <a:pPr lvl="1"/>
            <a:r>
              <a:rPr lang="pt-BR" dirty="0" smtClean="0"/>
              <a:t>Honrar a Deus significa também respeitar o rei: 24,21-22</a:t>
            </a:r>
          </a:p>
          <a:p>
            <a:pPr lvl="1"/>
            <a:r>
              <a:rPr lang="pt-BR" dirty="0" smtClean="0"/>
              <a:t>Comparado com a dimensão do cosmos: 25,3</a:t>
            </a:r>
          </a:p>
          <a:p>
            <a:pPr lvl="1"/>
            <a:r>
              <a:rPr lang="pt-BR" dirty="0" smtClean="0"/>
              <a:t>Deus conduz o coração do rei: 21,1</a:t>
            </a:r>
          </a:p>
          <a:p>
            <a:pPr lvl="1"/>
            <a:r>
              <a:rPr lang="pt-BR" dirty="0" smtClean="0"/>
              <a:t>O rei é responsável principalmente pela justiça: 16,10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99592" y="5805264"/>
            <a:ext cx="7848872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As palavras do rei são como oráculos: quando ele julga, sua boca não erra.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331640" y="5373216"/>
            <a:ext cx="684076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coração do rei é uma água fluente nas mãos do Senhor: ele o inclina para qualquer parte que quiser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619672" y="4941168"/>
            <a:ext cx="684076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A altura dos céus, a profundeza da terra são impenetráveis, bem como o coração dos reis.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691680" y="4221088"/>
            <a:ext cx="6552728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Meu filho, teme o Senhor e o rei, não te mistures com os sediciosos,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547664" y="3789040"/>
            <a:ext cx="698477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Por mim reinam os reis e os legisladores decretam a justiça; </a:t>
            </a:r>
            <a:r>
              <a:rPr lang="pt-BR" b="1" baseline="30000" dirty="0" smtClean="0"/>
              <a:t>16</a:t>
            </a:r>
            <a:r>
              <a:rPr lang="pt-BR" dirty="0" smtClean="0"/>
              <a:t> por mim governam os magistrados e os magnatas regem a terra.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sociedade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Do rei depende o bem do país: 29,4.14</a:t>
            </a:r>
          </a:p>
          <a:p>
            <a:pPr lvl="1"/>
            <a:r>
              <a:rPr lang="pt-BR" dirty="0" smtClean="0"/>
              <a:t>Ao rei convém também a generosidade: 20,28</a:t>
            </a:r>
          </a:p>
          <a:p>
            <a:pPr lvl="1"/>
            <a:r>
              <a:rPr lang="pt-BR" dirty="0" smtClean="0"/>
              <a:t>Um bom rei faz desaparecer a maldade: 20,8</a:t>
            </a:r>
          </a:p>
          <a:p>
            <a:pPr lvl="1"/>
            <a:r>
              <a:rPr lang="pt-BR" dirty="0" smtClean="0"/>
              <a:t>A ira do rei é perigosa: 20,2; 19,20</a:t>
            </a:r>
          </a:p>
          <a:p>
            <a:pPr lvl="1"/>
            <a:r>
              <a:rPr lang="pt-BR" dirty="0" smtClean="0"/>
              <a:t>Ele decide sobre a vida e a morte: 16,14-15</a:t>
            </a:r>
          </a:p>
          <a:p>
            <a:pPr lvl="1"/>
            <a:r>
              <a:rPr lang="pt-BR" dirty="0" smtClean="0"/>
              <a:t>Um governante ruim é fonte de desgraças: 28,15-16</a:t>
            </a:r>
          </a:p>
          <a:p>
            <a:pPr lvl="1"/>
            <a:r>
              <a:rPr lang="pt-BR" dirty="0" smtClean="0"/>
              <a:t>Os outros magistrados partilham da autoridade do rei: 29,2.12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915816" y="5589240"/>
            <a:ext cx="554461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Quando dominam os justos, alegra-se o povo; quando governa o ímpio, o povo geme.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763688" y="4653136"/>
            <a:ext cx="662473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Leão rugidor, urso esfaimado: tal é o ímpio que domina sobre um povo pobre. 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403648" y="4149080"/>
            <a:ext cx="6480720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A indignação do rei é prenúncio de morte, só o sábio sabe aplacá-la. </a:t>
            </a:r>
            <a:r>
              <a:rPr lang="pt-BR" b="1" baseline="30000" dirty="0" smtClean="0"/>
              <a:t>15</a:t>
            </a:r>
            <a:r>
              <a:rPr lang="pt-BR" dirty="0" smtClean="0"/>
              <a:t> Na serenidade do semblante do rei está a vida: sua clemência é como uma chuva de primavera.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331640" y="3645024"/>
            <a:ext cx="648072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furor do rei é como um rugido de leão: aquele que o provoca, prejudica-se a si mesmo.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475656" y="3140968"/>
            <a:ext cx="648072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rei, que está sentado no trono da justiça, só com seu olhar dissipa todo o mal.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8" y="2564904"/>
            <a:ext cx="669674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Bondade e fidelidade montam guarda ao rei; pela justiça firma-se seu trono.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483768" y="2060848"/>
            <a:ext cx="583264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É pela justiça que um rei firma seu país, mas aquele que o sobrecarrega com muitos impostos, o arruína.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religião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A religião</a:t>
            </a:r>
          </a:p>
          <a:p>
            <a:r>
              <a:rPr lang="pt-BR" dirty="0" smtClean="0"/>
              <a:t>Muitos provérbios provém da consciência de que toda sabedoria tem relação com Deus</a:t>
            </a:r>
          </a:p>
          <a:p>
            <a:r>
              <a:rPr lang="pt-BR" dirty="0" smtClean="0"/>
              <a:t>Propõem a sabedoria das relações com Deus</a:t>
            </a:r>
          </a:p>
          <a:p>
            <a:pPr>
              <a:buNone/>
            </a:pPr>
            <a:r>
              <a:rPr lang="pt-BR" dirty="0" smtClean="0"/>
              <a:t>a) Deus criador</a:t>
            </a:r>
          </a:p>
          <a:p>
            <a:pPr lvl="1"/>
            <a:r>
              <a:rPr lang="pt-BR" dirty="0" smtClean="0"/>
              <a:t>É um princípio evidente para o sábio, não precisa demonstração: 3,19</a:t>
            </a:r>
          </a:p>
          <a:p>
            <a:pPr lvl="1"/>
            <a:r>
              <a:rPr lang="pt-BR" dirty="0" smtClean="0"/>
              <a:t>Deus criou o homem: 22,2</a:t>
            </a:r>
          </a:p>
          <a:p>
            <a:pPr lvl="1"/>
            <a:r>
              <a:rPr lang="pt-BR" dirty="0" smtClean="0"/>
              <a:t>Criou o pobre: 14,31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283968" y="5589240"/>
            <a:ext cx="439248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opressor do pobre ultraja seu criador, mas honra-o o que se compadece do indigente.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076056" y="5013176"/>
            <a:ext cx="331236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Rico e pobre se encontram: foi o Senhor que criou a ambos.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211960" y="4653136"/>
            <a:ext cx="4176464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Foi pela sabedoria que o Senhor criou a terra, foi com inteligência que ele formou os céus.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 religião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371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b) Onisciência</a:t>
            </a:r>
          </a:p>
          <a:p>
            <a:r>
              <a:rPr lang="pt-BR" dirty="0" smtClean="0"/>
              <a:t>Deus penetra os corações: 15,11</a:t>
            </a:r>
          </a:p>
          <a:p>
            <a:r>
              <a:rPr lang="pt-BR" dirty="0" smtClean="0"/>
              <a:t>Conhece tudo o que o homem faz: 5,21</a:t>
            </a:r>
          </a:p>
          <a:p>
            <a:pPr>
              <a:spcBef>
                <a:spcPts val="1800"/>
              </a:spcBef>
              <a:buNone/>
            </a:pPr>
            <a:r>
              <a:rPr lang="pt-BR" dirty="0" smtClean="0"/>
              <a:t>c) Providência</a:t>
            </a:r>
          </a:p>
          <a:p>
            <a:r>
              <a:rPr lang="pt-BR" dirty="0" smtClean="0"/>
              <a:t>A presença e conhecimento de Deus inspiram confiança ao homem religioso</a:t>
            </a:r>
          </a:p>
          <a:p>
            <a:pPr lvl="1"/>
            <a:r>
              <a:rPr lang="pt-BR" dirty="0" smtClean="0"/>
              <a:t>Deus está perto para ajudar: 3,26</a:t>
            </a:r>
          </a:p>
          <a:p>
            <a:pPr lvl="1"/>
            <a:r>
              <a:rPr lang="pt-BR" dirty="0" smtClean="0"/>
              <a:t>Oferece refúgio e segurança: 18,10</a:t>
            </a:r>
          </a:p>
          <a:p>
            <a:pPr lvl="1"/>
            <a:r>
              <a:rPr lang="pt-BR" dirty="0" smtClean="0"/>
              <a:t>O bom caminho é segurança para os bons e pesadelo para os maus: 10,29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23928" y="5517232"/>
            <a:ext cx="460851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Para o homem íntegro o Senhor é uma fortaleza, mas é a ruína dos que fazem o mal.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139952" y="5157192"/>
            <a:ext cx="410445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nome do Senhor é uma torre: para lá corre o justo a fim de procurar segurança.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851920" y="4725144"/>
            <a:ext cx="460851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porque o Senhor é tua segurança e preservará teu pé de toda cilada.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39952" y="2852936"/>
            <a:ext cx="403244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Pois o Senhor olha os caminhos dos homens e observa todas as suas veredas.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195736" y="2348880"/>
            <a:ext cx="576064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 habitação dos mortos e o abismo estão abertos diante do Senhor; quanto mais os corações dos filhos dos homens!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 religião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pt-BR" dirty="0" smtClean="0"/>
              <a:t>Deus protege principalmente os indefensos: 22,22-23</a:t>
            </a:r>
          </a:p>
          <a:p>
            <a:pPr lvl="1"/>
            <a:r>
              <a:rPr lang="pt-BR" dirty="0" smtClean="0"/>
              <a:t>A atitude fundamental do homem para com Deus é a confiança: 3,5 </a:t>
            </a:r>
          </a:p>
          <a:p>
            <a:pPr>
              <a:spcBef>
                <a:spcPts val="1800"/>
              </a:spcBef>
              <a:buNone/>
            </a:pPr>
            <a:r>
              <a:rPr lang="pt-BR" dirty="0" smtClean="0"/>
              <a:t>d) O desígnio de Deus se realiza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O homem propõe, Deus dispõe: 19,21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Deus avalia exatamente as coisas, mesmo a consciência do homem: 21,2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O futuro está nas mãos dele: 16,33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Os meios humanos não são decisivos: 21,30-31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5576" y="5445224"/>
            <a:ext cx="7776864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Nem a sabedoria, nem prudência, nem conselho podem prevalecer contra o Senhor. Prepara-se o cavalo para o dia da batalha, mas é do senhor que depende a vitória.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139952" y="5229200"/>
            <a:ext cx="424847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As sortes lançam-se nas dobras do manto, mas do Senhor depende toda a decisão.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563888" y="4798893"/>
            <a:ext cx="489654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Os caminhos do homem parecem retos aos seus olhos, mas cabe ao Senhor pesar os corações.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23928" y="3933056"/>
            <a:ext cx="424847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Há muitos planos no coração do homem, mas é a vontade do Senhor que se realiza.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03848" y="2420888"/>
            <a:ext cx="482453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Que teu coração deposite toda a sua confiança no Senhor! Não te firmes em tua própria sabedoria! 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971600" y="1988840"/>
            <a:ext cx="7344816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Não despojes o pobre, porque é pobre, não oprimas o fraco à porta da cidade, </a:t>
            </a:r>
            <a:r>
              <a:rPr lang="pt-BR" b="1" baseline="30000" dirty="0" smtClean="0"/>
              <a:t>23</a:t>
            </a:r>
            <a:r>
              <a:rPr lang="pt-BR" dirty="0" smtClean="0"/>
              <a:t> porque o Senhor pleiteará sua causa e tirará a vida aos que os despojaram.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pt-BR" dirty="0" smtClean="0"/>
              <a:t>25,1: “Outros provérbios de Salomão, recolhidos pelos sábios de </a:t>
            </a:r>
            <a:r>
              <a:rPr lang="pt-BR" dirty="0" err="1" smtClean="0"/>
              <a:t>Ezequias</a:t>
            </a:r>
            <a:r>
              <a:rPr lang="pt-BR" dirty="0" smtClean="0"/>
              <a:t>, rei de Judá”</a:t>
            </a:r>
          </a:p>
          <a:p>
            <a:pPr lvl="1"/>
            <a:r>
              <a:rPr lang="pt-BR" dirty="0" smtClean="0"/>
              <a:t>30,1: “Palavras de </a:t>
            </a:r>
            <a:r>
              <a:rPr lang="pt-BR" dirty="0" err="1" smtClean="0"/>
              <a:t>Agur</a:t>
            </a:r>
            <a:r>
              <a:rPr lang="pt-BR" dirty="0" smtClean="0"/>
              <a:t>”</a:t>
            </a:r>
          </a:p>
          <a:p>
            <a:pPr lvl="1"/>
            <a:r>
              <a:rPr lang="pt-BR" dirty="0" smtClean="0"/>
              <a:t>31,1: “Palavras de </a:t>
            </a:r>
            <a:r>
              <a:rPr lang="pt-BR" dirty="0" err="1" smtClean="0"/>
              <a:t>Lemuel</a:t>
            </a:r>
            <a:r>
              <a:rPr lang="pt-BR" dirty="0" smtClean="0"/>
              <a:t>”</a:t>
            </a:r>
          </a:p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Composição e data</a:t>
            </a:r>
          </a:p>
          <a:p>
            <a:r>
              <a:rPr lang="pt-BR" dirty="0" smtClean="0"/>
              <a:t>Como acontece em outros livros (</a:t>
            </a:r>
            <a:r>
              <a:rPr lang="pt-BR" dirty="0" err="1" smtClean="0"/>
              <a:t>p.e.</a:t>
            </a:r>
            <a:r>
              <a:rPr lang="pt-BR" dirty="0" smtClean="0"/>
              <a:t> Salmos e alguns livros proféticos), em </a:t>
            </a:r>
            <a:r>
              <a:rPr lang="pt-BR" smtClean="0"/>
              <a:t>Pr </a:t>
            </a:r>
            <a:r>
              <a:rPr lang="pt-BR" dirty="0" smtClean="0"/>
              <a:t>há provérbios muito antigos e outros muito recentes</a:t>
            </a:r>
          </a:p>
          <a:p>
            <a:r>
              <a:rPr lang="pt-BR" dirty="0" smtClean="0"/>
              <a:t>O provérbio por si mesmo é abstrato, atemporal: não revela a sua idade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 religião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e) O bem e o mal</a:t>
            </a:r>
          </a:p>
          <a:p>
            <a:r>
              <a:rPr lang="pt-BR" dirty="0" smtClean="0"/>
              <a:t>Deus julga com toda a clarividência: 6,16-19</a:t>
            </a:r>
          </a:p>
          <a:p>
            <a:pPr lvl="1"/>
            <a:r>
              <a:rPr lang="pt-BR" dirty="0" smtClean="0"/>
              <a:t>A Deus ninguém engana: 11,1</a:t>
            </a:r>
          </a:p>
          <a:p>
            <a:pPr lvl="1"/>
            <a:r>
              <a:rPr lang="pt-BR" dirty="0" smtClean="0"/>
              <a:t>nem corrompe: 17,15</a:t>
            </a:r>
          </a:p>
          <a:p>
            <a:pPr>
              <a:spcBef>
                <a:spcPts val="1800"/>
              </a:spcBef>
              <a:buNone/>
            </a:pPr>
            <a:r>
              <a:rPr lang="pt-BR" dirty="0" smtClean="0"/>
              <a:t>f) A retribuição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Provérbios reflete a sabedoria antiga</a:t>
            </a:r>
          </a:p>
          <a:p>
            <a:pPr lvl="1">
              <a:spcBef>
                <a:spcPts val="600"/>
              </a:spcBef>
            </a:pPr>
            <a:r>
              <a:rPr lang="pt-BR" dirty="0" smtClean="0"/>
              <a:t>Prêmio e castigo se dão nesta vida : 12,7</a:t>
            </a:r>
          </a:p>
          <a:p>
            <a:pPr lvl="1">
              <a:spcBef>
                <a:spcPts val="600"/>
              </a:spcBef>
            </a:pPr>
            <a:r>
              <a:rPr lang="pt-BR" dirty="0" smtClean="0"/>
              <a:t>Embora não sempre imediatamente: 11,21</a:t>
            </a:r>
          </a:p>
          <a:p>
            <a:pPr lvl="1">
              <a:spcBef>
                <a:spcPts val="600"/>
              </a:spcBef>
            </a:pPr>
            <a:r>
              <a:rPr lang="pt-BR" dirty="0" smtClean="0"/>
              <a:t>As provas que suporta o justo são pedagógicas: 3,11-12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691680" y="5805264"/>
            <a:ext cx="669674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porque o Senhor castiga aquele a quem ama, e pune o filho a quem muito estima.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067944" y="5445224"/>
            <a:ext cx="424847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Na verdade, o iníquo não ficará impune, mas a posteridade dos justos será salva.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491880" y="4941168"/>
            <a:ext cx="432048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Transtornados, os ímpios não subsistirão, mas a casa dos justos permanecerá firme.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283968" y="3140968"/>
            <a:ext cx="388843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Quem declara justo o ímpio e perverso o justo, ambos desagradam ao Senhor.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851920" y="2996952"/>
            <a:ext cx="424847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 balança fraudulenta é abominada pelo Senhor, mas o peso justo lhe é agradável.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827584" y="2564904"/>
            <a:ext cx="7200800" cy="147732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Seis coisas há que o Senhor odeia e uma sétima que lhe é uma abominação: olhos altivos, língua mentirosa, mãos que derramam sangue inocente, um coração que maquina projetos perversos, pés pressurosos em correr ao mal, um falso testemunho que profere mentiras e aquele que semeia discórdias entre irmãos.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religião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g) O temor de Deus</a:t>
            </a:r>
          </a:p>
          <a:p>
            <a:r>
              <a:rPr lang="pt-BR" dirty="0" smtClean="0"/>
              <a:t>É o reconhecimento de Deus como Deus</a:t>
            </a:r>
          </a:p>
          <a:p>
            <a:r>
              <a:rPr lang="pt-BR" dirty="0" smtClean="0"/>
              <a:t>Quer dizer que o homem se coloca também no seu próprio lugar </a:t>
            </a:r>
          </a:p>
          <a:p>
            <a:pPr lvl="1"/>
            <a:r>
              <a:rPr lang="pt-BR" dirty="0" smtClean="0"/>
              <a:t>Humildade: 15,33; 14,2 (paralelismo antitético)</a:t>
            </a:r>
          </a:p>
          <a:p>
            <a:r>
              <a:rPr lang="pt-BR" dirty="0" smtClean="0"/>
              <a:t>O temor de Deus é fonte de vida</a:t>
            </a:r>
          </a:p>
          <a:p>
            <a:pPr lvl="1"/>
            <a:r>
              <a:rPr lang="pt-BR" dirty="0" smtClean="0"/>
              <a:t>Preserva dos perigos: 14,27</a:t>
            </a:r>
          </a:p>
          <a:p>
            <a:pPr lvl="1"/>
            <a:r>
              <a:rPr lang="pt-BR" dirty="0" smtClean="0"/>
              <a:t>Valoriza a vida: 15,16</a:t>
            </a:r>
          </a:p>
          <a:p>
            <a:pPr lvl="1"/>
            <a:r>
              <a:rPr lang="pt-BR" dirty="0" smtClean="0"/>
              <a:t>Evita a arrogância: 3,7</a:t>
            </a:r>
          </a:p>
          <a:p>
            <a:pPr lvl="1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499992" y="5661248"/>
            <a:ext cx="396044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Não sejas sábio aos teus próprios olhos, teme o Senhor e afasta-te do mal.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851920" y="5457998"/>
            <a:ext cx="439248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Vale mais o pouco com o temor do Senhor que um grande tesouro com a inquietação.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355976" y="5013176"/>
            <a:ext cx="396044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temor do Senhor é uma fonte de vida para escapar aos laços da morte.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355976" y="4005064"/>
            <a:ext cx="388843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Quem caminha direito teme o Senhor; o que anda desviado o despreza.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987824" y="4005064"/>
            <a:ext cx="460851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temor do Senhor é uma escola de sabedoria. A humildade precede a glória.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Podemos contudo datar as diferentes coleções</a:t>
            </a:r>
          </a:p>
          <a:p>
            <a:r>
              <a:rPr lang="pt-BR" dirty="0" smtClean="0"/>
              <a:t>O núcleo do livro são as duas coleções atribuídas a Salomão: 10,1 a 22,16 e 25 a 29</a:t>
            </a:r>
          </a:p>
          <a:p>
            <a:r>
              <a:rPr lang="pt-BR" dirty="0" smtClean="0"/>
              <a:t>Em tempos de Salomão havia sábios, mas nem todos os provérbios foram compostos nessa época</a:t>
            </a:r>
          </a:p>
          <a:p>
            <a:r>
              <a:rPr lang="pt-BR" dirty="0" smtClean="0"/>
              <a:t>Duas coleções menores foram acrescentadas: 22,17 a 24,22 e 24,23-34</a:t>
            </a:r>
          </a:p>
          <a:p>
            <a:r>
              <a:rPr lang="pt-BR" dirty="0" smtClean="0"/>
              <a:t>Pequenas coleções, de </a:t>
            </a:r>
            <a:r>
              <a:rPr lang="pt-BR" dirty="0" err="1" smtClean="0"/>
              <a:t>Agur</a:t>
            </a:r>
            <a:r>
              <a:rPr lang="pt-BR" dirty="0" smtClean="0"/>
              <a:t>, os provérbios numéricos, e os de </a:t>
            </a:r>
            <a:r>
              <a:rPr lang="pt-BR" dirty="0" err="1" smtClean="0"/>
              <a:t>Lemuel</a:t>
            </a:r>
            <a:r>
              <a:rPr lang="pt-BR" dirty="0" smtClean="0"/>
              <a:t> são complementos</a:t>
            </a:r>
          </a:p>
          <a:p>
            <a:r>
              <a:rPr lang="pt-BR" dirty="0" smtClean="0"/>
              <a:t>Finalmente </a:t>
            </a:r>
            <a:r>
              <a:rPr lang="pt-BR" dirty="0" err="1" smtClean="0"/>
              <a:t>acresenta-se</a:t>
            </a:r>
            <a:r>
              <a:rPr lang="pt-BR" dirty="0" smtClean="0"/>
              <a:t> 1-9 e 31,10-31 como introdução e conclusão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Esquematicamente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A) 		Introdução: 1-9</a:t>
            </a:r>
          </a:p>
          <a:p>
            <a:pPr>
              <a:buNone/>
            </a:pPr>
            <a:r>
              <a:rPr lang="pt-BR" sz="2800" dirty="0" smtClean="0"/>
              <a:t>B) Provérbios de Salomão I: 10,1-22,16</a:t>
            </a:r>
          </a:p>
          <a:p>
            <a:pPr>
              <a:buNone/>
            </a:pPr>
            <a:r>
              <a:rPr lang="pt-BR" sz="2800" dirty="0" smtClean="0"/>
              <a:t>C) 	Coleções menores: 22,17-24,22 e 24,23-34</a:t>
            </a:r>
          </a:p>
          <a:p>
            <a:pPr>
              <a:buNone/>
            </a:pPr>
            <a:r>
              <a:rPr lang="pt-BR" sz="2800" dirty="0" smtClean="0"/>
              <a:t>D) Provérbios de Salomão II: 25-29</a:t>
            </a:r>
          </a:p>
          <a:p>
            <a:pPr>
              <a:buNone/>
            </a:pPr>
            <a:r>
              <a:rPr lang="pt-BR" sz="2800" dirty="0" smtClean="0"/>
              <a:t>E) 	Pequenos acréscimos: 30,1-14.15-33; 31,1-10</a:t>
            </a:r>
          </a:p>
          <a:p>
            <a:pPr>
              <a:buNone/>
            </a:pPr>
            <a:r>
              <a:rPr lang="pt-BR" sz="2800" dirty="0" smtClean="0"/>
              <a:t>F) 		Conclusão: 31,11-31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Formas literárias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atribuição a Salomão é apenas um recurso literário. </a:t>
            </a:r>
          </a:p>
          <a:p>
            <a:pPr lvl="1"/>
            <a:r>
              <a:rPr lang="pt-BR" dirty="0" smtClean="0"/>
              <a:t>Quer dizer: isto faz parte da sabedoria de Israel</a:t>
            </a:r>
          </a:p>
          <a:p>
            <a:r>
              <a:rPr lang="pt-BR" dirty="0" smtClean="0"/>
              <a:t>O principal gênero sapiencial é o provérbio</a:t>
            </a:r>
          </a:p>
          <a:p>
            <a:r>
              <a:rPr lang="pt-BR" dirty="0" smtClean="0"/>
              <a:t>Pode ser:</a:t>
            </a:r>
          </a:p>
          <a:p>
            <a:pPr lvl="1"/>
            <a:r>
              <a:rPr lang="pt-BR" dirty="0" smtClean="0"/>
              <a:t>Sentença (em indicativo)</a:t>
            </a:r>
          </a:p>
          <a:p>
            <a:pPr lvl="1"/>
            <a:r>
              <a:rPr lang="pt-BR" dirty="0" smtClean="0"/>
              <a:t>Conselho (em imperativo)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932040" y="4365104"/>
            <a:ext cx="3816424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 filho sábio é a alegria de seu pai; o insensato, porém, a aflição de sua mãe (10,1)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076056" y="4941168"/>
            <a:ext cx="360040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 Confia teus negócios ao Senhor e teus planos terão bom êxito (16,3).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Formas literárias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O paralelismo</a:t>
            </a:r>
          </a:p>
          <a:p>
            <a:r>
              <a:rPr lang="pt-BR" dirty="0" smtClean="0"/>
              <a:t>É típico da poesia hebraica. É uma “rima de idéias”</a:t>
            </a:r>
          </a:p>
          <a:p>
            <a:r>
              <a:rPr lang="pt-BR" dirty="0" smtClean="0"/>
              <a:t>O verso é formado por dois “linhas” (hemistíquios) que formam o “dístico”</a:t>
            </a:r>
          </a:p>
          <a:p>
            <a:r>
              <a:rPr lang="pt-BR" dirty="0" smtClean="0"/>
              <a:t>A cada elemento do primeiro corresponde um elemento do segundo</a:t>
            </a:r>
          </a:p>
          <a:p>
            <a:r>
              <a:rPr lang="pt-BR" dirty="0" smtClean="0"/>
              <a:t>O paralelismo pode ser sinonímico, antitético,  ou sintético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Formas literárias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pt-BR" dirty="0" smtClean="0"/>
              <a:t>Paralelismo sinonímico: os elementos são </a:t>
            </a:r>
            <a:r>
              <a:rPr lang="pt-BR" dirty="0" err="1" smtClean="0"/>
              <a:t>sinónimos</a:t>
            </a:r>
            <a:r>
              <a:rPr lang="pt-BR" dirty="0" smtClean="0"/>
              <a:t>:</a:t>
            </a:r>
          </a:p>
          <a:p>
            <a:pPr lvl="1">
              <a:buNone/>
            </a:pPr>
            <a:r>
              <a:rPr lang="pt-BR" dirty="0" smtClean="0">
                <a:solidFill>
                  <a:srgbClr val="C00000"/>
                </a:solidFill>
              </a:rPr>
              <a:t> Os lábios justos </a:t>
            </a:r>
            <a:r>
              <a:rPr lang="pt-BR" dirty="0" smtClean="0">
                <a:solidFill>
                  <a:srgbClr val="0070C0"/>
                </a:solidFill>
              </a:rPr>
              <a:t>são agradáveis ao rei</a:t>
            </a:r>
            <a:r>
              <a:rPr lang="pt-BR" dirty="0" smtClean="0"/>
              <a:t>; 	(A, B)</a:t>
            </a:r>
          </a:p>
          <a:p>
            <a:pPr lvl="1">
              <a:buNone/>
            </a:pPr>
            <a:r>
              <a:rPr lang="pt-BR" dirty="0" smtClean="0">
                <a:solidFill>
                  <a:srgbClr val="0070C0"/>
                </a:solidFill>
              </a:rPr>
              <a:t>ele ama </a:t>
            </a:r>
            <a:r>
              <a:rPr lang="pt-BR" dirty="0" smtClean="0">
                <a:solidFill>
                  <a:srgbClr val="C00000"/>
                </a:solidFill>
              </a:rPr>
              <a:t>o que fala com retidão</a:t>
            </a:r>
            <a:r>
              <a:rPr lang="pt-BR" dirty="0" smtClean="0"/>
              <a:t>. 		(B’, A’)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Nota: este paralelismo é chamado “</a:t>
            </a:r>
            <a:r>
              <a:rPr lang="pt-BR" dirty="0" err="1" smtClean="0"/>
              <a:t>quiasmo</a:t>
            </a:r>
            <a:r>
              <a:rPr lang="pt-BR" dirty="0" smtClean="0"/>
              <a:t>” (da letra grega X (</a:t>
            </a:r>
            <a:r>
              <a:rPr lang="pt-BR" dirty="0" err="1" smtClean="0"/>
              <a:t>khi</a:t>
            </a:r>
            <a:r>
              <a:rPr lang="pt-BR" dirty="0" smtClean="0"/>
              <a:t>), isto é, cruzado, porque os elementos que se correspondem estão em ordem inversa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Formas literárias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Paralelismo antitético: os elementos são contrapostos:</a:t>
            </a:r>
          </a:p>
          <a:p>
            <a:pPr>
              <a:buNone/>
            </a:pPr>
            <a:r>
              <a:rPr lang="pt-BR" dirty="0" smtClean="0"/>
              <a:t> 	</a:t>
            </a:r>
            <a:r>
              <a:rPr lang="pt-BR" dirty="0" smtClean="0">
                <a:solidFill>
                  <a:srgbClr val="C00000"/>
                </a:solidFill>
              </a:rPr>
              <a:t>O coração </a:t>
            </a:r>
            <a:r>
              <a:rPr lang="pt-BR" dirty="0" smtClean="0">
                <a:solidFill>
                  <a:srgbClr val="87940A"/>
                </a:solidFill>
              </a:rPr>
              <a:t>do justo </a:t>
            </a:r>
            <a:r>
              <a:rPr lang="pt-BR" dirty="0" smtClean="0">
                <a:solidFill>
                  <a:srgbClr val="0070C0"/>
                </a:solidFill>
              </a:rPr>
              <a:t>estuda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B050"/>
                </a:solidFill>
              </a:rPr>
              <a:t>a sua resposta</a:t>
            </a:r>
            <a:r>
              <a:rPr lang="pt-BR" dirty="0" smtClean="0"/>
              <a:t>; 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C00000"/>
                </a:solidFill>
              </a:rPr>
              <a:t>a boca </a:t>
            </a:r>
            <a:r>
              <a:rPr lang="pt-BR" dirty="0" smtClean="0">
                <a:solidFill>
                  <a:srgbClr val="87940A"/>
                </a:solidFill>
              </a:rPr>
              <a:t>dos maus, porém</a:t>
            </a:r>
            <a:r>
              <a:rPr lang="pt-BR" dirty="0" smtClean="0">
                <a:solidFill>
                  <a:srgbClr val="0070C0"/>
                </a:solidFill>
              </a:rPr>
              <a:t>, vomita </a:t>
            </a:r>
            <a:r>
              <a:rPr lang="pt-BR" dirty="0" smtClean="0">
                <a:solidFill>
                  <a:srgbClr val="00B050"/>
                </a:solidFill>
              </a:rPr>
              <a:t>o mal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		A, B, C, D  |  A’, B’, C’, D’</a:t>
            </a:r>
          </a:p>
          <a:p>
            <a:r>
              <a:rPr lang="pt-BR" dirty="0" smtClean="0"/>
              <a:t>Paralelismo sintético: os elementos se complementam:</a:t>
            </a:r>
          </a:p>
          <a:p>
            <a:pPr>
              <a:buNone/>
            </a:pPr>
            <a:r>
              <a:rPr lang="pt-BR" dirty="0" smtClean="0"/>
              <a:t>	O filho sábio é a alegria de seu </a:t>
            </a:r>
            <a:r>
              <a:rPr lang="pt-BR" dirty="0" smtClean="0">
                <a:solidFill>
                  <a:srgbClr val="C00000"/>
                </a:solidFill>
              </a:rPr>
              <a:t>pai; </a:t>
            </a:r>
          </a:p>
          <a:p>
            <a:pPr>
              <a:buNone/>
            </a:pPr>
            <a:r>
              <a:rPr lang="pt-BR" dirty="0" smtClean="0"/>
              <a:t>	o insensato, porém, a aflição de sua </a:t>
            </a:r>
            <a:r>
              <a:rPr lang="pt-BR" dirty="0" smtClean="0">
                <a:solidFill>
                  <a:srgbClr val="C00000"/>
                </a:solidFill>
              </a:rPr>
              <a:t>mãe.</a:t>
            </a:r>
            <a:endParaRPr lang="pt-B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2771</Words>
  <Application>Microsoft Office PowerPoint</Application>
  <PresentationFormat>Presentación en pantalla (4:3)</PresentationFormat>
  <Paragraphs>357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Tema do Office</vt:lpstr>
      <vt:lpstr>“Os sábios entesouram a sabedoria”  (Pr 10,14)</vt:lpstr>
      <vt:lpstr>Introdução</vt:lpstr>
      <vt:lpstr>Introdução</vt:lpstr>
      <vt:lpstr>Introdução</vt:lpstr>
      <vt:lpstr>Introdução</vt:lpstr>
      <vt:lpstr>Formas literárias</vt:lpstr>
      <vt:lpstr>Formas literárias</vt:lpstr>
      <vt:lpstr>Formas literárias</vt:lpstr>
      <vt:lpstr>Formas literárias</vt:lpstr>
      <vt:lpstr>Formas literárias</vt:lpstr>
      <vt:lpstr>Formas literárias</vt:lpstr>
      <vt:lpstr>Temática</vt:lpstr>
      <vt:lpstr>Temática</vt:lpstr>
      <vt:lpstr>Vida pessoal</vt:lpstr>
      <vt:lpstr>Vida pessoal</vt:lpstr>
      <vt:lpstr>Vida pessoal</vt:lpstr>
      <vt:lpstr>Vida pessoal</vt:lpstr>
      <vt:lpstr>Vida de família</vt:lpstr>
      <vt:lpstr>A sociedade</vt:lpstr>
      <vt:lpstr>A sociedade</vt:lpstr>
      <vt:lpstr>A sociedade</vt:lpstr>
      <vt:lpstr>A sociedade</vt:lpstr>
      <vt:lpstr>A sociedade</vt:lpstr>
      <vt:lpstr>A sociedade</vt:lpstr>
      <vt:lpstr>A sociedade</vt:lpstr>
      <vt:lpstr>A sociedade</vt:lpstr>
      <vt:lpstr>A religião</vt:lpstr>
      <vt:lpstr>A religião</vt:lpstr>
      <vt:lpstr>A religião</vt:lpstr>
      <vt:lpstr>A religião</vt:lpstr>
      <vt:lpstr>A religião</vt:lpstr>
    </vt:vector>
  </TitlesOfParts>
  <Company>Sociedade Amigos do Brasil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Jaime</dc:creator>
  <cp:lastModifiedBy>TOSHIBA</cp:lastModifiedBy>
  <cp:revision>31</cp:revision>
  <dcterms:created xsi:type="dcterms:W3CDTF">2011-11-27T13:46:05Z</dcterms:created>
  <dcterms:modified xsi:type="dcterms:W3CDTF">2014-08-23T14:59:33Z</dcterms:modified>
</cp:coreProperties>
</file>